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9" r:id="rId3"/>
    <p:sldId id="260" r:id="rId4"/>
    <p:sldId id="264" r:id="rId5"/>
    <p:sldId id="261" r:id="rId6"/>
    <p:sldId id="265" r:id="rId7"/>
    <p:sldId id="277" r:id="rId8"/>
    <p:sldId id="278" r:id="rId9"/>
    <p:sldId id="267" r:id="rId10"/>
    <p:sldId id="268" r:id="rId11"/>
    <p:sldId id="269" r:id="rId12"/>
    <p:sldId id="270" r:id="rId13"/>
    <p:sldId id="282" r:id="rId14"/>
    <p:sldId id="273" r:id="rId15"/>
    <p:sldId id="271" r:id="rId16"/>
    <p:sldId id="279" r:id="rId17"/>
    <p:sldId id="272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9C6EF-D50A-4D4E-8F2D-73EBF1CDC8C2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3B028-65D0-4B66-89B2-9EBCBAE64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81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36395-8A90-42E2-89E8-94A27E5BF7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3B028-65D0-4B66-89B2-9EBCBAE644B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DF93A-0EDE-4AEA-8176-EB00DA31C21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/index.php?title=%D8%AC%D9%85%D9%84%D8%A9_%D8%A5%D9%86%D8%B4%D8%A7%D8%A6%D9%8A%D8%A9&amp;action=edit&amp;redlink=1" TargetMode="External"/><Relationship Id="rId2" Type="http://schemas.openxmlformats.org/officeDocument/2006/relationships/hyperlink" Target="https://ar.wikipedia.org/wiki/%D8%AC%D9%85%D9%84%D8%A9_(%D9%85%D9%86%D8%B7%D9%82)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5029200"/>
            <a:ext cx="5181600" cy="8382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WELLCOME TO ALL</a:t>
            </a:r>
          </a:p>
          <a:p>
            <a:pPr algn="ctr"/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download (1).jpg"/>
          <p:cNvPicPr>
            <a:picLocks noGrp="1" noChangeAspect="1"/>
          </p:cNvPicPr>
          <p:nvPr>
            <p:ph type="pic" idx="1"/>
          </p:nvPr>
        </p:nvPicPr>
        <p:blipFill>
          <a:blip r:embed="rId4"/>
          <a:srcRect t="3775" b="3775"/>
          <a:stretch>
            <a:fillRect/>
          </a:stretch>
        </p:blipFill>
        <p:spPr>
          <a:xfrm>
            <a:off x="914400" y="609600"/>
            <a:ext cx="7315200" cy="265176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581400"/>
            <a:ext cx="4419600" cy="9144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6000" dirty="0" err="1">
                <a:solidFill>
                  <a:srgbClr val="FFFF00"/>
                </a:solidFill>
                <a:latin typeface="SutonnyMJ" pitchFamily="2" charset="0"/>
              </a:rPr>
              <a:t>mevB‡K</a:t>
            </a:r>
            <a:r>
              <a:rPr lang="en-US" sz="6000" dirty="0">
                <a:solidFill>
                  <a:srgbClr val="FFFF00"/>
                </a:solidFill>
                <a:latin typeface="SutonnyMJ" pitchFamily="2" charset="0"/>
              </a:rPr>
              <a:t> ¯^</a:t>
            </a:r>
            <a:r>
              <a:rPr lang="en-US" sz="6000" dirty="0" err="1">
                <a:solidFill>
                  <a:srgbClr val="FFFF00"/>
                </a:solidFill>
                <a:latin typeface="SutonnyMJ" pitchFamily="2" charset="0"/>
              </a:rPr>
              <a:t>vMZg</a:t>
            </a:r>
            <a:endParaRPr lang="en-US" sz="6000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8306">
        <p14:prism/>
      </p:transition>
    </mc:Choice>
    <mc:Fallback xmlns="">
      <p:transition spd="slow" advTm="8306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74638"/>
            <a:ext cx="1905000" cy="7921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cap="all" dirty="0">
                <a:ln w="90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المثال</a:t>
            </a:r>
            <a:endParaRPr lang="en-US" b="1" cap="all" dirty="0">
              <a:ln w="9000" cmpd="sng">
                <a:solidFill>
                  <a:srgbClr val="FF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219200"/>
            <a:ext cx="7696200" cy="76944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(ا) </a:t>
            </a:r>
            <a:r>
              <a:rPr lang="ar-S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الله </a:t>
            </a:r>
            <a:r>
              <a:rPr lang="ar-S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خالق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 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Allah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is creator /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আল্লাহ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স্রষ্টা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352800"/>
            <a:ext cx="7467600" cy="14465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  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আল্লাহ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আদমকে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সৃষ্টি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করেছেন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/ 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Allah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created  </a:t>
            </a:r>
            <a:r>
              <a:rPr lang="ar-S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(ب(–</a:t>
            </a:r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الله</a:t>
            </a:r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خلق</a:t>
            </a:r>
            <a:r>
              <a:rPr lang="ar-SA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ادم</a:t>
            </a:r>
            <a:endParaRPr lang="en-US" sz="2800" dirty="0">
              <a:solidFill>
                <a:srgbClr val="00206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8400" y="1828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990600" y="19050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133600" y="2438400"/>
            <a:ext cx="2209800" cy="609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المسند إليه</a:t>
            </a:r>
            <a:r>
              <a:rPr lang="ar-S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2438400"/>
            <a:ext cx="1447800" cy="6858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المسند</a:t>
            </a:r>
            <a:endParaRPr lang="en-US" sz="4400" dirty="0"/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5715000" y="46863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619500" y="4624715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133600" y="5334000"/>
            <a:ext cx="1676400" cy="609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المسند</a:t>
            </a:r>
            <a:r>
              <a:rPr lang="ar-SA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86400" y="5257800"/>
            <a:ext cx="2743200" cy="609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المسند إليه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85184">
        <p14:prism/>
      </p:transition>
    </mc:Choice>
    <mc:Fallback xmlns="">
      <p:transition spd="slow" advTm="85184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2743200" cy="762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أقسام الكلام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1447800"/>
            <a:ext cx="3124200" cy="18288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dirty="0">
                <a:solidFill>
                  <a:srgbClr val="002060"/>
                </a:solidFill>
              </a:rPr>
              <a:t>ا</a:t>
            </a:r>
            <a:r>
              <a:rPr lang="ar-S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</a:t>
            </a:r>
            <a:r>
              <a:rPr lang="ar-S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جملة الخبريّه</a:t>
            </a:r>
            <a:endParaRPr lang="ar-SA" sz="4800" dirty="0">
              <a:solidFill>
                <a:srgbClr val="7030A0"/>
              </a:solidFill>
            </a:endParaRP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Assertive sentence</a:t>
            </a:r>
            <a:endParaRPr lang="en-US" sz="10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371600"/>
            <a:ext cx="3429000" cy="2667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</a:t>
            </a:r>
            <a:r>
              <a:rPr lang="ar-SA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الانشائية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Interrogative, Imperative,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Optative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Exclamatory Sentence</a:t>
            </a:r>
            <a:endParaRPr lang="en-US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" name="Elbow Connector 5"/>
          <p:cNvCxnSpPr/>
          <p:nvPr/>
        </p:nvCxnSpPr>
        <p:spPr>
          <a:xfrm>
            <a:off x="5791200" y="838200"/>
            <a:ext cx="1066800" cy="53340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0800000" flipV="1">
            <a:off x="1752600" y="838200"/>
            <a:ext cx="990600" cy="45720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191794" y="4495006"/>
            <a:ext cx="2133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57800" y="4038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257800" y="5486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086894" y="4990306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3276600" y="4724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276600" y="5867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019800" y="5105400"/>
            <a:ext cx="1981200" cy="990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/>
              <a:t>الفعليّة</a:t>
            </a:r>
            <a:endParaRPr lang="en-US" sz="5400" dirty="0"/>
          </a:p>
        </p:txBody>
      </p:sp>
      <p:sp>
        <p:nvSpPr>
          <p:cNvPr id="30" name="Rectangle 29"/>
          <p:cNvSpPr/>
          <p:nvPr/>
        </p:nvSpPr>
        <p:spPr>
          <a:xfrm>
            <a:off x="6019800" y="3581400"/>
            <a:ext cx="2057400" cy="10668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/>
              <a:t>الاسميّة</a:t>
            </a:r>
            <a:endParaRPr lang="en-US" sz="4800" dirty="0"/>
          </a:p>
        </p:txBody>
      </p:sp>
      <p:sp>
        <p:nvSpPr>
          <p:cNvPr id="31" name="Rectangle 30"/>
          <p:cNvSpPr/>
          <p:nvPr/>
        </p:nvSpPr>
        <p:spPr>
          <a:xfrm>
            <a:off x="1066800" y="4343400"/>
            <a:ext cx="20574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/>
              <a:t>الاسميّة</a:t>
            </a:r>
            <a:endParaRPr lang="en-US" sz="4800" dirty="0"/>
          </a:p>
        </p:txBody>
      </p:sp>
      <p:sp>
        <p:nvSpPr>
          <p:cNvPr id="32" name="Rectangle 31"/>
          <p:cNvSpPr/>
          <p:nvPr/>
        </p:nvSpPr>
        <p:spPr>
          <a:xfrm>
            <a:off x="1066800" y="5410200"/>
            <a:ext cx="1981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/>
              <a:t>الفعليّة</a:t>
            </a:r>
            <a:endParaRPr lang="en-US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1401">
        <p14:prism/>
      </p:transition>
    </mc:Choice>
    <mc:Fallback xmlns="">
      <p:transition spd="slow" advTm="41401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500" y="1752600"/>
            <a:ext cx="5715000" cy="2800767"/>
          </a:xfrm>
          <a:prstGeom prst="rect">
            <a:avLst/>
          </a:prstGeom>
          <a:ln w="349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(ا) </a:t>
            </a:r>
            <a:r>
              <a:rPr lang="ar-SA" sz="4400" dirty="0">
                <a:solidFill>
                  <a:srgbClr val="C00000"/>
                </a:solidFill>
              </a:rPr>
              <a:t>ا</a:t>
            </a:r>
            <a:r>
              <a:rPr lang="ar-SA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الخبريّه الإسميّة</a:t>
            </a:r>
          </a:p>
          <a:p>
            <a:pPr algn="r"/>
            <a:r>
              <a:rPr lang="ar-SA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(ب) الجملة الخبريّه الفعليّة</a:t>
            </a:r>
          </a:p>
          <a:p>
            <a:pPr algn="r"/>
            <a:r>
              <a:rPr lang="ar-SA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(ج)</a:t>
            </a:r>
            <a:r>
              <a:rPr lang="ar-SA" sz="4400" dirty="0">
                <a:solidFill>
                  <a:srgbClr val="002060"/>
                </a:solidFill>
              </a:rPr>
              <a:t> ا</a:t>
            </a:r>
            <a:r>
              <a:rPr lang="ar-SA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الانشائية الإسميّة</a:t>
            </a:r>
          </a:p>
          <a:p>
            <a:pPr algn="r"/>
            <a:r>
              <a:rPr lang="ar-SA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(د) </a:t>
            </a:r>
            <a:r>
              <a:rPr lang="ar-SA" sz="4400" dirty="0">
                <a:solidFill>
                  <a:srgbClr val="002060"/>
                </a:solidFill>
              </a:rPr>
              <a:t>ا</a:t>
            </a:r>
            <a:r>
              <a:rPr lang="ar-SA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الانشائية الفعليّة 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500" y="886112"/>
            <a:ext cx="571500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أقسام الكلام أو الجملة اربعة اجمالا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7668">
        <p14:prism/>
      </p:transition>
    </mc:Choice>
    <mc:Fallback xmlns="">
      <p:transition spd="slow" advTm="27668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5181600" cy="8683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ar-SA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تعريف الخبرية والانشائية </a:t>
            </a:r>
            <a:br>
              <a:rPr lang="en-US" dirty="0"/>
            </a:br>
            <a:r>
              <a:rPr lang="ar-SA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33700" y="2514600"/>
            <a:ext cx="3276600" cy="914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خلق</a:t>
            </a:r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الله</a:t>
            </a:r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ادم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2133600" y="5029200"/>
            <a:ext cx="4876800" cy="1143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لاتغتب بعدكم بعدا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085671"/>
            <a:ext cx="76200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rtl="1"/>
            <a:r>
              <a:rPr lang="ar-SA" sz="3600" dirty="0"/>
              <a:t>الجملة </a:t>
            </a:r>
            <a:r>
              <a:rPr lang="ar-SA" sz="3600" u="sng" dirty="0">
                <a:solidFill>
                  <a:srgbClr val="FFC000"/>
                </a:solidFill>
              </a:rPr>
              <a:t>الخبرية</a:t>
            </a:r>
            <a:r>
              <a:rPr lang="ar-SA" sz="3600" dirty="0"/>
              <a:t> هي </a:t>
            </a:r>
            <a:r>
              <a:rPr lang="ar-SA" sz="3600" dirty="0">
                <a:hlinkClick r:id="rId2" tooltip="جملة (منطق)"/>
              </a:rPr>
              <a:t>الجملة</a:t>
            </a:r>
            <a:r>
              <a:rPr lang="ar-SA" sz="3600" dirty="0"/>
              <a:t> التي تتضمن كلامًا يحتمل الصدق والكذب.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100" y="3581400"/>
            <a:ext cx="7543800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rtl="1"/>
            <a:r>
              <a:rPr lang="ar-SA" sz="3600" dirty="0"/>
              <a:t>الجملة </a:t>
            </a:r>
            <a:r>
              <a:rPr lang="ar-SA" sz="3600" dirty="0">
                <a:hlinkClick r:id="rId3" tooltip="جملة إنشائية (الصفحة غير موجودة)"/>
              </a:rPr>
              <a:t>الإنشائية</a:t>
            </a:r>
            <a:r>
              <a:rPr lang="ar-SA" sz="3600" dirty="0"/>
              <a:t> هي </a:t>
            </a:r>
            <a:r>
              <a:rPr lang="ar-SA" sz="3600" u="sng" dirty="0">
                <a:solidFill>
                  <a:srgbClr val="FF0000"/>
                </a:solidFill>
              </a:rPr>
              <a:t>الجملة</a:t>
            </a:r>
            <a:r>
              <a:rPr lang="ar-SA" sz="3600" dirty="0"/>
              <a:t> التي تتضمن كلامًا لا يحتمل الصدق ولا الكذب</a:t>
            </a:r>
          </a:p>
        </p:txBody>
      </p:sp>
    </p:spTree>
    <p:extLst>
      <p:ext uri="{BB962C8B-B14F-4D97-AF65-F5344CB8AC3E}">
        <p14:creationId xmlns:p14="http://schemas.microsoft.com/office/powerpoint/2010/main" val="307417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95772">
        <p14:prism/>
      </p:transition>
    </mc:Choice>
    <mc:Fallback xmlns="">
      <p:transition spd="slow" advTm="95772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4495800" cy="7159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ar-SA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تعريف الاسميّة والفعليّة </a:t>
            </a:r>
            <a:br>
              <a:rPr lang="en-US" dirty="0"/>
            </a:br>
            <a:r>
              <a:rPr lang="ar-SA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143000"/>
            <a:ext cx="7696200" cy="990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3200400" y="2304661"/>
            <a:ext cx="3276600" cy="914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الله </a:t>
            </a:r>
            <a:r>
              <a:rPr lang="ar-S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عليم</a:t>
            </a:r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3136641" y="4800600"/>
            <a:ext cx="3581400" cy="1143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خلق</a:t>
            </a:r>
            <a:r>
              <a:rPr lang="ar-SA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الله</a:t>
            </a:r>
            <a:r>
              <a:rPr lang="ar-SA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ادم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429000"/>
            <a:ext cx="7467600" cy="10763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6153">
        <p14:prism/>
      </p:transition>
    </mc:Choice>
    <mc:Fallback xmlns="">
      <p:transition spd="slow" advTm="66153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638800" cy="1020762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SA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الأمثال للجمل المذكورة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967" y="1524000"/>
            <a:ext cx="7696200" cy="70788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(ا) </a:t>
            </a:r>
            <a:r>
              <a:rPr lang="ar-SA" sz="4000" dirty="0"/>
              <a:t>ا</a:t>
            </a:r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الخبريّه الإسميّة، مثالها:</a:t>
            </a:r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sz="4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خالدٌ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قايمٌ</a:t>
            </a:r>
            <a:endParaRPr lang="en-US" sz="3200" u="sng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6967" y="2667000"/>
            <a:ext cx="7772400" cy="70788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(ب) </a:t>
            </a:r>
            <a:r>
              <a:rPr lang="ar-SA" sz="4000" dirty="0"/>
              <a:t>ا</a:t>
            </a:r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الخبريّه</a:t>
            </a:r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الفعليّة، مثالها:</a:t>
            </a:r>
            <a:r>
              <a:rPr lang="ar-S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قام</a:t>
            </a:r>
            <a:r>
              <a:rPr lang="ar-S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3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خالدٌ</a:t>
            </a:r>
            <a:r>
              <a:rPr lang="ar-SA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06967" y="5867400"/>
            <a:ext cx="7751233" cy="70788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ar-S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د) </a:t>
            </a:r>
            <a:r>
              <a:rPr lang="ar-SA" sz="3600" dirty="0">
                <a:solidFill>
                  <a:srgbClr val="002060"/>
                </a:solidFill>
              </a:rPr>
              <a:t>ا</a:t>
            </a:r>
            <a:r>
              <a:rPr lang="ar-S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الانشائية الفعليّة ، مثالها: </a:t>
            </a:r>
            <a:r>
              <a:rPr lang="ar-SA" sz="36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اكتب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كتابك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" y="3963650"/>
            <a:ext cx="7696200" cy="144655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(ج) </a:t>
            </a:r>
            <a:r>
              <a:rPr lang="ar-SA" sz="3200" dirty="0">
                <a:solidFill>
                  <a:srgbClr val="002060"/>
                </a:solidFill>
              </a:rPr>
              <a:t>ا</a:t>
            </a: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الانشائية الإسميّة، مثالها: </a:t>
            </a:r>
            <a:r>
              <a:rPr lang="ar-SA" sz="4400" b="1" dirty="0">
                <a:solidFill>
                  <a:srgbClr val="FF0000"/>
                </a:solidFill>
              </a:rPr>
              <a:t>أَأَنْتَ</a:t>
            </a:r>
            <a:r>
              <a:rPr lang="ar-SA" sz="4400" b="1" dirty="0"/>
              <a:t> فَعَلْتَ هَاذَا بِآلِهَتِنَا يا إِبْرَاهِيمُ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19782">
        <p14:prism/>
      </p:transition>
    </mc:Choice>
    <mc:Fallback xmlns="">
      <p:transition spd="slow" advTm="119782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81000"/>
            <a:ext cx="4572000" cy="990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/>
              <a:t>تقوييم</a:t>
            </a:r>
          </a:p>
        </p:txBody>
      </p:sp>
      <p:sp>
        <p:nvSpPr>
          <p:cNvPr id="3" name="Rectangle 2"/>
          <p:cNvSpPr/>
          <p:nvPr/>
        </p:nvSpPr>
        <p:spPr>
          <a:xfrm>
            <a:off x="419100" y="1524000"/>
            <a:ext cx="8305800" cy="990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dirty="0"/>
              <a:t>خلق الله ادم علي صورته</a:t>
            </a:r>
            <a:r>
              <a:rPr lang="en-US" sz="3600" dirty="0"/>
              <a:t>”</a:t>
            </a:r>
            <a:r>
              <a:rPr lang="ar-SA" sz="3600" dirty="0"/>
              <a:t> هذه الجملة اسمية ام فعليه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600" y="2743200"/>
            <a:ext cx="3352800" cy="838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dirty="0"/>
              <a:t>الجملة الاسمية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033" y="3733800"/>
            <a:ext cx="83058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dirty="0"/>
              <a:t>اذهب الى المسجد</a:t>
            </a:r>
            <a:r>
              <a:rPr lang="en-US" sz="3600" dirty="0"/>
              <a:t>”</a:t>
            </a:r>
            <a:r>
              <a:rPr lang="ar-SA" sz="3600" dirty="0"/>
              <a:t> هذه الجملة خيرية ام انشائية</a:t>
            </a:r>
          </a:p>
        </p:txBody>
      </p:sp>
      <p:sp>
        <p:nvSpPr>
          <p:cNvPr id="6" name="Rectangle 5"/>
          <p:cNvSpPr/>
          <p:nvPr/>
        </p:nvSpPr>
        <p:spPr>
          <a:xfrm>
            <a:off x="2912533" y="4876800"/>
            <a:ext cx="3352800" cy="838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dirty="0"/>
              <a:t>الجملة الانشائية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8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1120">
        <p14:prism/>
      </p:transition>
    </mc:Choice>
    <mc:Fallback xmlns="">
      <p:transition spd="slow" advTm="5112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0" y="274638"/>
            <a:ext cx="41910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الواجب المنزلي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8229600" cy="3810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ماهو الكلام؟ وما الفرق بين الكلام والجملة؟ وكم قسما له؟ بيّن كل قسم ممثلا.</a:t>
            </a:r>
            <a:endParaRPr lang="en-US" sz="44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9595">
        <p14:prism/>
      </p:transition>
    </mc:Choice>
    <mc:Fallback xmlns="">
      <p:transition spd="slow" advTm="29595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6534" y="685800"/>
            <a:ext cx="5350933" cy="1143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algn="ctr">
              <a:spcBef>
                <a:spcPct val="0"/>
              </a:spcBef>
            </a:pPr>
            <a:r>
              <a:rPr lang="ar-MA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جزاكم الله تعالى خير الجزاء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47900" y="5181600"/>
            <a:ext cx="4648200" cy="990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ar-SA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تمّت بالخير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433" y="2206652"/>
            <a:ext cx="4245134" cy="259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0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0532">
        <p14:prism/>
      </p:transition>
    </mc:Choice>
    <mc:Fallback xmlns="">
      <p:transition spd="slow" advTm="30532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895600"/>
            <a:ext cx="7620000" cy="914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dirty="0">
                <a:latin typeface="Action Jackson" pitchFamily="2" charset="0"/>
              </a:rPr>
              <a:t> </a:t>
            </a:r>
            <a:r>
              <a:rPr lang="ar-SA" sz="6000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ction Jackson" pitchFamily="2" charset="0"/>
              </a:rPr>
              <a:t>تعارف المعلِّم</a:t>
            </a:r>
            <a:endParaRPr lang="en-US" dirty="0">
              <a:solidFill>
                <a:schemeClr val="tx1"/>
              </a:solidFill>
              <a:latin typeface="Action Jackson" pitchFamily="2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14400" y="3962400"/>
            <a:ext cx="7696200" cy="2667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ar-SA" sz="6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محمّد وثيق الرحمان</a:t>
            </a:r>
            <a:endParaRPr lang="en-US" sz="6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M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المحاضر للغة العربية لمدرسة بيم بورادية العالم</a:t>
            </a:r>
            <a:endParaRPr lang="en-US" sz="4000" dirty="0">
              <a:solidFill>
                <a:srgbClr val="FF0000"/>
              </a:solidFill>
            </a:endParaRPr>
          </a:p>
          <a:p>
            <a:pPr algn="ctr"/>
            <a:r>
              <a:rPr lang="ar-SA" sz="3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بلابو، نرسندى.</a:t>
            </a:r>
            <a:endParaRPr lang="en-US" sz="39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76200"/>
            <a:ext cx="26670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8940">
        <p14:prism/>
      </p:transition>
    </mc:Choice>
    <mc:Fallback xmlns="">
      <p:transition spd="slow" advTm="894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457201"/>
            <a:ext cx="3962400" cy="914399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معرفة الدّرس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3429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الصفّ</a:t>
            </a:r>
            <a:r>
              <a:rPr lang="ar-SA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: السنة الاولى من العالم</a:t>
            </a:r>
          </a:p>
          <a:p>
            <a:pPr algn="r"/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المادّة</a:t>
            </a:r>
            <a:r>
              <a:rPr lang="ar-SA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: القواعد العربيّة</a:t>
            </a:r>
          </a:p>
          <a:p>
            <a:pPr algn="r"/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عنوان المادّة </a:t>
            </a:r>
            <a:r>
              <a:rPr lang="ar-SA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r>
              <a:rPr lang="ar-SA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SA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هداية النحو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/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الوقت  </a:t>
            </a:r>
            <a:r>
              <a:rPr lang="ar-SA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: ٤٠ </a:t>
            </a:r>
            <a:r>
              <a:rPr lang="ar-SA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دقيقة</a:t>
            </a:r>
          </a:p>
          <a:p>
            <a:pPr algn="r"/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نوع الدّرس   </a:t>
            </a:r>
            <a:r>
              <a:rPr lang="ar-SA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المقدمة</a:t>
            </a:r>
            <a:endParaRPr lang="ar-S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4977">
        <p14:prism/>
      </p:transition>
    </mc:Choice>
    <mc:Fallback xmlns="">
      <p:transition spd="slow" advTm="14977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743200"/>
            <a:ext cx="7620000" cy="15696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MA" sz="9600" dirty="0"/>
              <a:t>ختم الله على قلوبهم</a:t>
            </a:r>
            <a:endParaRPr lang="ar-SA" sz="9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1902">
        <p14:prism/>
      </p:transition>
    </mc:Choice>
    <mc:Fallback xmlns="">
      <p:transition spd="slow" advTm="41902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248400" cy="1066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موضوع الدّرس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7467600" cy="221599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138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الكلام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453">
        <p14:prism/>
      </p:transition>
    </mc:Choice>
    <mc:Fallback xmlns="">
      <p:transition spd="slow" advTm="7453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81000"/>
            <a:ext cx="8153400" cy="1371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ar-SA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الاستفادة من الدّرس:</a:t>
            </a:r>
            <a:br>
              <a:rPr lang="ar-SA" dirty="0"/>
            </a:b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ما يتعلّم الطّالب من هذا الدّرس-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905000"/>
            <a:ext cx="7162800" cy="762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تعريف الكلام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895600"/>
            <a:ext cx="71628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اقسام الكلام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3733" y="3962400"/>
            <a:ext cx="7162800" cy="914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اللازمة لتكوين الكلام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5648">
        <p14:prism/>
      </p:transition>
    </mc:Choice>
    <mc:Fallback xmlns="">
      <p:transition spd="slow" advTm="25648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4100" y="304800"/>
            <a:ext cx="4495800" cy="1143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b="1" dirty="0"/>
              <a:t>الكلام فى اللغة</a:t>
            </a:r>
          </a:p>
        </p:txBody>
      </p:sp>
      <p:sp>
        <p:nvSpPr>
          <p:cNvPr id="3" name="Rectangle 2"/>
          <p:cNvSpPr/>
          <p:nvPr/>
        </p:nvSpPr>
        <p:spPr>
          <a:xfrm>
            <a:off x="266700" y="1828800"/>
            <a:ext cx="8610600" cy="4191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ar-SA" sz="4800" dirty="0"/>
              <a:t>الكلام مشتق من الكلم و معنى الكلم: الجرح لان حرح الكلام اشد الما من جرح السيف كقول الشاعر: جراحات السنان لها التيام * ولا يلتام ما جرح اللسان ومعنى الكلام: (1) الجملة (2) الحديث (3) القول</a:t>
            </a:r>
          </a:p>
        </p:txBody>
      </p:sp>
    </p:spTree>
    <p:extLst>
      <p:ext uri="{BB962C8B-B14F-4D97-AF65-F5344CB8AC3E}">
        <p14:creationId xmlns:p14="http://schemas.microsoft.com/office/powerpoint/2010/main" val="243492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1345">
        <p14:prism/>
      </p:transition>
    </mc:Choice>
    <mc:Fallback xmlns="">
      <p:transition spd="slow" advTm="101345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"/>
            <a:ext cx="8229600" cy="1600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b="1" dirty="0"/>
              <a:t>الكلام فى اصطلاح النحات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" y="3124200"/>
            <a:ext cx="7543800" cy="14157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قال صاحب هداية النحو-</a:t>
            </a:r>
          </a:p>
          <a:p>
            <a:pPr algn="ctr"/>
            <a:r>
              <a:rPr lang="ar-SA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الكلام لفظ تضمّن كلمتين </a:t>
            </a:r>
            <a:r>
              <a:rPr lang="ar-SA" sz="5400" b="1" u="sng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بالإسناد</a:t>
            </a:r>
            <a:r>
              <a:rPr lang="ar-SA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495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5681">
        <p14:prism/>
      </p:transition>
    </mc:Choice>
    <mc:Fallback xmlns="">
      <p:transition spd="slow" advTm="55681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381000"/>
            <a:ext cx="1676400" cy="8382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SA" sz="4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الإسناد</a:t>
            </a:r>
            <a:endParaRPr lang="en-US" sz="48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648200" y="1295400"/>
            <a:ext cx="22860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2286000" y="1295400"/>
            <a:ext cx="23622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096000" y="2438400"/>
            <a:ext cx="2057400" cy="2133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</a:t>
            </a:r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لمسند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predicate</a:t>
            </a:r>
          </a:p>
          <a:p>
            <a:pPr algn="ctr"/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বিধেয়</a:t>
            </a:r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286000"/>
            <a:ext cx="2057400" cy="2362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لمسند إليه</a:t>
            </a:r>
          </a:p>
          <a:p>
            <a:pPr algn="ctr"/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SuBJECt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উদ্দেশ্য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029200"/>
            <a:ext cx="7924800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الإسناد التعلقّ بين </a:t>
            </a:r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المسند </a:t>
            </a:r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المسند إليه</a:t>
            </a:r>
            <a:r>
              <a:rPr lang="ar-SA" dirty="0"/>
              <a:t>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3352800"/>
            <a:ext cx="213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122">
        <p14:prism/>
      </p:transition>
    </mc:Choice>
    <mc:Fallback xmlns="">
      <p:transition spd="slow" advTm="50122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20.8|2.4|12.6"/>
</p:tagLst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3">
      <a:majorFont>
        <a:latin typeface="Traditional Arab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392</Words>
  <Application>Microsoft Office PowerPoint</Application>
  <PresentationFormat>On-screen Show (4:3)</PresentationFormat>
  <Paragraphs>77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Action Jackson</vt:lpstr>
      <vt:lpstr>Arial</vt:lpstr>
      <vt:lpstr>Calibri</vt:lpstr>
      <vt:lpstr>SutonnyMJ</vt:lpstr>
      <vt:lpstr>Times New Roman</vt:lpstr>
      <vt:lpstr>Traditional Arabic</vt:lpstr>
      <vt:lpstr>Office Theme</vt:lpstr>
      <vt:lpstr>mevB‡K ¯^vMZg</vt:lpstr>
      <vt:lpstr> تعارف المعلِّم</vt:lpstr>
      <vt:lpstr>معرفة الدّرس</vt:lpstr>
      <vt:lpstr>PowerPoint Presentation</vt:lpstr>
      <vt:lpstr> موضوع الدّرس</vt:lpstr>
      <vt:lpstr>الاستفادة من الدّرس: ما يتعلّم الطّالب من هذا الدّرس- </vt:lpstr>
      <vt:lpstr>PowerPoint Presentation</vt:lpstr>
      <vt:lpstr>PowerPoint Presentation</vt:lpstr>
      <vt:lpstr>الإسناد</vt:lpstr>
      <vt:lpstr>المثال</vt:lpstr>
      <vt:lpstr>أقسام الكلام</vt:lpstr>
      <vt:lpstr>PowerPoint Presentation</vt:lpstr>
      <vt:lpstr>  تعريف الخبرية والانشائية   </vt:lpstr>
      <vt:lpstr>  تعريف الاسميّة والفعليّة   </vt:lpstr>
      <vt:lpstr>الأمثال للجمل المذكورة</vt:lpstr>
      <vt:lpstr>PowerPoint Presentation</vt:lpstr>
      <vt:lpstr>الواجب المنزلي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Wasiqur Rahman</cp:lastModifiedBy>
  <cp:revision>130</cp:revision>
  <dcterms:created xsi:type="dcterms:W3CDTF">2020-08-23T12:27:46Z</dcterms:created>
  <dcterms:modified xsi:type="dcterms:W3CDTF">2020-12-03T07:20:12Z</dcterms:modified>
</cp:coreProperties>
</file>