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35" r:id="rId2"/>
    <p:sldId id="336" r:id="rId3"/>
    <p:sldId id="323" r:id="rId4"/>
    <p:sldId id="269" r:id="rId5"/>
    <p:sldId id="332" r:id="rId6"/>
    <p:sldId id="330" r:id="rId7"/>
    <p:sldId id="333" r:id="rId8"/>
    <p:sldId id="326" r:id="rId9"/>
    <p:sldId id="321" r:id="rId10"/>
    <p:sldId id="334" r:id="rId11"/>
    <p:sldId id="319" r:id="rId12"/>
    <p:sldId id="33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86201" autoAdjust="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9B70B-7EA4-428B-8AEA-4E466E95E86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0C76B-C903-47E9-B043-48D8F8F60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27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1CAD3-E997-4C60-B29B-7C4E2AB694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048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0C76B-C903-47E9-B043-48D8F8F6033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32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D9A46-4907-4254-BEDB-3DE1C8A7BC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50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0C76B-C903-47E9-B043-48D8F8F6033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5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0C76B-C903-47E9-B043-48D8F8F6033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55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0C76B-C903-47E9-B043-48D8F8F6033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44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0C76B-C903-47E9-B043-48D8F8F6033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85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0C76B-C903-47E9-B043-48D8F8F6033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357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0C76B-C903-47E9-B043-48D8F8F6033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717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0C76B-C903-47E9-B043-48D8F8F6033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8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93486" y="4583022"/>
            <a:ext cx="8447314" cy="2020978"/>
          </a:xfrm>
          <a:prstGeom prst="rect">
            <a:avLst/>
          </a:prstGeom>
        </p:spPr>
        <p:txBody>
          <a:bodyPr vert="horz" lIns="73152" tIns="36576" rIns="73152" bIns="36576" numCol="1" rtlCol="0" anchor="b">
            <a:prstTxWarp prst="textWave4">
              <a:avLst>
                <a:gd name="adj1" fmla="val 12500"/>
                <a:gd name="adj2" fmla="val -1310"/>
              </a:avLst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5760" b="1" dirty="0">
                <a:ln/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BD" sz="576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5760" b="1" dirty="0">
                <a:ln/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576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5760" b="1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599" y="1109776"/>
            <a:ext cx="4463143" cy="32717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6738"/>
            <a:ext cx="2884558" cy="392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356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85072" y="381000"/>
            <a:ext cx="1391728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447800"/>
            <a:ext cx="5029200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আলোর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প্রতিসরণ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3010" y="2580382"/>
            <a:ext cx="7662791" cy="1077218"/>
          </a:xfrm>
          <a:prstGeom prst="rect">
            <a:avLst/>
          </a:prstGeom>
          <a:solidFill>
            <a:schemeClr val="bg2">
              <a:lumMod val="9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আলোকরশ্মি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ঘন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হালকা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? 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0" y="0"/>
            <a:ext cx="9144000" cy="6858001"/>
            <a:chOff x="0" y="1"/>
            <a:chExt cx="9144000" cy="6858001"/>
          </a:xfrm>
        </p:grpSpPr>
        <p:sp>
          <p:nvSpPr>
            <p:cNvPr id="22" name="Frame 21"/>
            <p:cNvSpPr/>
            <p:nvPr/>
          </p:nvSpPr>
          <p:spPr>
            <a:xfrm>
              <a:off x="0" y="1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Half Frame 22"/>
            <p:cNvSpPr/>
            <p:nvPr/>
          </p:nvSpPr>
          <p:spPr>
            <a:xfrm>
              <a:off x="152400" y="152400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Half Frame 23"/>
            <p:cNvSpPr/>
            <p:nvPr/>
          </p:nvSpPr>
          <p:spPr>
            <a:xfrm rot="10800000">
              <a:off x="8610600" y="6324600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Half Frame 24"/>
            <p:cNvSpPr/>
            <p:nvPr/>
          </p:nvSpPr>
          <p:spPr>
            <a:xfrm rot="5400000">
              <a:off x="8614321" y="72480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Half Frame 25"/>
            <p:cNvSpPr/>
            <p:nvPr/>
          </p:nvSpPr>
          <p:spPr>
            <a:xfrm rot="16200000">
              <a:off x="156121" y="6320879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Frame 26"/>
            <p:cNvSpPr/>
            <p:nvPr/>
          </p:nvSpPr>
          <p:spPr>
            <a:xfrm>
              <a:off x="0" y="2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Half Frame 27"/>
            <p:cNvSpPr/>
            <p:nvPr/>
          </p:nvSpPr>
          <p:spPr>
            <a:xfrm>
              <a:off x="152400" y="152401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Half Frame 28"/>
            <p:cNvSpPr/>
            <p:nvPr/>
          </p:nvSpPr>
          <p:spPr>
            <a:xfrm rot="5400000">
              <a:off x="8614321" y="72481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05200" y="482025"/>
            <a:ext cx="3429000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কাজঃ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743200"/>
            <a:ext cx="8229600" cy="28623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কাচফলকে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আলোর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প্রতিসরণের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রশ্মি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অঙ্কন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0"/>
            <a:ext cx="9144000" cy="6858001"/>
            <a:chOff x="0" y="1"/>
            <a:chExt cx="9144000" cy="6858001"/>
          </a:xfrm>
        </p:grpSpPr>
        <p:sp>
          <p:nvSpPr>
            <p:cNvPr id="18" name="Frame 17"/>
            <p:cNvSpPr/>
            <p:nvPr/>
          </p:nvSpPr>
          <p:spPr>
            <a:xfrm>
              <a:off x="0" y="1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Half Frame 18"/>
            <p:cNvSpPr/>
            <p:nvPr/>
          </p:nvSpPr>
          <p:spPr>
            <a:xfrm>
              <a:off x="152400" y="152400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Half Frame 19"/>
            <p:cNvSpPr/>
            <p:nvPr/>
          </p:nvSpPr>
          <p:spPr>
            <a:xfrm rot="10800000">
              <a:off x="8610600" y="6324600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Half Frame 20"/>
            <p:cNvSpPr/>
            <p:nvPr/>
          </p:nvSpPr>
          <p:spPr>
            <a:xfrm rot="5400000">
              <a:off x="8614321" y="72480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Half Frame 21"/>
            <p:cNvSpPr/>
            <p:nvPr/>
          </p:nvSpPr>
          <p:spPr>
            <a:xfrm rot="16200000">
              <a:off x="156121" y="6320879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Frame 22"/>
            <p:cNvSpPr/>
            <p:nvPr/>
          </p:nvSpPr>
          <p:spPr>
            <a:xfrm>
              <a:off x="0" y="2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Half Frame 23"/>
            <p:cNvSpPr/>
            <p:nvPr/>
          </p:nvSpPr>
          <p:spPr>
            <a:xfrm>
              <a:off x="152400" y="152401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Half Frame 24"/>
            <p:cNvSpPr/>
            <p:nvPr/>
          </p:nvSpPr>
          <p:spPr>
            <a:xfrm rot="5400000">
              <a:off x="8614321" y="72481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57" y="203199"/>
            <a:ext cx="6723743" cy="672374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011680" y="3733800"/>
            <a:ext cx="4632960" cy="2743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4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04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04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052475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787538" y="3063240"/>
            <a:ext cx="2594462" cy="131471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1120" dirty="0" err="1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1120" dirty="0">
              <a:ln w="0">
                <a:solidFill>
                  <a:sysClr val="windowText" lastClr="00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112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৮ম</a:t>
            </a:r>
            <a:r>
              <a:rPr lang="en-US" sz="112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1120" dirty="0" err="1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1120" dirty="0">
              <a:ln w="0">
                <a:solidFill>
                  <a:sysClr val="windowText" lastClr="00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120" dirty="0" err="1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অধ্যায়-</a:t>
            </a:r>
            <a:r>
              <a:rPr lang="en-US" sz="1120" dirty="0" err="1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en-US" sz="1120" dirty="0">
              <a:ln w="0">
                <a:solidFill>
                  <a:sysClr val="windowText" lastClr="00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219200" y="3185160"/>
            <a:ext cx="6705600" cy="352044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240" b="1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cv_© </a:t>
            </a:r>
            <a:r>
              <a:rPr lang="en-US" sz="6240" b="1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mvi_x</a:t>
            </a:r>
            <a:r>
              <a:rPr lang="en-US" sz="6240" b="1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6240" b="1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PvKx</a:t>
            </a:r>
            <a:endParaRPr lang="en-US" sz="3200" b="1" dirty="0">
              <a:solidFill>
                <a:schemeClr val="bg2">
                  <a:lumMod val="50000"/>
                </a:schemeClr>
              </a:solidFill>
              <a:latin typeface="SutonnyMJ" pitchFamily="2" charset="0"/>
              <a:cs typeface="NikoshBAN" pitchFamily="2" charset="0"/>
            </a:endParaRPr>
          </a:p>
          <a:p>
            <a:r>
              <a:rPr lang="en-US" sz="4000" b="1" dirty="0" err="1">
                <a:solidFill>
                  <a:schemeClr val="accent2"/>
                </a:solidFill>
                <a:latin typeface="SutonnyMJ" pitchFamily="2" charset="0"/>
                <a:cs typeface="NikoshBAN" pitchFamily="2" charset="0"/>
              </a:rPr>
              <a:t>সহকারী</a:t>
            </a:r>
            <a:r>
              <a:rPr lang="en-US" sz="4000" b="1" dirty="0">
                <a:solidFill>
                  <a:schemeClr val="accent2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accent2"/>
                </a:solidFill>
                <a:latin typeface="SutonnyMJ" pitchFamily="2" charset="0"/>
                <a:cs typeface="NikoshBAN" pitchFamily="2" charset="0"/>
              </a:rPr>
              <a:t>শিক্ষক</a:t>
            </a:r>
            <a:r>
              <a:rPr lang="en-US" sz="4000" b="1" dirty="0">
                <a:solidFill>
                  <a:schemeClr val="accent2"/>
                </a:solidFill>
                <a:latin typeface="SutonnyMJ" pitchFamily="2" charset="0"/>
                <a:cs typeface="NikoshBAN" pitchFamily="2" charset="0"/>
              </a:rPr>
              <a:t> (</a:t>
            </a:r>
            <a:r>
              <a:rPr lang="en-US" sz="4000" b="1" dirty="0" err="1">
                <a:solidFill>
                  <a:schemeClr val="accent2"/>
                </a:solidFill>
                <a:latin typeface="SutonnyMJ" pitchFamily="2" charset="0"/>
                <a:cs typeface="NikoshBAN" pitchFamily="2" charset="0"/>
              </a:rPr>
              <a:t>weÁvb</a:t>
            </a:r>
            <a:r>
              <a:rPr lang="en-US" sz="4000" b="1" dirty="0">
                <a:solidFill>
                  <a:schemeClr val="accent2"/>
                </a:solidFill>
                <a:latin typeface="SutonnyMJ" pitchFamily="2" charset="0"/>
                <a:cs typeface="NikoshBAN" pitchFamily="2" charset="0"/>
              </a:rPr>
              <a:t>)</a:t>
            </a:r>
          </a:p>
          <a:p>
            <a:r>
              <a:rPr lang="en-US" sz="5120" b="1" dirty="0" err="1">
                <a:solidFill>
                  <a:srgbClr val="66FF66"/>
                </a:solidFill>
                <a:latin typeface="SutonnyMJ" pitchFamily="2" charset="0"/>
                <a:cs typeface="NikoshBAN" pitchFamily="2" charset="0"/>
              </a:rPr>
              <a:t>Knjw`qv</a:t>
            </a:r>
            <a:r>
              <a:rPr lang="en-US" sz="5120" b="1" dirty="0">
                <a:solidFill>
                  <a:srgbClr val="66FF66"/>
                </a:solidFill>
                <a:latin typeface="SutonnyMJ" pitchFamily="2" charset="0"/>
                <a:cs typeface="NikoshBAN" pitchFamily="2" charset="0"/>
              </a:rPr>
              <a:t> D”P </a:t>
            </a:r>
            <a:r>
              <a:rPr lang="bn-BD" sz="5120" b="1" dirty="0">
                <a:solidFill>
                  <a:srgbClr val="66FF66"/>
                </a:solidFill>
                <a:latin typeface="SutonnyMJ" pitchFamily="2" charset="0"/>
                <a:cs typeface="NikoshBAN" panose="02000000000000000000" pitchFamily="2" charset="0"/>
              </a:rPr>
              <a:t>বিদ্যালয়</a:t>
            </a:r>
            <a:endParaRPr lang="en-US" sz="5120" b="1" dirty="0">
              <a:solidFill>
                <a:srgbClr val="66FF66"/>
              </a:solidFill>
              <a:latin typeface="SutonnyMJ" pitchFamily="2" charset="0"/>
              <a:cs typeface="NikoshBAN" panose="02000000000000000000" pitchFamily="2" charset="0"/>
            </a:endParaRPr>
          </a:p>
          <a:p>
            <a:r>
              <a:rPr lang="en-US" sz="4800" b="1" dirty="0" err="1">
                <a:solidFill>
                  <a:srgbClr val="66FF33"/>
                </a:solidFill>
                <a:latin typeface="SutonnyMJ" pitchFamily="2" charset="0"/>
                <a:cs typeface="NikoshBAN" pitchFamily="2" charset="0"/>
              </a:rPr>
              <a:t>gyKmy`cyi</a:t>
            </a:r>
            <a:r>
              <a:rPr lang="en-US" sz="4800" b="1" dirty="0">
                <a:solidFill>
                  <a:srgbClr val="66FF33"/>
                </a:solidFill>
                <a:latin typeface="SutonnyMJ" pitchFamily="2" charset="0"/>
                <a:cs typeface="NikoshBAN" pitchFamily="2" charset="0"/>
              </a:rPr>
              <a:t>, ‡</a:t>
            </a:r>
            <a:r>
              <a:rPr lang="en-US" sz="4800" b="1" dirty="0" err="1">
                <a:solidFill>
                  <a:srgbClr val="66FF33"/>
                </a:solidFill>
                <a:latin typeface="SutonnyMJ" pitchFamily="2" charset="0"/>
                <a:cs typeface="NikoshBAN" pitchFamily="2" charset="0"/>
              </a:rPr>
              <a:t>MvcvjMÄ</a:t>
            </a:r>
            <a:r>
              <a:rPr lang="en-US" sz="4800" b="1" dirty="0" smtClean="0">
                <a:solidFill>
                  <a:srgbClr val="66FF33"/>
                </a:solidFill>
                <a:latin typeface="SutonnyMJ" pitchFamily="2" charset="0"/>
                <a:cs typeface="NikoshBAN" pitchFamily="2" charset="0"/>
              </a:rPr>
              <a:t>|</a:t>
            </a:r>
          </a:p>
          <a:p>
            <a:pPr marL="0" indent="0">
              <a:buNone/>
            </a:pPr>
            <a:endParaRPr lang="en-US" sz="4800" b="1" dirty="0">
              <a:solidFill>
                <a:srgbClr val="66FF33"/>
              </a:solidFill>
              <a:latin typeface="SutonnyMJ" pitchFamily="2" charset="0"/>
              <a:cs typeface="NikoshBAN" pitchFamily="2" charset="0"/>
            </a:endParaRPr>
          </a:p>
          <a:p>
            <a:endParaRPr lang="en-US" sz="3760" b="1" dirty="0">
              <a:solidFill>
                <a:srgbClr val="FFFF00"/>
              </a:solidFill>
              <a:latin typeface="SutonnyMJ" pitchFamily="2" charset="0"/>
              <a:cs typeface="NikoshBAN" pitchFamily="2" charset="0"/>
            </a:endParaRPr>
          </a:p>
          <a:p>
            <a:endParaRPr lang="en-US" sz="2240" dirty="0">
              <a:latin typeface="SutonnyMJ" pitchFamily="2" charset="0"/>
            </a:endParaRPr>
          </a:p>
          <a:p>
            <a:endParaRPr lang="en-US" sz="2240" dirty="0">
              <a:latin typeface="SutonnyMJ" pitchFamily="2" charset="0"/>
            </a:endParaRPr>
          </a:p>
          <a:p>
            <a:endParaRPr lang="en-US" sz="2240" dirty="0">
              <a:latin typeface="SutonnyMJ" pitchFamily="2" charset="0"/>
            </a:endParaRPr>
          </a:p>
        </p:txBody>
      </p:sp>
      <p:sp>
        <p:nvSpPr>
          <p:cNvPr id="14" name="Left-Right Arrow 13"/>
          <p:cNvSpPr/>
          <p:nvPr/>
        </p:nvSpPr>
        <p:spPr>
          <a:xfrm>
            <a:off x="3721462" y="711926"/>
            <a:ext cx="4815840" cy="1524000"/>
          </a:xfrm>
          <a:prstGeom prst="left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76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76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76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76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0" t="9090" r="22858" b="52274"/>
          <a:stretch/>
        </p:blipFill>
        <p:spPr>
          <a:xfrm>
            <a:off x="174173" y="183609"/>
            <a:ext cx="2717594" cy="2717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237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3200" y="228600"/>
            <a:ext cx="3352800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পর্যবেক্ষন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1200" y="221159"/>
            <a:ext cx="4724400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আলোর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প্রতিসণের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1"/>
            <a:ext cx="9144000" cy="6858001"/>
            <a:chOff x="0" y="1"/>
            <a:chExt cx="9144000" cy="6858001"/>
          </a:xfrm>
        </p:grpSpPr>
        <p:pic>
          <p:nvPicPr>
            <p:cNvPr id="2" name="Picture 1" descr="re_9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70748" y="1195519"/>
              <a:ext cx="3806252" cy="469614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4" name="Frame 3"/>
            <p:cNvSpPr/>
            <p:nvPr/>
          </p:nvSpPr>
          <p:spPr>
            <a:xfrm>
              <a:off x="0" y="1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Half Frame 4"/>
            <p:cNvSpPr/>
            <p:nvPr/>
          </p:nvSpPr>
          <p:spPr>
            <a:xfrm>
              <a:off x="152400" y="152400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Half Frame 26"/>
            <p:cNvSpPr/>
            <p:nvPr/>
          </p:nvSpPr>
          <p:spPr>
            <a:xfrm rot="10800000">
              <a:off x="8610600" y="6324600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Half Frame 27"/>
            <p:cNvSpPr/>
            <p:nvPr/>
          </p:nvSpPr>
          <p:spPr>
            <a:xfrm rot="5400000">
              <a:off x="8614321" y="72480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Half Frame 28"/>
            <p:cNvSpPr/>
            <p:nvPr/>
          </p:nvSpPr>
          <p:spPr>
            <a:xfrm rot="16200000">
              <a:off x="156121" y="6320879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Frame 29"/>
            <p:cNvSpPr/>
            <p:nvPr/>
          </p:nvSpPr>
          <p:spPr>
            <a:xfrm>
              <a:off x="0" y="2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Half Frame 30"/>
            <p:cNvSpPr/>
            <p:nvPr/>
          </p:nvSpPr>
          <p:spPr>
            <a:xfrm>
              <a:off x="152400" y="152401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Half Frame 31"/>
            <p:cNvSpPr/>
            <p:nvPr/>
          </p:nvSpPr>
          <p:spPr>
            <a:xfrm rot="5400000">
              <a:off x="8614321" y="72481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14400" y="6044625"/>
            <a:ext cx="69342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আলোক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রশ্মি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মেনে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3348" y="2286000"/>
            <a:ext cx="3806252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পেন্সিলটিকে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বাঁকা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যাচ্ছে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362980"/>
            <a:ext cx="5029200" cy="523220"/>
          </a:xfrm>
          <a:prstGeom prst="rect">
            <a:avLst/>
          </a:prstGeom>
          <a:solidFill>
            <a:schemeClr val="tx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প্রতিসরণ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115580"/>
            <a:ext cx="75438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পরিবর্তনে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আলোকরশ্মির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অঙ্কন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914400"/>
            <a:ext cx="7543800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…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4201180"/>
            <a:ext cx="6629400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আলোক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রশ্মির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পর্যবেক্ষন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-228600" y="0"/>
            <a:ext cx="9144000" cy="6858001"/>
            <a:chOff x="0" y="1"/>
            <a:chExt cx="9144000" cy="6858001"/>
          </a:xfrm>
        </p:grpSpPr>
        <p:sp>
          <p:nvSpPr>
            <p:cNvPr id="22" name="Frame 21"/>
            <p:cNvSpPr/>
            <p:nvPr/>
          </p:nvSpPr>
          <p:spPr>
            <a:xfrm>
              <a:off x="0" y="1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Half Frame 22"/>
            <p:cNvSpPr/>
            <p:nvPr/>
          </p:nvSpPr>
          <p:spPr>
            <a:xfrm>
              <a:off x="152400" y="152400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Half Frame 23"/>
            <p:cNvSpPr/>
            <p:nvPr/>
          </p:nvSpPr>
          <p:spPr>
            <a:xfrm rot="10800000">
              <a:off x="8610600" y="6324600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Half Frame 24"/>
            <p:cNvSpPr/>
            <p:nvPr/>
          </p:nvSpPr>
          <p:spPr>
            <a:xfrm rot="5400000">
              <a:off x="8614321" y="72480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Half Frame 25"/>
            <p:cNvSpPr/>
            <p:nvPr/>
          </p:nvSpPr>
          <p:spPr>
            <a:xfrm rot="16200000">
              <a:off x="156121" y="6320879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Frame 26"/>
            <p:cNvSpPr/>
            <p:nvPr/>
          </p:nvSpPr>
          <p:spPr>
            <a:xfrm>
              <a:off x="0" y="2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Half Frame 27"/>
            <p:cNvSpPr/>
            <p:nvPr/>
          </p:nvSpPr>
          <p:spPr>
            <a:xfrm>
              <a:off x="152400" y="152401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Half Frame 28"/>
            <p:cNvSpPr/>
            <p:nvPr/>
          </p:nvSpPr>
          <p:spPr>
            <a:xfrm rot="5400000">
              <a:off x="8614321" y="72481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3048000"/>
            <a:ext cx="8001000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t"/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ড্রইং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বোর্ডে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সাদা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কাগজ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আটকিয়ে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কাচফলক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রেখে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চারদিকে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দাগাঙ্কিত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933890"/>
            <a:ext cx="8001000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কাচফলকটিকে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রেখে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পাশ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পিন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দুটোকে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4191000"/>
            <a:ext cx="8001000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আপতিত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রশ্মি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অঙ্কন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পিন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খাড়াভাবে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রাখ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6600" y="2133600"/>
            <a:ext cx="2209800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কর্ম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পদ্ধতিঃ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Light_matter_refraction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57200"/>
            <a:ext cx="3352800" cy="1524000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0" y="0"/>
            <a:ext cx="9144000" cy="6858001"/>
            <a:chOff x="0" y="1"/>
            <a:chExt cx="9144000" cy="6858001"/>
          </a:xfrm>
        </p:grpSpPr>
        <p:sp>
          <p:nvSpPr>
            <p:cNvPr id="29" name="Frame 28"/>
            <p:cNvSpPr/>
            <p:nvPr/>
          </p:nvSpPr>
          <p:spPr>
            <a:xfrm>
              <a:off x="0" y="1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Half Frame 29"/>
            <p:cNvSpPr/>
            <p:nvPr/>
          </p:nvSpPr>
          <p:spPr>
            <a:xfrm>
              <a:off x="152400" y="152400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Half Frame 30"/>
            <p:cNvSpPr/>
            <p:nvPr/>
          </p:nvSpPr>
          <p:spPr>
            <a:xfrm rot="10800000">
              <a:off x="8610600" y="6324600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Half Frame 31"/>
            <p:cNvSpPr/>
            <p:nvPr/>
          </p:nvSpPr>
          <p:spPr>
            <a:xfrm rot="5400000">
              <a:off x="8614321" y="72480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Half Frame 32"/>
            <p:cNvSpPr/>
            <p:nvPr/>
          </p:nvSpPr>
          <p:spPr>
            <a:xfrm rot="16200000">
              <a:off x="156121" y="6320879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Frame 33"/>
            <p:cNvSpPr/>
            <p:nvPr/>
          </p:nvSpPr>
          <p:spPr>
            <a:xfrm>
              <a:off x="0" y="2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Half Frame 34"/>
            <p:cNvSpPr/>
            <p:nvPr/>
          </p:nvSpPr>
          <p:spPr>
            <a:xfrm>
              <a:off x="152400" y="152401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Half Frame 35"/>
            <p:cNvSpPr/>
            <p:nvPr/>
          </p:nvSpPr>
          <p:spPr>
            <a:xfrm rot="5400000">
              <a:off x="8614321" y="72481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2514600" y="1676400"/>
            <a:ext cx="4495800" cy="2819400"/>
          </a:xfrm>
          <a:prstGeom prst="cub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3124200" y="2438400"/>
            <a:ext cx="2590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4419600" y="4495800"/>
            <a:ext cx="28194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819400" y="228600"/>
            <a:ext cx="39624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প্রতিসরণের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আলোকরশ্মি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7010400" y="2416314"/>
            <a:ext cx="1752600" cy="707886"/>
            <a:chOff x="7010400" y="2416314"/>
            <a:chExt cx="1752600" cy="707886"/>
          </a:xfrm>
        </p:grpSpPr>
        <p:sp>
          <p:nvSpPr>
            <p:cNvPr id="9" name="TextBox 8"/>
            <p:cNvSpPr txBox="1"/>
            <p:nvPr/>
          </p:nvSpPr>
          <p:spPr>
            <a:xfrm>
              <a:off x="7696200" y="2416314"/>
              <a:ext cx="1066800" cy="7078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latin typeface="NikoshBAN" pitchFamily="2" charset="0"/>
                  <a:cs typeface="NikoshBAN" pitchFamily="2" charset="0"/>
                </a:rPr>
                <a:t>আয়তাকার</a:t>
              </a:r>
              <a:r>
                <a:rPr lang="en-US" sz="20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 smtClean="0">
                  <a:latin typeface="NikoshBAN" pitchFamily="2" charset="0"/>
                  <a:cs typeface="NikoshBAN" pitchFamily="2" charset="0"/>
                </a:rPr>
                <a:t>কাঁচফলক</a:t>
              </a:r>
              <a:r>
                <a:rPr lang="en-US" sz="2000" dirty="0" smtClean="0">
                  <a:latin typeface="NikoshBAN" pitchFamily="2" charset="0"/>
                  <a:cs typeface="NikoshBAN" pitchFamily="2" charset="0"/>
                </a:rPr>
                <a:t>  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2" name="Straight Arrow Connector 11"/>
            <p:cNvCxnSpPr>
              <a:stCxn id="9" idx="1"/>
              <a:endCxn id="2" idx="5"/>
            </p:cNvCxnSpPr>
            <p:nvPr/>
          </p:nvCxnSpPr>
          <p:spPr>
            <a:xfrm rot="10800000">
              <a:off x="7010400" y="2733675"/>
              <a:ext cx="685800" cy="3658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152400" y="5181600"/>
            <a:ext cx="5410200" cy="95410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আলোকরশ্মি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হালকা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ঘন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অভিলম্বের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সরে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আসে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Pie 41"/>
          <p:cNvSpPr/>
          <p:nvPr/>
        </p:nvSpPr>
        <p:spPr>
          <a:xfrm rot="187025">
            <a:off x="5292924" y="3758217"/>
            <a:ext cx="1034984" cy="1320020"/>
          </a:xfrm>
          <a:prstGeom prst="pie">
            <a:avLst>
              <a:gd name="adj1" fmla="val 13878117"/>
              <a:gd name="adj2" fmla="val 1603018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Pie 42"/>
          <p:cNvSpPr/>
          <p:nvPr/>
        </p:nvSpPr>
        <p:spPr>
          <a:xfrm>
            <a:off x="5334000" y="3810000"/>
            <a:ext cx="990600" cy="1295400"/>
          </a:xfrm>
          <a:prstGeom prst="pie">
            <a:avLst>
              <a:gd name="adj1" fmla="val 2367642"/>
              <a:gd name="adj2" fmla="val 513467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2400" y="5181600"/>
            <a:ext cx="5486400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আলোকরশ্মি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ঘন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হালকা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অভিলম্ব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দূরে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সরে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1752600" y="457200"/>
            <a:ext cx="2657475" cy="1924050"/>
            <a:chOff x="1752600" y="457200"/>
            <a:chExt cx="2657475" cy="1924050"/>
          </a:xfrm>
        </p:grpSpPr>
        <p:cxnSp>
          <p:nvCxnSpPr>
            <p:cNvPr id="4" name="Straight Arrow Connector 3"/>
            <p:cNvCxnSpPr>
              <a:endCxn id="2" idx="1"/>
            </p:cNvCxnSpPr>
            <p:nvPr/>
          </p:nvCxnSpPr>
          <p:spPr>
            <a:xfrm>
              <a:off x="1752600" y="457200"/>
              <a:ext cx="2657475" cy="192405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Freeform 22"/>
            <p:cNvSpPr/>
            <p:nvPr/>
          </p:nvSpPr>
          <p:spPr>
            <a:xfrm>
              <a:off x="2590800" y="990600"/>
              <a:ext cx="219222" cy="259080"/>
            </a:xfrm>
            <a:custGeom>
              <a:avLst/>
              <a:gdLst>
                <a:gd name="connsiteX0" fmla="*/ 0 w 281354"/>
                <a:gd name="connsiteY0" fmla="*/ 225083 h 225083"/>
                <a:gd name="connsiteX1" fmla="*/ 281354 w 281354"/>
                <a:gd name="connsiteY1" fmla="*/ 225083 h 225083"/>
                <a:gd name="connsiteX2" fmla="*/ 267286 w 281354"/>
                <a:gd name="connsiteY2" fmla="*/ 126609 h 225083"/>
                <a:gd name="connsiteX3" fmla="*/ 239150 w 281354"/>
                <a:gd name="connsiteY3" fmla="*/ 84406 h 225083"/>
                <a:gd name="connsiteX4" fmla="*/ 225083 w 281354"/>
                <a:gd name="connsiteY4" fmla="*/ 0 h 225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354" h="225083">
                  <a:moveTo>
                    <a:pt x="0" y="225083"/>
                  </a:moveTo>
                  <a:lnTo>
                    <a:pt x="281354" y="225083"/>
                  </a:lnTo>
                  <a:cubicBezTo>
                    <a:pt x="276665" y="192258"/>
                    <a:pt x="276814" y="158368"/>
                    <a:pt x="267286" y="126609"/>
                  </a:cubicBezTo>
                  <a:cubicBezTo>
                    <a:pt x="262428" y="110415"/>
                    <a:pt x="246711" y="99528"/>
                    <a:pt x="239150" y="84406"/>
                  </a:cubicBezTo>
                  <a:cubicBezTo>
                    <a:pt x="220635" y="47375"/>
                    <a:pt x="225083" y="39464"/>
                    <a:pt x="225083" y="0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867400" y="4495800"/>
            <a:ext cx="2057400" cy="1447800"/>
            <a:chOff x="5867400" y="4495800"/>
            <a:chExt cx="2057400" cy="1447800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5867400" y="4495800"/>
              <a:ext cx="2057400" cy="1447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Freeform 30"/>
            <p:cNvSpPr/>
            <p:nvPr/>
          </p:nvSpPr>
          <p:spPr>
            <a:xfrm>
              <a:off x="6781800" y="5074920"/>
              <a:ext cx="219222" cy="259080"/>
            </a:xfrm>
            <a:custGeom>
              <a:avLst/>
              <a:gdLst>
                <a:gd name="connsiteX0" fmla="*/ 0 w 281354"/>
                <a:gd name="connsiteY0" fmla="*/ 225083 h 225083"/>
                <a:gd name="connsiteX1" fmla="*/ 281354 w 281354"/>
                <a:gd name="connsiteY1" fmla="*/ 225083 h 225083"/>
                <a:gd name="connsiteX2" fmla="*/ 267286 w 281354"/>
                <a:gd name="connsiteY2" fmla="*/ 126609 h 225083"/>
                <a:gd name="connsiteX3" fmla="*/ 239150 w 281354"/>
                <a:gd name="connsiteY3" fmla="*/ 84406 h 225083"/>
                <a:gd name="connsiteX4" fmla="*/ 225083 w 281354"/>
                <a:gd name="connsiteY4" fmla="*/ 0 h 225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354" h="225083">
                  <a:moveTo>
                    <a:pt x="0" y="225083"/>
                  </a:moveTo>
                  <a:lnTo>
                    <a:pt x="281354" y="225083"/>
                  </a:lnTo>
                  <a:cubicBezTo>
                    <a:pt x="276665" y="192258"/>
                    <a:pt x="276814" y="158368"/>
                    <a:pt x="267286" y="126609"/>
                  </a:cubicBezTo>
                  <a:cubicBezTo>
                    <a:pt x="262428" y="110415"/>
                    <a:pt x="246711" y="99528"/>
                    <a:pt x="239150" y="84406"/>
                  </a:cubicBezTo>
                  <a:cubicBezTo>
                    <a:pt x="220635" y="47375"/>
                    <a:pt x="225083" y="39464"/>
                    <a:pt x="225083" y="0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410074" y="2381251"/>
            <a:ext cx="1457325" cy="2114552"/>
            <a:chOff x="4410074" y="2381251"/>
            <a:chExt cx="1457325" cy="2114552"/>
          </a:xfrm>
        </p:grpSpPr>
        <p:cxnSp>
          <p:nvCxnSpPr>
            <p:cNvPr id="13" name="Straight Connector 12"/>
            <p:cNvCxnSpPr>
              <a:stCxn id="2" idx="1"/>
            </p:cNvCxnSpPr>
            <p:nvPr/>
          </p:nvCxnSpPr>
          <p:spPr>
            <a:xfrm rot="16200000" flipH="1">
              <a:off x="4081461" y="2709864"/>
              <a:ext cx="2114552" cy="145732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Freeform 33"/>
            <p:cNvSpPr/>
            <p:nvPr/>
          </p:nvSpPr>
          <p:spPr>
            <a:xfrm rot="884738">
              <a:off x="4901214" y="3164119"/>
              <a:ext cx="255972" cy="224961"/>
            </a:xfrm>
            <a:custGeom>
              <a:avLst/>
              <a:gdLst>
                <a:gd name="connsiteX0" fmla="*/ 0 w 332480"/>
                <a:gd name="connsiteY0" fmla="*/ 337624 h 351927"/>
                <a:gd name="connsiteX1" fmla="*/ 309489 w 332480"/>
                <a:gd name="connsiteY1" fmla="*/ 323557 h 351927"/>
                <a:gd name="connsiteX2" fmla="*/ 295421 w 332480"/>
                <a:gd name="connsiteY2" fmla="*/ 253218 h 351927"/>
                <a:gd name="connsiteX3" fmla="*/ 267286 w 332480"/>
                <a:gd name="connsiteY3" fmla="*/ 154744 h 351927"/>
                <a:gd name="connsiteX4" fmla="*/ 239150 w 332480"/>
                <a:gd name="connsiteY4" fmla="*/ 98474 h 351927"/>
                <a:gd name="connsiteX5" fmla="*/ 225083 w 332480"/>
                <a:gd name="connsiteY5" fmla="*/ 56271 h 351927"/>
                <a:gd name="connsiteX6" fmla="*/ 211015 w 332480"/>
                <a:gd name="connsiteY6" fmla="*/ 0 h 351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2480" h="351927">
                  <a:moveTo>
                    <a:pt x="0" y="337624"/>
                  </a:moveTo>
                  <a:cubicBezTo>
                    <a:pt x="103163" y="332935"/>
                    <a:pt x="210193" y="351927"/>
                    <a:pt x="309489" y="323557"/>
                  </a:cubicBezTo>
                  <a:cubicBezTo>
                    <a:pt x="332480" y="316988"/>
                    <a:pt x="300608" y="276559"/>
                    <a:pt x="295421" y="253218"/>
                  </a:cubicBezTo>
                  <a:cubicBezTo>
                    <a:pt x="289931" y="228515"/>
                    <a:pt x="278129" y="180045"/>
                    <a:pt x="267286" y="154744"/>
                  </a:cubicBezTo>
                  <a:cubicBezTo>
                    <a:pt x="259025" y="135469"/>
                    <a:pt x="247411" y="117749"/>
                    <a:pt x="239150" y="98474"/>
                  </a:cubicBezTo>
                  <a:cubicBezTo>
                    <a:pt x="233309" y="84844"/>
                    <a:pt x="229157" y="70529"/>
                    <a:pt x="225083" y="56271"/>
                  </a:cubicBezTo>
                  <a:cubicBezTo>
                    <a:pt x="219772" y="37681"/>
                    <a:pt x="211015" y="0"/>
                    <a:pt x="211015" y="0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933360" y="1702190"/>
            <a:ext cx="984479" cy="1320020"/>
            <a:chOff x="3933360" y="1702190"/>
            <a:chExt cx="984479" cy="1320020"/>
          </a:xfrm>
        </p:grpSpPr>
        <p:sp>
          <p:nvSpPr>
            <p:cNvPr id="40" name="Pie 39"/>
            <p:cNvSpPr/>
            <p:nvPr/>
          </p:nvSpPr>
          <p:spPr>
            <a:xfrm rot="187025">
              <a:off x="3933360" y="1702190"/>
              <a:ext cx="984479" cy="1320020"/>
            </a:xfrm>
            <a:prstGeom prst="pie">
              <a:avLst>
                <a:gd name="adj1" fmla="val 12646705"/>
                <a:gd name="adj2" fmla="val 15980046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114800" y="1748135"/>
              <a:ext cx="15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/>
                <a:t>i</a:t>
              </a:r>
              <a:endParaRPr lang="en-US" b="1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038600" y="1752600"/>
            <a:ext cx="838200" cy="1361420"/>
            <a:chOff x="4038600" y="1752600"/>
            <a:chExt cx="838200" cy="1361420"/>
          </a:xfrm>
        </p:grpSpPr>
        <p:sp>
          <p:nvSpPr>
            <p:cNvPr id="41" name="Pie 40"/>
            <p:cNvSpPr/>
            <p:nvPr/>
          </p:nvSpPr>
          <p:spPr>
            <a:xfrm>
              <a:off x="4038600" y="1752600"/>
              <a:ext cx="838200" cy="1295400"/>
            </a:xfrm>
            <a:prstGeom prst="pie">
              <a:avLst>
                <a:gd name="adj1" fmla="val 3402913"/>
                <a:gd name="adj2" fmla="val 5581525"/>
              </a:avLst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495800" y="2590800"/>
              <a:ext cx="76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r</a:t>
              </a:r>
              <a:endParaRPr lang="en-US" sz="1600" b="1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0" y="0"/>
            <a:ext cx="9144000" cy="6858001"/>
            <a:chOff x="0" y="1"/>
            <a:chExt cx="9144000" cy="6858001"/>
          </a:xfrm>
        </p:grpSpPr>
        <p:sp>
          <p:nvSpPr>
            <p:cNvPr id="58" name="Frame 57"/>
            <p:cNvSpPr/>
            <p:nvPr/>
          </p:nvSpPr>
          <p:spPr>
            <a:xfrm>
              <a:off x="0" y="1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Half Frame 58"/>
            <p:cNvSpPr/>
            <p:nvPr/>
          </p:nvSpPr>
          <p:spPr>
            <a:xfrm>
              <a:off x="152400" y="152400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Half Frame 59"/>
            <p:cNvSpPr/>
            <p:nvPr/>
          </p:nvSpPr>
          <p:spPr>
            <a:xfrm rot="10800000">
              <a:off x="8610600" y="6324600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Half Frame 60"/>
            <p:cNvSpPr/>
            <p:nvPr/>
          </p:nvSpPr>
          <p:spPr>
            <a:xfrm rot="5400000">
              <a:off x="8614321" y="72480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Half Frame 61"/>
            <p:cNvSpPr/>
            <p:nvPr/>
          </p:nvSpPr>
          <p:spPr>
            <a:xfrm rot="16200000">
              <a:off x="156121" y="6320879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Frame 62"/>
            <p:cNvSpPr/>
            <p:nvPr/>
          </p:nvSpPr>
          <p:spPr>
            <a:xfrm>
              <a:off x="0" y="2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Half Frame 63"/>
            <p:cNvSpPr/>
            <p:nvPr/>
          </p:nvSpPr>
          <p:spPr>
            <a:xfrm>
              <a:off x="152400" y="152401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Half Frame 64"/>
            <p:cNvSpPr/>
            <p:nvPr/>
          </p:nvSpPr>
          <p:spPr>
            <a:xfrm rot="5400000">
              <a:off x="8614321" y="72481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7" grpId="0" animBg="1"/>
      <p:bldP spid="42" grpId="0" animBg="1"/>
      <p:bldP spid="43" grpId="0" animBg="1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4658380"/>
            <a:ext cx="8572500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আলোকরশ্মি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হালকা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ঘণ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? 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100" y="3024426"/>
            <a:ext cx="8305800" cy="144655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আপতন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প্রতিসরণ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অপেক্ষা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?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1143000"/>
            <a:ext cx="251460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0" y="0"/>
            <a:ext cx="9144000" cy="6858001"/>
            <a:chOff x="0" y="1"/>
            <a:chExt cx="9144000" cy="6858001"/>
          </a:xfrm>
        </p:grpSpPr>
        <p:sp>
          <p:nvSpPr>
            <p:cNvPr id="19" name="Frame 18"/>
            <p:cNvSpPr/>
            <p:nvPr/>
          </p:nvSpPr>
          <p:spPr>
            <a:xfrm>
              <a:off x="0" y="1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Half Frame 19"/>
            <p:cNvSpPr/>
            <p:nvPr/>
          </p:nvSpPr>
          <p:spPr>
            <a:xfrm>
              <a:off x="152400" y="152400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Half Frame 20"/>
            <p:cNvSpPr/>
            <p:nvPr/>
          </p:nvSpPr>
          <p:spPr>
            <a:xfrm rot="10800000">
              <a:off x="8610600" y="6324600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Half Frame 21"/>
            <p:cNvSpPr/>
            <p:nvPr/>
          </p:nvSpPr>
          <p:spPr>
            <a:xfrm rot="5400000">
              <a:off x="8614321" y="72480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Half Frame 22"/>
            <p:cNvSpPr/>
            <p:nvPr/>
          </p:nvSpPr>
          <p:spPr>
            <a:xfrm rot="16200000">
              <a:off x="156121" y="6320879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Frame 23"/>
            <p:cNvSpPr/>
            <p:nvPr/>
          </p:nvSpPr>
          <p:spPr>
            <a:xfrm>
              <a:off x="0" y="2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Half Frame 24"/>
            <p:cNvSpPr/>
            <p:nvPr/>
          </p:nvSpPr>
          <p:spPr>
            <a:xfrm>
              <a:off x="152400" y="152401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Half Frame 25"/>
            <p:cNvSpPr/>
            <p:nvPr/>
          </p:nvSpPr>
          <p:spPr>
            <a:xfrm rot="5400000">
              <a:off x="8614321" y="72481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ldi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838200"/>
            <a:ext cx="7010400" cy="51431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914400" y="1295400"/>
            <a:ext cx="2895600" cy="46166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হালকা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(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)</a:t>
            </a:r>
            <a:endParaRPr lang="en-US" sz="2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5405735"/>
            <a:ext cx="2895600" cy="46166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ঘন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(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কাঁচ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152400"/>
            <a:ext cx="40386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আলোক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রশ্মির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6096000"/>
            <a:ext cx="8610600" cy="52322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কাঁচে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আলো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আলো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অভিলম্বের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সরে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0" y="0"/>
            <a:ext cx="9144000" cy="6858001"/>
            <a:chOff x="0" y="1"/>
            <a:chExt cx="9144000" cy="6858001"/>
          </a:xfrm>
        </p:grpSpPr>
        <p:sp>
          <p:nvSpPr>
            <p:cNvPr id="27" name="Frame 26"/>
            <p:cNvSpPr/>
            <p:nvPr/>
          </p:nvSpPr>
          <p:spPr>
            <a:xfrm>
              <a:off x="0" y="1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Half Frame 27"/>
            <p:cNvSpPr/>
            <p:nvPr/>
          </p:nvSpPr>
          <p:spPr>
            <a:xfrm>
              <a:off x="152400" y="152400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Half Frame 28"/>
            <p:cNvSpPr/>
            <p:nvPr/>
          </p:nvSpPr>
          <p:spPr>
            <a:xfrm rot="10800000">
              <a:off x="8610600" y="6324600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Half Frame 29"/>
            <p:cNvSpPr/>
            <p:nvPr/>
          </p:nvSpPr>
          <p:spPr>
            <a:xfrm rot="5400000">
              <a:off x="8614321" y="72480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Half Frame 30"/>
            <p:cNvSpPr/>
            <p:nvPr/>
          </p:nvSpPr>
          <p:spPr>
            <a:xfrm rot="16200000">
              <a:off x="156121" y="6320879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Frame 31"/>
            <p:cNvSpPr/>
            <p:nvPr/>
          </p:nvSpPr>
          <p:spPr>
            <a:xfrm>
              <a:off x="0" y="2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Half Frame 32"/>
            <p:cNvSpPr/>
            <p:nvPr/>
          </p:nvSpPr>
          <p:spPr>
            <a:xfrm>
              <a:off x="152400" y="152401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Half Frame 33"/>
            <p:cNvSpPr/>
            <p:nvPr/>
          </p:nvSpPr>
          <p:spPr>
            <a:xfrm rot="5400000">
              <a:off x="8614321" y="72481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4" name="Straight Arrow Connector 3"/>
          <p:cNvCxnSpPr/>
          <p:nvPr/>
        </p:nvCxnSpPr>
        <p:spPr>
          <a:xfrm flipH="1">
            <a:off x="4572000" y="1295400"/>
            <a:ext cx="3124200" cy="21336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352800" y="3429000"/>
            <a:ext cx="1219200" cy="21336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nells_interfac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05000" y="8014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02218" y="4640759"/>
            <a:ext cx="4603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717062" y="2286000"/>
            <a:ext cx="4363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921618" y="3878759"/>
            <a:ext cx="4603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81400" y="381000"/>
            <a:ext cx="4603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105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9600" y="4800600"/>
            <a:ext cx="3432182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স্থানকে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11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4200" y="5968425"/>
            <a:ext cx="385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0" y="6091535"/>
            <a:ext cx="16764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প্রতিসরিত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রশ্মি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4800600"/>
            <a:ext cx="137160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প্রতিসরণ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4019490"/>
            <a:ext cx="13716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হালকা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মাধ্যম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91400" y="2357735"/>
            <a:ext cx="13716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ঘন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533400"/>
            <a:ext cx="129540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আপতন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914400"/>
            <a:ext cx="15240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আপতিত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রশ্মি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0" y="0"/>
            <a:ext cx="9144000" cy="6858001"/>
            <a:chOff x="0" y="1"/>
            <a:chExt cx="9144000" cy="6858001"/>
          </a:xfrm>
        </p:grpSpPr>
        <p:sp>
          <p:nvSpPr>
            <p:cNvPr id="36" name="Frame 35"/>
            <p:cNvSpPr/>
            <p:nvPr/>
          </p:nvSpPr>
          <p:spPr>
            <a:xfrm>
              <a:off x="0" y="1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Half Frame 36"/>
            <p:cNvSpPr/>
            <p:nvPr/>
          </p:nvSpPr>
          <p:spPr>
            <a:xfrm>
              <a:off x="152400" y="152400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Half Frame 37"/>
            <p:cNvSpPr/>
            <p:nvPr/>
          </p:nvSpPr>
          <p:spPr>
            <a:xfrm rot="10800000">
              <a:off x="8610600" y="6324600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Half Frame 38"/>
            <p:cNvSpPr/>
            <p:nvPr/>
          </p:nvSpPr>
          <p:spPr>
            <a:xfrm rot="5400000">
              <a:off x="8614321" y="72480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Half Frame 39"/>
            <p:cNvSpPr/>
            <p:nvPr/>
          </p:nvSpPr>
          <p:spPr>
            <a:xfrm rot="16200000">
              <a:off x="156121" y="6320879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Frame 40"/>
            <p:cNvSpPr/>
            <p:nvPr/>
          </p:nvSpPr>
          <p:spPr>
            <a:xfrm>
              <a:off x="0" y="2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Half Frame 41"/>
            <p:cNvSpPr/>
            <p:nvPr/>
          </p:nvSpPr>
          <p:spPr>
            <a:xfrm>
              <a:off x="152400" y="152401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Half Frame 42"/>
            <p:cNvSpPr/>
            <p:nvPr/>
          </p:nvSpPr>
          <p:spPr>
            <a:xfrm rot="5400000">
              <a:off x="8614321" y="72481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/>
      <p:bldP spid="21" grpId="0"/>
      <p:bldP spid="22" grpId="0"/>
      <p:bldP spid="23" grpId="0"/>
      <p:bldP spid="25" grpId="0"/>
      <p:bldP spid="4" grpId="0" animBg="1"/>
      <p:bldP spid="5" grpId="0" animBg="1"/>
      <p:bldP spid="8" grpId="0" animBg="1"/>
      <p:bldP spid="7" grpId="0" animBg="1"/>
      <p:bldP spid="6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4460</TotalTime>
  <Words>266</Words>
  <Application>Microsoft Office PowerPoint</Application>
  <PresentationFormat>On-screen Show (4:3)</PresentationFormat>
  <Paragraphs>67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NikoshBAN</vt:lpstr>
      <vt:lpstr>SutonnyMJ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JADU</dc:creator>
  <cp:lastModifiedBy>Windows User</cp:lastModifiedBy>
  <cp:revision>659</cp:revision>
  <dcterms:created xsi:type="dcterms:W3CDTF">2006-08-16T00:00:00Z</dcterms:created>
  <dcterms:modified xsi:type="dcterms:W3CDTF">2020-12-03T14:29:16Z</dcterms:modified>
</cp:coreProperties>
</file>