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73" r:id="rId4"/>
    <p:sldId id="268" r:id="rId5"/>
    <p:sldId id="274" r:id="rId6"/>
    <p:sldId id="272" r:id="rId7"/>
    <p:sldId id="259" r:id="rId8"/>
    <p:sldId id="275" r:id="rId9"/>
    <p:sldId id="260" r:id="rId10"/>
    <p:sldId id="261" r:id="rId11"/>
    <p:sldId id="271" r:id="rId12"/>
    <p:sldId id="265"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E1699C"/>
    <a:srgbClr val="3366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6" d="100"/>
          <a:sy n="76" d="100"/>
        </p:scale>
        <p:origin x="4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038D0-734F-4D8E-AA6E-83128B48486D}"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7F0D253C-1D72-4EBA-A7B2-E8A36BD481D5}">
      <dgm:prSet custT="1"/>
      <dgm:spPr>
        <a:solidFill>
          <a:schemeClr val="bg1"/>
        </a:solidFill>
        <a:ln w="38100">
          <a:solidFill>
            <a:srgbClr val="FF66CC"/>
          </a:solidFill>
        </a:ln>
      </dgm:spPr>
      <dgm:t>
        <a:bodyPr/>
        <a:lstStyle/>
        <a:p>
          <a:pPr rtl="0"/>
          <a:r>
            <a:rPr lang="bn-IN" sz="4400" dirty="0" smtClean="0">
              <a:solidFill>
                <a:schemeClr val="tx1"/>
              </a:solidFill>
            </a:rPr>
            <a:t>শিক্ষক পরিচিতি</a:t>
          </a:r>
          <a:endParaRPr lang="en-US" sz="4400" dirty="0">
            <a:solidFill>
              <a:schemeClr val="tx1"/>
            </a:solidFill>
          </a:endParaRPr>
        </a:p>
      </dgm:t>
    </dgm:pt>
    <dgm:pt modelId="{BEF2E89F-DC0C-45CA-ADD7-DFE54A76E1ED}" type="parTrans" cxnId="{FD8A720E-6996-4E5A-B96E-D1FD864E8ED9}">
      <dgm:prSet/>
      <dgm:spPr/>
      <dgm:t>
        <a:bodyPr/>
        <a:lstStyle/>
        <a:p>
          <a:endParaRPr lang="en-US"/>
        </a:p>
      </dgm:t>
    </dgm:pt>
    <dgm:pt modelId="{4FDA1B4C-7803-472C-A631-D746233B23C8}" type="sibTrans" cxnId="{FD8A720E-6996-4E5A-B96E-D1FD864E8ED9}">
      <dgm:prSet/>
      <dgm:spPr/>
      <dgm:t>
        <a:bodyPr/>
        <a:lstStyle/>
        <a:p>
          <a:endParaRPr lang="en-US"/>
        </a:p>
      </dgm:t>
    </dgm:pt>
    <dgm:pt modelId="{6441BC71-C119-42E4-BCA1-D2AE494640C6}" type="pres">
      <dgm:prSet presAssocID="{FD7038D0-734F-4D8E-AA6E-83128B48486D}" presName="CompostProcess" presStyleCnt="0">
        <dgm:presLayoutVars>
          <dgm:dir/>
          <dgm:resizeHandles val="exact"/>
        </dgm:presLayoutVars>
      </dgm:prSet>
      <dgm:spPr/>
      <dgm:t>
        <a:bodyPr/>
        <a:lstStyle/>
        <a:p>
          <a:endParaRPr lang="en-US"/>
        </a:p>
      </dgm:t>
    </dgm:pt>
    <dgm:pt modelId="{4648F932-61A1-4E28-B9F1-4531C39E9797}" type="pres">
      <dgm:prSet presAssocID="{FD7038D0-734F-4D8E-AA6E-83128B48486D}" presName="arrow" presStyleLbl="bgShp" presStyleIdx="0" presStyleCnt="1"/>
      <dgm:spPr>
        <a:solidFill>
          <a:srgbClr val="FF66CC"/>
        </a:solidFill>
        <a:ln w="38100">
          <a:solidFill>
            <a:schemeClr val="bg1"/>
          </a:solidFill>
        </a:ln>
        <a:effectLst/>
        <a:scene3d>
          <a:camera prst="orthographicFront">
            <a:rot lat="0" lon="0" rev="0"/>
          </a:camera>
          <a:lightRig rig="glow" dir="t">
            <a:rot lat="0" lon="0" rev="14100000"/>
          </a:lightRig>
        </a:scene3d>
        <a:sp3d z="-300000" prstMaterial="softEdge">
          <a:bevelT w="127000" prst="angle"/>
        </a:sp3d>
      </dgm:spPr>
      <dgm:t>
        <a:bodyPr/>
        <a:lstStyle/>
        <a:p>
          <a:endParaRPr lang="en-US"/>
        </a:p>
      </dgm:t>
    </dgm:pt>
    <dgm:pt modelId="{9BDED758-6A5C-4017-8D27-E45F4B46742E}" type="pres">
      <dgm:prSet presAssocID="{FD7038D0-734F-4D8E-AA6E-83128B48486D}" presName="linearProcess" presStyleCnt="0"/>
      <dgm:spPr/>
    </dgm:pt>
    <dgm:pt modelId="{9060EE9A-6B61-4596-8205-925C933A47CD}" type="pres">
      <dgm:prSet presAssocID="{7F0D253C-1D72-4EBA-A7B2-E8A36BD481D5}" presName="textNode" presStyleLbl="node1" presStyleIdx="0" presStyleCnt="1" custScaleX="109624" custScaleY="250000">
        <dgm:presLayoutVars>
          <dgm:bulletEnabled val="1"/>
        </dgm:presLayoutVars>
      </dgm:prSet>
      <dgm:spPr/>
      <dgm:t>
        <a:bodyPr/>
        <a:lstStyle/>
        <a:p>
          <a:endParaRPr lang="en-US"/>
        </a:p>
      </dgm:t>
    </dgm:pt>
  </dgm:ptLst>
  <dgm:cxnLst>
    <dgm:cxn modelId="{E2102C8C-0DD6-413F-BC9F-191111F8A74A}" type="presOf" srcId="{FD7038D0-734F-4D8E-AA6E-83128B48486D}" destId="{6441BC71-C119-42E4-BCA1-D2AE494640C6}" srcOrd="0" destOrd="0" presId="urn:microsoft.com/office/officeart/2005/8/layout/hProcess9"/>
    <dgm:cxn modelId="{FD8A720E-6996-4E5A-B96E-D1FD864E8ED9}" srcId="{FD7038D0-734F-4D8E-AA6E-83128B48486D}" destId="{7F0D253C-1D72-4EBA-A7B2-E8A36BD481D5}" srcOrd="0" destOrd="0" parTransId="{BEF2E89F-DC0C-45CA-ADD7-DFE54A76E1ED}" sibTransId="{4FDA1B4C-7803-472C-A631-D746233B23C8}"/>
    <dgm:cxn modelId="{CCA14381-BCB4-43EA-9F2B-65614972BDED}" type="presOf" srcId="{7F0D253C-1D72-4EBA-A7B2-E8A36BD481D5}" destId="{9060EE9A-6B61-4596-8205-925C933A47CD}" srcOrd="0" destOrd="0" presId="urn:microsoft.com/office/officeart/2005/8/layout/hProcess9"/>
    <dgm:cxn modelId="{5E6E8E0B-6489-4CF8-8CF1-98DEF0DC000F}" type="presParOf" srcId="{6441BC71-C119-42E4-BCA1-D2AE494640C6}" destId="{4648F932-61A1-4E28-B9F1-4531C39E9797}" srcOrd="0" destOrd="0" presId="urn:microsoft.com/office/officeart/2005/8/layout/hProcess9"/>
    <dgm:cxn modelId="{3FE75218-B120-49DD-87CA-062BD0933AE8}" type="presParOf" srcId="{6441BC71-C119-42E4-BCA1-D2AE494640C6}" destId="{9BDED758-6A5C-4017-8D27-E45F4B46742E}" srcOrd="1" destOrd="0" presId="urn:microsoft.com/office/officeart/2005/8/layout/hProcess9"/>
    <dgm:cxn modelId="{D5781692-0130-4987-BD12-7C75114BEDCD}" type="presParOf" srcId="{9BDED758-6A5C-4017-8D27-E45F4B46742E}" destId="{9060EE9A-6B61-4596-8205-925C933A47CD}"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3ED52F-C5FF-4D2D-BD3B-FC858CDCC102}"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en-US"/>
        </a:p>
      </dgm:t>
    </dgm:pt>
    <dgm:pt modelId="{9FE0AE16-A1F4-4E79-AE4D-07D00E3E8761}">
      <dgm:prSet/>
      <dgm:spPr/>
      <dgm:t>
        <a:bodyPr/>
        <a:lstStyle/>
        <a:p>
          <a:pPr rtl="0"/>
          <a:r>
            <a:rPr lang="bn-IN" smtClean="0"/>
            <a:t>মোঃ এনামুল হক</a:t>
          </a:r>
          <a:endParaRPr lang="en-US"/>
        </a:p>
      </dgm:t>
    </dgm:pt>
    <dgm:pt modelId="{B13F1388-CAE5-405F-A2DA-F0EC39997C60}" type="parTrans" cxnId="{B64B8387-AFC6-490E-BE33-0C5053560FB1}">
      <dgm:prSet/>
      <dgm:spPr/>
      <dgm:t>
        <a:bodyPr/>
        <a:lstStyle/>
        <a:p>
          <a:endParaRPr lang="en-US"/>
        </a:p>
      </dgm:t>
    </dgm:pt>
    <dgm:pt modelId="{320DC42C-89B9-4999-95BB-BC60A9824778}" type="sibTrans" cxnId="{B64B8387-AFC6-490E-BE33-0C5053560FB1}">
      <dgm:prSet/>
      <dgm:spPr/>
      <dgm:t>
        <a:bodyPr/>
        <a:lstStyle/>
        <a:p>
          <a:endParaRPr lang="en-US"/>
        </a:p>
      </dgm:t>
    </dgm:pt>
    <dgm:pt modelId="{7A06A086-C290-48A7-822D-96A86596D32B}">
      <dgm:prSet/>
      <dgm:spPr/>
      <dgm:t>
        <a:bodyPr/>
        <a:lstStyle/>
        <a:p>
          <a:pPr rtl="0"/>
          <a:r>
            <a:rPr lang="bn-IN" smtClean="0"/>
            <a:t>প্রভাষক সমাজবিজ্ঞান</a:t>
          </a:r>
          <a:endParaRPr lang="en-US"/>
        </a:p>
      </dgm:t>
    </dgm:pt>
    <dgm:pt modelId="{F03FAE1D-FB47-443F-8D96-D19A298796A3}" type="parTrans" cxnId="{11483FDF-B765-45FB-A6C2-39C62A020EFD}">
      <dgm:prSet/>
      <dgm:spPr/>
      <dgm:t>
        <a:bodyPr/>
        <a:lstStyle/>
        <a:p>
          <a:endParaRPr lang="en-US"/>
        </a:p>
      </dgm:t>
    </dgm:pt>
    <dgm:pt modelId="{5A854B6D-75FC-48C5-89C8-23BDA0174F10}" type="sibTrans" cxnId="{11483FDF-B765-45FB-A6C2-39C62A020EFD}">
      <dgm:prSet/>
      <dgm:spPr/>
      <dgm:t>
        <a:bodyPr/>
        <a:lstStyle/>
        <a:p>
          <a:endParaRPr lang="en-US"/>
        </a:p>
      </dgm:t>
    </dgm:pt>
    <dgm:pt modelId="{F0AC6945-095D-4FA6-AD7F-BA282612E068}">
      <dgm:prSet/>
      <dgm:spPr/>
      <dgm:t>
        <a:bodyPr/>
        <a:lstStyle/>
        <a:p>
          <a:pPr rtl="0"/>
          <a:r>
            <a:rPr lang="bn-IN" smtClean="0"/>
            <a:t>কাকনহাট কলেজ,রাজশাহী।</a:t>
          </a:r>
          <a:endParaRPr lang="en-US"/>
        </a:p>
      </dgm:t>
    </dgm:pt>
    <dgm:pt modelId="{A106D4E4-B7D2-46AB-B47E-0D8EDF806FA1}" type="parTrans" cxnId="{CDE4D2EF-8D78-4E0A-A835-D7FC9C3D9ECD}">
      <dgm:prSet/>
      <dgm:spPr/>
      <dgm:t>
        <a:bodyPr/>
        <a:lstStyle/>
        <a:p>
          <a:endParaRPr lang="en-US"/>
        </a:p>
      </dgm:t>
    </dgm:pt>
    <dgm:pt modelId="{5073CB6C-A5F6-4B95-861D-11088A94B3F5}" type="sibTrans" cxnId="{CDE4D2EF-8D78-4E0A-A835-D7FC9C3D9ECD}">
      <dgm:prSet/>
      <dgm:spPr/>
      <dgm:t>
        <a:bodyPr/>
        <a:lstStyle/>
        <a:p>
          <a:endParaRPr lang="en-US"/>
        </a:p>
      </dgm:t>
    </dgm:pt>
    <dgm:pt modelId="{003F03C7-932C-4CD7-A585-D71AED26A741}">
      <dgm:prSet/>
      <dgm:spPr/>
      <dgm:t>
        <a:bodyPr/>
        <a:lstStyle/>
        <a:p>
          <a:pPr rtl="0"/>
          <a:r>
            <a:rPr lang="bn-IN" smtClean="0"/>
            <a:t>মোবাইলঃ০১৭১৫-০৪১৭৯</a:t>
          </a:r>
          <a:endParaRPr lang="en-US"/>
        </a:p>
      </dgm:t>
    </dgm:pt>
    <dgm:pt modelId="{A685EEF6-6FD6-49A7-960B-5E02571E0C2A}" type="parTrans" cxnId="{3553C655-A624-44DC-8DD5-7E018EF22F9F}">
      <dgm:prSet/>
      <dgm:spPr/>
      <dgm:t>
        <a:bodyPr/>
        <a:lstStyle/>
        <a:p>
          <a:endParaRPr lang="en-US"/>
        </a:p>
      </dgm:t>
    </dgm:pt>
    <dgm:pt modelId="{5161DCE6-D15C-459E-A266-10DF523054AC}" type="sibTrans" cxnId="{3553C655-A624-44DC-8DD5-7E018EF22F9F}">
      <dgm:prSet/>
      <dgm:spPr/>
      <dgm:t>
        <a:bodyPr/>
        <a:lstStyle/>
        <a:p>
          <a:endParaRPr lang="en-US"/>
        </a:p>
      </dgm:t>
    </dgm:pt>
    <dgm:pt modelId="{2018B991-54D3-42B9-AFE7-299631491C42}">
      <dgm:prSet custT="1"/>
      <dgm:spPr/>
      <dgm:t>
        <a:bodyPr/>
        <a:lstStyle/>
        <a:p>
          <a:pPr rtl="0"/>
          <a:r>
            <a:rPr lang="bn-IN" sz="2800" dirty="0" smtClean="0"/>
            <a:t>ই.মেইলঃ</a:t>
          </a:r>
          <a:r>
            <a:rPr lang="en-US" sz="2800" dirty="0" smtClean="0"/>
            <a:t>enamulbiroil@gmail.com</a:t>
          </a:r>
          <a:endParaRPr lang="en-US" sz="2800" dirty="0"/>
        </a:p>
      </dgm:t>
    </dgm:pt>
    <dgm:pt modelId="{CD9184AB-DFCB-4F8C-B363-CD7C2B1D7CCE}" type="parTrans" cxnId="{46D411BF-F449-4083-8964-C3782194B684}">
      <dgm:prSet/>
      <dgm:spPr/>
      <dgm:t>
        <a:bodyPr/>
        <a:lstStyle/>
        <a:p>
          <a:endParaRPr lang="en-US"/>
        </a:p>
      </dgm:t>
    </dgm:pt>
    <dgm:pt modelId="{2F56B6C0-9BCB-4E37-9808-B977DB84178D}" type="sibTrans" cxnId="{46D411BF-F449-4083-8964-C3782194B684}">
      <dgm:prSet/>
      <dgm:spPr/>
      <dgm:t>
        <a:bodyPr/>
        <a:lstStyle/>
        <a:p>
          <a:endParaRPr lang="en-US"/>
        </a:p>
      </dgm:t>
    </dgm:pt>
    <dgm:pt modelId="{22E55075-29E6-4411-B0AC-79936D3064E6}" type="pres">
      <dgm:prSet presAssocID="{703ED52F-C5FF-4D2D-BD3B-FC858CDCC102}" presName="linear" presStyleCnt="0">
        <dgm:presLayoutVars>
          <dgm:animLvl val="lvl"/>
          <dgm:resizeHandles val="exact"/>
        </dgm:presLayoutVars>
      </dgm:prSet>
      <dgm:spPr/>
      <dgm:t>
        <a:bodyPr/>
        <a:lstStyle/>
        <a:p>
          <a:endParaRPr lang="en-US"/>
        </a:p>
      </dgm:t>
    </dgm:pt>
    <dgm:pt modelId="{BAA18A6E-1240-4C96-92DD-E97A7F936D48}" type="pres">
      <dgm:prSet presAssocID="{9FE0AE16-A1F4-4E79-AE4D-07D00E3E8761}" presName="parentText" presStyleLbl="node1" presStyleIdx="0" presStyleCnt="5">
        <dgm:presLayoutVars>
          <dgm:chMax val="0"/>
          <dgm:bulletEnabled val="1"/>
        </dgm:presLayoutVars>
      </dgm:prSet>
      <dgm:spPr/>
      <dgm:t>
        <a:bodyPr/>
        <a:lstStyle/>
        <a:p>
          <a:endParaRPr lang="en-US"/>
        </a:p>
      </dgm:t>
    </dgm:pt>
    <dgm:pt modelId="{806C91D3-3DE9-4DAE-8F2C-33EB7C908E8C}" type="pres">
      <dgm:prSet presAssocID="{320DC42C-89B9-4999-95BB-BC60A9824778}" presName="spacer" presStyleCnt="0"/>
      <dgm:spPr/>
    </dgm:pt>
    <dgm:pt modelId="{8E20AE88-58D5-4774-A041-A361DBB87143}" type="pres">
      <dgm:prSet presAssocID="{7A06A086-C290-48A7-822D-96A86596D32B}" presName="parentText" presStyleLbl="node1" presStyleIdx="1" presStyleCnt="5">
        <dgm:presLayoutVars>
          <dgm:chMax val="0"/>
          <dgm:bulletEnabled val="1"/>
        </dgm:presLayoutVars>
      </dgm:prSet>
      <dgm:spPr/>
      <dgm:t>
        <a:bodyPr/>
        <a:lstStyle/>
        <a:p>
          <a:endParaRPr lang="en-US"/>
        </a:p>
      </dgm:t>
    </dgm:pt>
    <dgm:pt modelId="{310D29C7-F742-420E-857B-E30BC7777B37}" type="pres">
      <dgm:prSet presAssocID="{5A854B6D-75FC-48C5-89C8-23BDA0174F10}" presName="spacer" presStyleCnt="0"/>
      <dgm:spPr/>
    </dgm:pt>
    <dgm:pt modelId="{1A211298-2AFC-4CBC-AB53-5A6B018FB212}" type="pres">
      <dgm:prSet presAssocID="{F0AC6945-095D-4FA6-AD7F-BA282612E068}" presName="parentText" presStyleLbl="node1" presStyleIdx="2" presStyleCnt="5">
        <dgm:presLayoutVars>
          <dgm:chMax val="0"/>
          <dgm:bulletEnabled val="1"/>
        </dgm:presLayoutVars>
      </dgm:prSet>
      <dgm:spPr/>
      <dgm:t>
        <a:bodyPr/>
        <a:lstStyle/>
        <a:p>
          <a:endParaRPr lang="en-US"/>
        </a:p>
      </dgm:t>
    </dgm:pt>
    <dgm:pt modelId="{D4CF2C99-C7E4-453F-A3B3-BB8EAE138506}" type="pres">
      <dgm:prSet presAssocID="{5073CB6C-A5F6-4B95-861D-11088A94B3F5}" presName="spacer" presStyleCnt="0"/>
      <dgm:spPr/>
    </dgm:pt>
    <dgm:pt modelId="{D39F52E3-F201-4635-859B-44AC6D2DBF95}" type="pres">
      <dgm:prSet presAssocID="{003F03C7-932C-4CD7-A585-D71AED26A741}" presName="parentText" presStyleLbl="node1" presStyleIdx="3" presStyleCnt="5">
        <dgm:presLayoutVars>
          <dgm:chMax val="0"/>
          <dgm:bulletEnabled val="1"/>
        </dgm:presLayoutVars>
      </dgm:prSet>
      <dgm:spPr/>
      <dgm:t>
        <a:bodyPr/>
        <a:lstStyle/>
        <a:p>
          <a:endParaRPr lang="en-US"/>
        </a:p>
      </dgm:t>
    </dgm:pt>
    <dgm:pt modelId="{26443B76-A7E2-40D9-A6EF-59B0AFB124F2}" type="pres">
      <dgm:prSet presAssocID="{5161DCE6-D15C-459E-A266-10DF523054AC}" presName="spacer" presStyleCnt="0"/>
      <dgm:spPr/>
    </dgm:pt>
    <dgm:pt modelId="{AB26410E-75C6-44DA-9363-4D827136FBD4}" type="pres">
      <dgm:prSet presAssocID="{2018B991-54D3-42B9-AFE7-299631491C42}" presName="parentText" presStyleLbl="node1" presStyleIdx="4" presStyleCnt="5">
        <dgm:presLayoutVars>
          <dgm:chMax val="0"/>
          <dgm:bulletEnabled val="1"/>
        </dgm:presLayoutVars>
      </dgm:prSet>
      <dgm:spPr/>
      <dgm:t>
        <a:bodyPr/>
        <a:lstStyle/>
        <a:p>
          <a:endParaRPr lang="en-US"/>
        </a:p>
      </dgm:t>
    </dgm:pt>
  </dgm:ptLst>
  <dgm:cxnLst>
    <dgm:cxn modelId="{A1DC6ADE-1CDC-461B-842B-97CEF5137AA5}" type="presOf" srcId="{003F03C7-932C-4CD7-A585-D71AED26A741}" destId="{D39F52E3-F201-4635-859B-44AC6D2DBF95}" srcOrd="0" destOrd="0" presId="urn:microsoft.com/office/officeart/2005/8/layout/vList2"/>
    <dgm:cxn modelId="{B64B8387-AFC6-490E-BE33-0C5053560FB1}" srcId="{703ED52F-C5FF-4D2D-BD3B-FC858CDCC102}" destId="{9FE0AE16-A1F4-4E79-AE4D-07D00E3E8761}" srcOrd="0" destOrd="0" parTransId="{B13F1388-CAE5-405F-A2DA-F0EC39997C60}" sibTransId="{320DC42C-89B9-4999-95BB-BC60A9824778}"/>
    <dgm:cxn modelId="{623FB840-3462-4EAB-83FF-5CC431DDDA78}" type="presOf" srcId="{7A06A086-C290-48A7-822D-96A86596D32B}" destId="{8E20AE88-58D5-4774-A041-A361DBB87143}" srcOrd="0" destOrd="0" presId="urn:microsoft.com/office/officeart/2005/8/layout/vList2"/>
    <dgm:cxn modelId="{2DE746F1-0D5B-4316-8C2D-77A74A8FF31C}" type="presOf" srcId="{703ED52F-C5FF-4D2D-BD3B-FC858CDCC102}" destId="{22E55075-29E6-4411-B0AC-79936D3064E6}" srcOrd="0" destOrd="0" presId="urn:microsoft.com/office/officeart/2005/8/layout/vList2"/>
    <dgm:cxn modelId="{B485A596-371C-4DE9-8EF5-E0D51E18C188}" type="presOf" srcId="{2018B991-54D3-42B9-AFE7-299631491C42}" destId="{AB26410E-75C6-44DA-9363-4D827136FBD4}" srcOrd="0" destOrd="0" presId="urn:microsoft.com/office/officeart/2005/8/layout/vList2"/>
    <dgm:cxn modelId="{C63ACE0F-A13C-4612-9824-BD7425D7048C}" type="presOf" srcId="{9FE0AE16-A1F4-4E79-AE4D-07D00E3E8761}" destId="{BAA18A6E-1240-4C96-92DD-E97A7F936D48}" srcOrd="0" destOrd="0" presId="urn:microsoft.com/office/officeart/2005/8/layout/vList2"/>
    <dgm:cxn modelId="{11483FDF-B765-45FB-A6C2-39C62A020EFD}" srcId="{703ED52F-C5FF-4D2D-BD3B-FC858CDCC102}" destId="{7A06A086-C290-48A7-822D-96A86596D32B}" srcOrd="1" destOrd="0" parTransId="{F03FAE1D-FB47-443F-8D96-D19A298796A3}" sibTransId="{5A854B6D-75FC-48C5-89C8-23BDA0174F10}"/>
    <dgm:cxn modelId="{46D411BF-F449-4083-8964-C3782194B684}" srcId="{703ED52F-C5FF-4D2D-BD3B-FC858CDCC102}" destId="{2018B991-54D3-42B9-AFE7-299631491C42}" srcOrd="4" destOrd="0" parTransId="{CD9184AB-DFCB-4F8C-B363-CD7C2B1D7CCE}" sibTransId="{2F56B6C0-9BCB-4E37-9808-B977DB84178D}"/>
    <dgm:cxn modelId="{3553C655-A624-44DC-8DD5-7E018EF22F9F}" srcId="{703ED52F-C5FF-4D2D-BD3B-FC858CDCC102}" destId="{003F03C7-932C-4CD7-A585-D71AED26A741}" srcOrd="3" destOrd="0" parTransId="{A685EEF6-6FD6-49A7-960B-5E02571E0C2A}" sibTransId="{5161DCE6-D15C-459E-A266-10DF523054AC}"/>
    <dgm:cxn modelId="{01E7D722-943A-47B9-8D13-972718D16B8A}" type="presOf" srcId="{F0AC6945-095D-4FA6-AD7F-BA282612E068}" destId="{1A211298-2AFC-4CBC-AB53-5A6B018FB212}" srcOrd="0" destOrd="0" presId="urn:microsoft.com/office/officeart/2005/8/layout/vList2"/>
    <dgm:cxn modelId="{CDE4D2EF-8D78-4E0A-A835-D7FC9C3D9ECD}" srcId="{703ED52F-C5FF-4D2D-BD3B-FC858CDCC102}" destId="{F0AC6945-095D-4FA6-AD7F-BA282612E068}" srcOrd="2" destOrd="0" parTransId="{A106D4E4-B7D2-46AB-B47E-0D8EDF806FA1}" sibTransId="{5073CB6C-A5F6-4B95-861D-11088A94B3F5}"/>
    <dgm:cxn modelId="{F0CC00E2-5690-48BC-9ABE-B0047377D9E2}" type="presParOf" srcId="{22E55075-29E6-4411-B0AC-79936D3064E6}" destId="{BAA18A6E-1240-4C96-92DD-E97A7F936D48}" srcOrd="0" destOrd="0" presId="urn:microsoft.com/office/officeart/2005/8/layout/vList2"/>
    <dgm:cxn modelId="{410AD008-7194-4F2F-A7E8-D355F3B042D1}" type="presParOf" srcId="{22E55075-29E6-4411-B0AC-79936D3064E6}" destId="{806C91D3-3DE9-4DAE-8F2C-33EB7C908E8C}" srcOrd="1" destOrd="0" presId="urn:microsoft.com/office/officeart/2005/8/layout/vList2"/>
    <dgm:cxn modelId="{E381F99A-92B0-4013-9C4B-6A6BD3E8B6A6}" type="presParOf" srcId="{22E55075-29E6-4411-B0AC-79936D3064E6}" destId="{8E20AE88-58D5-4774-A041-A361DBB87143}" srcOrd="2" destOrd="0" presId="urn:microsoft.com/office/officeart/2005/8/layout/vList2"/>
    <dgm:cxn modelId="{9864018C-31B4-48DD-BDB3-0B7FEE960344}" type="presParOf" srcId="{22E55075-29E6-4411-B0AC-79936D3064E6}" destId="{310D29C7-F742-420E-857B-E30BC7777B37}" srcOrd="3" destOrd="0" presId="urn:microsoft.com/office/officeart/2005/8/layout/vList2"/>
    <dgm:cxn modelId="{76333E44-E6EF-4FC8-8F5A-16A689D0512C}" type="presParOf" srcId="{22E55075-29E6-4411-B0AC-79936D3064E6}" destId="{1A211298-2AFC-4CBC-AB53-5A6B018FB212}" srcOrd="4" destOrd="0" presId="urn:microsoft.com/office/officeart/2005/8/layout/vList2"/>
    <dgm:cxn modelId="{22B2B1B2-5881-49CB-A8F5-662424320240}" type="presParOf" srcId="{22E55075-29E6-4411-B0AC-79936D3064E6}" destId="{D4CF2C99-C7E4-453F-A3B3-BB8EAE138506}" srcOrd="5" destOrd="0" presId="urn:microsoft.com/office/officeart/2005/8/layout/vList2"/>
    <dgm:cxn modelId="{ECC49103-4DB5-4673-9A6A-1B0BEA752888}" type="presParOf" srcId="{22E55075-29E6-4411-B0AC-79936D3064E6}" destId="{D39F52E3-F201-4635-859B-44AC6D2DBF95}" srcOrd="6" destOrd="0" presId="urn:microsoft.com/office/officeart/2005/8/layout/vList2"/>
    <dgm:cxn modelId="{92AE762E-3DBE-4FC0-96D6-653E0AD321F9}" type="presParOf" srcId="{22E55075-29E6-4411-B0AC-79936D3064E6}" destId="{26443B76-A7E2-40D9-A6EF-59B0AFB124F2}" srcOrd="7" destOrd="0" presId="urn:microsoft.com/office/officeart/2005/8/layout/vList2"/>
    <dgm:cxn modelId="{8E16563E-DB72-4A64-AE1E-E022D4A432C2}" type="presParOf" srcId="{22E55075-29E6-4411-B0AC-79936D3064E6}" destId="{AB26410E-75C6-44DA-9363-4D827136FBD4}" srcOrd="8" destOrd="0" presId="urn:microsoft.com/office/officeart/2005/8/layout/vList2"/>
  </dgm:cxnLst>
  <dgm:bg>
    <a:solidFill>
      <a:srgbClr val="3366FF"/>
    </a:solidFill>
  </dgm:bg>
  <dgm:whole>
    <a:ln w="38100">
      <a:solidFill>
        <a:srgbClr val="FF66CC"/>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438F4D-ABD0-42D5-AC81-F29ED7C36613}"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CBC4022A-77C2-4D9B-B133-1B3F64DF70B3}">
      <dgm:prSet custT="1"/>
      <dgm:spPr>
        <a:solidFill>
          <a:schemeClr val="bg1"/>
        </a:solidFill>
        <a:ln w="38100">
          <a:solidFill>
            <a:srgbClr val="FF66CC"/>
          </a:solidFill>
        </a:ln>
      </dgm:spPr>
      <dgm:t>
        <a:bodyPr/>
        <a:lstStyle/>
        <a:p>
          <a:pPr rtl="0"/>
          <a:r>
            <a:rPr lang="bn-IN" sz="5400" dirty="0" smtClean="0">
              <a:solidFill>
                <a:schemeClr val="tx1"/>
              </a:solidFill>
            </a:rPr>
            <a:t>আজকের পাঠ</a:t>
          </a:r>
          <a:endParaRPr lang="en-US" sz="5400" dirty="0">
            <a:solidFill>
              <a:schemeClr val="tx1"/>
            </a:solidFill>
          </a:endParaRPr>
        </a:p>
      </dgm:t>
    </dgm:pt>
    <dgm:pt modelId="{D370FA2E-68BA-4F93-AADF-1486CA11A2BD}" type="parTrans" cxnId="{BFE339C6-0288-4CC9-A03D-A88D0F63623F}">
      <dgm:prSet/>
      <dgm:spPr/>
      <dgm:t>
        <a:bodyPr/>
        <a:lstStyle/>
        <a:p>
          <a:endParaRPr lang="en-US">
            <a:solidFill>
              <a:schemeClr val="tx1"/>
            </a:solidFill>
          </a:endParaRPr>
        </a:p>
      </dgm:t>
    </dgm:pt>
    <dgm:pt modelId="{9CCDF03E-D545-4163-970E-884078E1E892}" type="sibTrans" cxnId="{BFE339C6-0288-4CC9-A03D-A88D0F63623F}">
      <dgm:prSet/>
      <dgm:spPr/>
      <dgm:t>
        <a:bodyPr/>
        <a:lstStyle/>
        <a:p>
          <a:endParaRPr lang="en-US">
            <a:solidFill>
              <a:schemeClr val="tx1"/>
            </a:solidFill>
          </a:endParaRPr>
        </a:p>
      </dgm:t>
    </dgm:pt>
    <dgm:pt modelId="{95D3D2B4-E2E4-4899-B1ED-1BA096E41949}" type="pres">
      <dgm:prSet presAssocID="{B8438F4D-ABD0-42D5-AC81-F29ED7C36613}" presName="CompostProcess" presStyleCnt="0">
        <dgm:presLayoutVars>
          <dgm:dir/>
          <dgm:resizeHandles val="exact"/>
        </dgm:presLayoutVars>
      </dgm:prSet>
      <dgm:spPr/>
      <dgm:t>
        <a:bodyPr/>
        <a:lstStyle/>
        <a:p>
          <a:endParaRPr lang="en-US"/>
        </a:p>
      </dgm:t>
    </dgm:pt>
    <dgm:pt modelId="{46F86523-9009-45AD-B2F0-D78FDC0F6CE0}" type="pres">
      <dgm:prSet presAssocID="{B8438F4D-ABD0-42D5-AC81-F29ED7C36613}" presName="arrow" presStyleLbl="bgShp" presStyleIdx="0" presStyleCnt="1"/>
      <dgm:spPr>
        <a:solidFill>
          <a:srgbClr val="FF66CC"/>
        </a:solidFill>
        <a:ln w="57150">
          <a:solidFill>
            <a:schemeClr val="bg1"/>
          </a:solidFill>
        </a:ln>
        <a:effectLst/>
        <a:scene3d>
          <a:camera prst="orthographicFront">
            <a:rot lat="0" lon="0" rev="0"/>
          </a:camera>
          <a:lightRig rig="glow" dir="t">
            <a:rot lat="0" lon="0" rev="14100000"/>
          </a:lightRig>
        </a:scene3d>
        <a:sp3d z="-300000" prstMaterial="softEdge">
          <a:bevelT w="127000" prst="convex"/>
        </a:sp3d>
      </dgm:spPr>
      <dgm:t>
        <a:bodyPr/>
        <a:lstStyle/>
        <a:p>
          <a:endParaRPr lang="en-US"/>
        </a:p>
      </dgm:t>
    </dgm:pt>
    <dgm:pt modelId="{B5C8F6F9-3581-4AE8-B46F-011B0488F087}" type="pres">
      <dgm:prSet presAssocID="{B8438F4D-ABD0-42D5-AC81-F29ED7C36613}" presName="linearProcess" presStyleCnt="0"/>
      <dgm:spPr/>
    </dgm:pt>
    <dgm:pt modelId="{B4B0D1AA-02DE-4910-A318-45E60C4C7A75}" type="pres">
      <dgm:prSet presAssocID="{CBC4022A-77C2-4D9B-B133-1B3F64DF70B3}" presName="textNode" presStyleLbl="node1" presStyleIdx="0" presStyleCnt="1" custScaleX="138532" custScaleY="230931">
        <dgm:presLayoutVars>
          <dgm:bulletEnabled val="1"/>
        </dgm:presLayoutVars>
      </dgm:prSet>
      <dgm:spPr/>
      <dgm:t>
        <a:bodyPr/>
        <a:lstStyle/>
        <a:p>
          <a:endParaRPr lang="en-US"/>
        </a:p>
      </dgm:t>
    </dgm:pt>
  </dgm:ptLst>
  <dgm:cxnLst>
    <dgm:cxn modelId="{BFE339C6-0288-4CC9-A03D-A88D0F63623F}" srcId="{B8438F4D-ABD0-42D5-AC81-F29ED7C36613}" destId="{CBC4022A-77C2-4D9B-B133-1B3F64DF70B3}" srcOrd="0" destOrd="0" parTransId="{D370FA2E-68BA-4F93-AADF-1486CA11A2BD}" sibTransId="{9CCDF03E-D545-4163-970E-884078E1E892}"/>
    <dgm:cxn modelId="{B997FA4D-CDE5-4092-ACE0-486857FEFF90}" type="presOf" srcId="{CBC4022A-77C2-4D9B-B133-1B3F64DF70B3}" destId="{B4B0D1AA-02DE-4910-A318-45E60C4C7A75}" srcOrd="0" destOrd="0" presId="urn:microsoft.com/office/officeart/2005/8/layout/hProcess9"/>
    <dgm:cxn modelId="{55189ED5-A36F-4758-8FF5-2A777CB7CD92}" type="presOf" srcId="{B8438F4D-ABD0-42D5-AC81-F29ED7C36613}" destId="{95D3D2B4-E2E4-4899-B1ED-1BA096E41949}" srcOrd="0" destOrd="0" presId="urn:microsoft.com/office/officeart/2005/8/layout/hProcess9"/>
    <dgm:cxn modelId="{A5F89410-86ED-41F6-B833-DE19D9089B14}" type="presParOf" srcId="{95D3D2B4-E2E4-4899-B1ED-1BA096E41949}" destId="{46F86523-9009-45AD-B2F0-D78FDC0F6CE0}" srcOrd="0" destOrd="0" presId="urn:microsoft.com/office/officeart/2005/8/layout/hProcess9"/>
    <dgm:cxn modelId="{ACEADCCF-E05A-430F-AA3F-A51CF88D1DAF}" type="presParOf" srcId="{95D3D2B4-E2E4-4899-B1ED-1BA096E41949}" destId="{B5C8F6F9-3581-4AE8-B46F-011B0488F087}" srcOrd="1" destOrd="0" presId="urn:microsoft.com/office/officeart/2005/8/layout/hProcess9"/>
    <dgm:cxn modelId="{F7271425-A8F5-4C6C-B954-1601ABB90A94}" type="presParOf" srcId="{B5C8F6F9-3581-4AE8-B46F-011B0488F087}" destId="{B4B0D1AA-02DE-4910-A318-45E60C4C7A75}" srcOrd="0" destOrd="0" presId="urn:microsoft.com/office/officeart/2005/8/layout/hProcess9"/>
  </dgm:cxnLst>
  <dgm:bg>
    <a:solidFill>
      <a:srgbClr val="3366FF"/>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488F05-AB95-4BAD-9082-914071206BC8}"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en-US"/>
        </a:p>
      </dgm:t>
    </dgm:pt>
    <dgm:pt modelId="{546F0B5C-79CC-4179-B1FB-42E838EFEE21}">
      <dgm:prSet/>
      <dgm:spPr>
        <a:solidFill>
          <a:schemeClr val="accent4">
            <a:lumMod val="20000"/>
            <a:lumOff val="80000"/>
          </a:schemeClr>
        </a:solidFill>
      </dgm:spPr>
      <dgm:t>
        <a:bodyPr/>
        <a:lstStyle/>
        <a:p>
          <a:pPr rtl="0"/>
          <a:r>
            <a:rPr lang="bn-BD" dirty="0" smtClean="0"/>
            <a:t>সাংস্কৃতিক ব্যবধান তত্ত্ব</a:t>
          </a:r>
          <a:endParaRPr lang="en-US" dirty="0"/>
        </a:p>
      </dgm:t>
    </dgm:pt>
    <dgm:pt modelId="{96F3EFB7-FDB3-4FFD-A36A-3B7467EF1EAD}" type="parTrans" cxnId="{4D702717-9728-4248-A3C8-20D8B444B7AE}">
      <dgm:prSet/>
      <dgm:spPr/>
      <dgm:t>
        <a:bodyPr/>
        <a:lstStyle/>
        <a:p>
          <a:endParaRPr lang="en-US"/>
        </a:p>
      </dgm:t>
    </dgm:pt>
    <dgm:pt modelId="{63B9817C-97CD-4CBB-A42B-B00BBF149821}" type="sibTrans" cxnId="{4D702717-9728-4248-A3C8-20D8B444B7AE}">
      <dgm:prSet/>
      <dgm:spPr/>
      <dgm:t>
        <a:bodyPr/>
        <a:lstStyle/>
        <a:p>
          <a:endParaRPr lang="en-US"/>
        </a:p>
      </dgm:t>
    </dgm:pt>
    <dgm:pt modelId="{9D597D75-D513-40E2-9C88-1C61FD97C464}">
      <dgm:prSet/>
      <dgm:spPr/>
      <dgm:t>
        <a:bodyPr/>
        <a:lstStyle/>
        <a:p>
          <a:pPr rtl="0"/>
          <a:r>
            <a:rPr lang="en-US" dirty="0" smtClean="0">
              <a:latin typeface="Times New Roman" panose="02020603050405020304" pitchFamily="18" charset="0"/>
              <a:cs typeface="Times New Roman" panose="02020603050405020304" pitchFamily="18" charset="0"/>
            </a:rPr>
            <a:t>Cultural Lag Theory</a:t>
          </a:r>
          <a:endParaRPr lang="en-US" dirty="0">
            <a:latin typeface="Times New Roman" panose="02020603050405020304" pitchFamily="18" charset="0"/>
            <a:cs typeface="Times New Roman" panose="02020603050405020304" pitchFamily="18" charset="0"/>
          </a:endParaRPr>
        </a:p>
      </dgm:t>
    </dgm:pt>
    <dgm:pt modelId="{F193EE0F-7A74-4117-BF74-C798CF47AB2E}" type="parTrans" cxnId="{08D92D35-6581-4002-98C7-B84FB01B2919}">
      <dgm:prSet/>
      <dgm:spPr/>
      <dgm:t>
        <a:bodyPr/>
        <a:lstStyle/>
        <a:p>
          <a:endParaRPr lang="en-US"/>
        </a:p>
      </dgm:t>
    </dgm:pt>
    <dgm:pt modelId="{D1F037EF-7245-4E29-85DB-2F2F5C891A87}" type="sibTrans" cxnId="{08D92D35-6581-4002-98C7-B84FB01B2919}">
      <dgm:prSet/>
      <dgm:spPr/>
      <dgm:t>
        <a:bodyPr/>
        <a:lstStyle/>
        <a:p>
          <a:endParaRPr lang="en-US"/>
        </a:p>
      </dgm:t>
    </dgm:pt>
    <dgm:pt modelId="{4EE0482B-8D49-4290-8CB2-7145E75FA1AA}" type="pres">
      <dgm:prSet presAssocID="{08488F05-AB95-4BAD-9082-914071206BC8}" presName="Name0" presStyleCnt="0">
        <dgm:presLayoutVars>
          <dgm:chMax val="7"/>
          <dgm:dir/>
          <dgm:animLvl val="lvl"/>
          <dgm:resizeHandles val="exact"/>
        </dgm:presLayoutVars>
      </dgm:prSet>
      <dgm:spPr/>
      <dgm:t>
        <a:bodyPr/>
        <a:lstStyle/>
        <a:p>
          <a:endParaRPr lang="en-US"/>
        </a:p>
      </dgm:t>
    </dgm:pt>
    <dgm:pt modelId="{A422BD07-C0C6-4BDF-93B6-3A265BEFAAB7}" type="pres">
      <dgm:prSet presAssocID="{546F0B5C-79CC-4179-B1FB-42E838EFEE21}" presName="circle1" presStyleLbl="node1" presStyleIdx="0" presStyleCnt="2"/>
      <dgm:spPr>
        <a:solidFill>
          <a:srgbClr val="002060"/>
        </a:solidFill>
      </dgm:spPr>
    </dgm:pt>
    <dgm:pt modelId="{A2816BBA-24B4-4C51-8F76-497F36C59BDD}" type="pres">
      <dgm:prSet presAssocID="{546F0B5C-79CC-4179-B1FB-42E838EFEE21}" presName="space" presStyleCnt="0"/>
      <dgm:spPr/>
    </dgm:pt>
    <dgm:pt modelId="{30C500DA-2665-458E-B6E4-C3BA9A674040}" type="pres">
      <dgm:prSet presAssocID="{546F0B5C-79CC-4179-B1FB-42E838EFEE21}" presName="rect1" presStyleLbl="alignAcc1" presStyleIdx="0" presStyleCnt="2"/>
      <dgm:spPr/>
      <dgm:t>
        <a:bodyPr/>
        <a:lstStyle/>
        <a:p>
          <a:endParaRPr lang="en-US"/>
        </a:p>
      </dgm:t>
    </dgm:pt>
    <dgm:pt modelId="{F8DA5920-53AE-40C3-964E-98D8D2BD41FE}" type="pres">
      <dgm:prSet presAssocID="{9D597D75-D513-40E2-9C88-1C61FD97C464}" presName="vertSpace2" presStyleLbl="node1" presStyleIdx="0" presStyleCnt="2"/>
      <dgm:spPr/>
    </dgm:pt>
    <dgm:pt modelId="{63641C2D-2C94-4C0A-ACC5-E6663231C95A}" type="pres">
      <dgm:prSet presAssocID="{9D597D75-D513-40E2-9C88-1C61FD97C464}" presName="circle2" presStyleLbl="node1" presStyleIdx="1" presStyleCnt="2"/>
      <dgm:spPr>
        <a:solidFill>
          <a:srgbClr val="C00000"/>
        </a:solidFill>
      </dgm:spPr>
    </dgm:pt>
    <dgm:pt modelId="{2A552F8F-014B-4D0D-970F-60C1F3F9ACCD}" type="pres">
      <dgm:prSet presAssocID="{9D597D75-D513-40E2-9C88-1C61FD97C464}" presName="rect2" presStyleLbl="alignAcc1" presStyleIdx="1" presStyleCnt="2"/>
      <dgm:spPr/>
      <dgm:t>
        <a:bodyPr/>
        <a:lstStyle/>
        <a:p>
          <a:endParaRPr lang="en-US"/>
        </a:p>
      </dgm:t>
    </dgm:pt>
    <dgm:pt modelId="{FAF2FC1E-3948-4E26-87E0-41ACF55DFA63}" type="pres">
      <dgm:prSet presAssocID="{546F0B5C-79CC-4179-B1FB-42E838EFEE21}" presName="rect1ParTxNoCh" presStyleLbl="alignAcc1" presStyleIdx="1" presStyleCnt="2">
        <dgm:presLayoutVars>
          <dgm:chMax val="1"/>
          <dgm:bulletEnabled val="1"/>
        </dgm:presLayoutVars>
      </dgm:prSet>
      <dgm:spPr/>
      <dgm:t>
        <a:bodyPr/>
        <a:lstStyle/>
        <a:p>
          <a:endParaRPr lang="en-US"/>
        </a:p>
      </dgm:t>
    </dgm:pt>
    <dgm:pt modelId="{8AC5A4AE-C982-4188-A37A-8C478BD02BFE}" type="pres">
      <dgm:prSet presAssocID="{9D597D75-D513-40E2-9C88-1C61FD97C464}" presName="rect2ParTxNoCh" presStyleLbl="alignAcc1" presStyleIdx="1" presStyleCnt="2">
        <dgm:presLayoutVars>
          <dgm:chMax val="1"/>
          <dgm:bulletEnabled val="1"/>
        </dgm:presLayoutVars>
      </dgm:prSet>
      <dgm:spPr/>
      <dgm:t>
        <a:bodyPr/>
        <a:lstStyle/>
        <a:p>
          <a:endParaRPr lang="en-US"/>
        </a:p>
      </dgm:t>
    </dgm:pt>
  </dgm:ptLst>
  <dgm:cxnLst>
    <dgm:cxn modelId="{AE372806-109D-461D-8D7E-97AE9121FC21}" type="presOf" srcId="{546F0B5C-79CC-4179-B1FB-42E838EFEE21}" destId="{30C500DA-2665-458E-B6E4-C3BA9A674040}" srcOrd="0" destOrd="0" presId="urn:microsoft.com/office/officeart/2005/8/layout/target3"/>
    <dgm:cxn modelId="{8C0A726B-862A-438C-93B9-DAAC668FBFE3}" type="presOf" srcId="{9D597D75-D513-40E2-9C88-1C61FD97C464}" destId="{8AC5A4AE-C982-4188-A37A-8C478BD02BFE}" srcOrd="1" destOrd="0" presId="urn:microsoft.com/office/officeart/2005/8/layout/target3"/>
    <dgm:cxn modelId="{62FEC83D-937F-4911-A73C-8521346A7F4F}" type="presOf" srcId="{08488F05-AB95-4BAD-9082-914071206BC8}" destId="{4EE0482B-8D49-4290-8CB2-7145E75FA1AA}" srcOrd="0" destOrd="0" presId="urn:microsoft.com/office/officeart/2005/8/layout/target3"/>
    <dgm:cxn modelId="{4D702717-9728-4248-A3C8-20D8B444B7AE}" srcId="{08488F05-AB95-4BAD-9082-914071206BC8}" destId="{546F0B5C-79CC-4179-B1FB-42E838EFEE21}" srcOrd="0" destOrd="0" parTransId="{96F3EFB7-FDB3-4FFD-A36A-3B7467EF1EAD}" sibTransId="{63B9817C-97CD-4CBB-A42B-B00BBF149821}"/>
    <dgm:cxn modelId="{08D92D35-6581-4002-98C7-B84FB01B2919}" srcId="{08488F05-AB95-4BAD-9082-914071206BC8}" destId="{9D597D75-D513-40E2-9C88-1C61FD97C464}" srcOrd="1" destOrd="0" parTransId="{F193EE0F-7A74-4117-BF74-C798CF47AB2E}" sibTransId="{D1F037EF-7245-4E29-85DB-2F2F5C891A87}"/>
    <dgm:cxn modelId="{A4921C86-14EF-4CD3-976C-1C462E33B6B6}" type="presOf" srcId="{546F0B5C-79CC-4179-B1FB-42E838EFEE21}" destId="{FAF2FC1E-3948-4E26-87E0-41ACF55DFA63}" srcOrd="1" destOrd="0" presId="urn:microsoft.com/office/officeart/2005/8/layout/target3"/>
    <dgm:cxn modelId="{3F5A1DF3-8C3C-4BEF-85D9-B26A854D5D09}" type="presOf" srcId="{9D597D75-D513-40E2-9C88-1C61FD97C464}" destId="{2A552F8F-014B-4D0D-970F-60C1F3F9ACCD}" srcOrd="0" destOrd="0" presId="urn:microsoft.com/office/officeart/2005/8/layout/target3"/>
    <dgm:cxn modelId="{5BEC2A84-C8EF-4C04-BFC3-DB15B0DD9A6D}" type="presParOf" srcId="{4EE0482B-8D49-4290-8CB2-7145E75FA1AA}" destId="{A422BD07-C0C6-4BDF-93B6-3A265BEFAAB7}" srcOrd="0" destOrd="0" presId="urn:microsoft.com/office/officeart/2005/8/layout/target3"/>
    <dgm:cxn modelId="{D7779CCE-84F4-4C4D-B61C-179552BD1878}" type="presParOf" srcId="{4EE0482B-8D49-4290-8CB2-7145E75FA1AA}" destId="{A2816BBA-24B4-4C51-8F76-497F36C59BDD}" srcOrd="1" destOrd="0" presId="urn:microsoft.com/office/officeart/2005/8/layout/target3"/>
    <dgm:cxn modelId="{5C3DAEB9-AFAD-4477-9C50-D380DA7F0191}" type="presParOf" srcId="{4EE0482B-8D49-4290-8CB2-7145E75FA1AA}" destId="{30C500DA-2665-458E-B6E4-C3BA9A674040}" srcOrd="2" destOrd="0" presId="urn:microsoft.com/office/officeart/2005/8/layout/target3"/>
    <dgm:cxn modelId="{52F0147B-355C-4069-B3A2-656B4EA29EB8}" type="presParOf" srcId="{4EE0482B-8D49-4290-8CB2-7145E75FA1AA}" destId="{F8DA5920-53AE-40C3-964E-98D8D2BD41FE}" srcOrd="3" destOrd="0" presId="urn:microsoft.com/office/officeart/2005/8/layout/target3"/>
    <dgm:cxn modelId="{E0333D3E-49BE-4757-A5F7-D3B903F4EFC1}" type="presParOf" srcId="{4EE0482B-8D49-4290-8CB2-7145E75FA1AA}" destId="{63641C2D-2C94-4C0A-ACC5-E6663231C95A}" srcOrd="4" destOrd="0" presId="urn:microsoft.com/office/officeart/2005/8/layout/target3"/>
    <dgm:cxn modelId="{C5F6FF82-2DA1-48B9-B2D5-99DAB28E1DED}" type="presParOf" srcId="{4EE0482B-8D49-4290-8CB2-7145E75FA1AA}" destId="{2A552F8F-014B-4D0D-970F-60C1F3F9ACCD}" srcOrd="5" destOrd="0" presId="urn:microsoft.com/office/officeart/2005/8/layout/target3"/>
    <dgm:cxn modelId="{C8CFA524-6DCC-4A11-8A99-F497AFFE0C2C}" type="presParOf" srcId="{4EE0482B-8D49-4290-8CB2-7145E75FA1AA}" destId="{FAF2FC1E-3948-4E26-87E0-41ACF55DFA63}" srcOrd="6" destOrd="0" presId="urn:microsoft.com/office/officeart/2005/8/layout/target3"/>
    <dgm:cxn modelId="{33138260-E0E7-4DB8-832E-5543D3ECC8BC}" type="presParOf" srcId="{4EE0482B-8D49-4290-8CB2-7145E75FA1AA}" destId="{8AC5A4AE-C982-4188-A37A-8C478BD02BFE}" srcOrd="7" destOrd="0" presId="urn:microsoft.com/office/officeart/2005/8/layout/target3"/>
  </dgm:cxnLst>
  <dgm:bg>
    <a:solidFill>
      <a:srgbClr val="00B05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850F77-117A-448E-957B-9A6FFB8D5C7F}"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5E672381-3E49-4B04-BE7D-C8698EBD099D}">
      <dgm:prSet custT="1"/>
      <dgm:spPr>
        <a:solidFill>
          <a:schemeClr val="bg1"/>
        </a:solidFill>
        <a:ln w="38100">
          <a:solidFill>
            <a:srgbClr val="FF66CC"/>
          </a:solidFill>
        </a:ln>
      </dgm:spPr>
      <dgm:t>
        <a:bodyPr/>
        <a:lstStyle/>
        <a:p>
          <a:pPr rtl="0"/>
          <a:r>
            <a:rPr lang="bn-BD" sz="4400" dirty="0" smtClean="0">
              <a:solidFill>
                <a:schemeClr val="tx1"/>
              </a:solidFill>
            </a:rPr>
            <a:t>সাংস্কৃতিক ব্যবধান কী?</a:t>
          </a:r>
          <a:endParaRPr lang="en-US" sz="4400" dirty="0">
            <a:solidFill>
              <a:schemeClr val="tx1"/>
            </a:solidFill>
          </a:endParaRPr>
        </a:p>
      </dgm:t>
    </dgm:pt>
    <dgm:pt modelId="{806A97A7-7982-4ED7-B07D-93CED3C9EA39}" type="parTrans" cxnId="{DF07275F-7FAF-4E0E-A354-6BCAE3853C72}">
      <dgm:prSet/>
      <dgm:spPr/>
      <dgm:t>
        <a:bodyPr/>
        <a:lstStyle/>
        <a:p>
          <a:endParaRPr lang="en-US"/>
        </a:p>
      </dgm:t>
    </dgm:pt>
    <dgm:pt modelId="{F7F70571-81BB-4715-8E90-B2D30FA72106}" type="sibTrans" cxnId="{DF07275F-7FAF-4E0E-A354-6BCAE3853C72}">
      <dgm:prSet/>
      <dgm:spPr/>
      <dgm:t>
        <a:bodyPr/>
        <a:lstStyle/>
        <a:p>
          <a:endParaRPr lang="en-US"/>
        </a:p>
      </dgm:t>
    </dgm:pt>
    <dgm:pt modelId="{DEEC0AAE-D006-4902-8D21-391D5A030BBA}" type="pres">
      <dgm:prSet presAssocID="{DE850F77-117A-448E-957B-9A6FFB8D5C7F}" presName="CompostProcess" presStyleCnt="0">
        <dgm:presLayoutVars>
          <dgm:dir/>
          <dgm:resizeHandles val="exact"/>
        </dgm:presLayoutVars>
      </dgm:prSet>
      <dgm:spPr/>
      <dgm:t>
        <a:bodyPr/>
        <a:lstStyle/>
        <a:p>
          <a:endParaRPr lang="en-US"/>
        </a:p>
      </dgm:t>
    </dgm:pt>
    <dgm:pt modelId="{0326AE84-8FAB-43F1-A3DF-369DFA8C4971}" type="pres">
      <dgm:prSet presAssocID="{DE850F77-117A-448E-957B-9A6FFB8D5C7F}" presName="arrow" presStyleLbl="bgShp" presStyleIdx="0" presStyleCnt="1"/>
      <dgm:spPr>
        <a:solidFill>
          <a:srgbClr val="00B050"/>
        </a:solidFill>
        <a:ln w="57150">
          <a:solidFill>
            <a:schemeClr val="bg1"/>
          </a:solidFill>
        </a:ln>
      </dgm:spPr>
    </dgm:pt>
    <dgm:pt modelId="{1B13D2EB-6D61-4BA8-9997-AD50A2F40DFA}" type="pres">
      <dgm:prSet presAssocID="{DE850F77-117A-448E-957B-9A6FFB8D5C7F}" presName="linearProcess" presStyleCnt="0"/>
      <dgm:spPr/>
    </dgm:pt>
    <dgm:pt modelId="{9CA77E87-F565-477C-B8B6-6A381678A9EA}" type="pres">
      <dgm:prSet presAssocID="{5E672381-3E49-4B04-BE7D-C8698EBD099D}" presName="textNode" presStyleLbl="node1" presStyleIdx="0" presStyleCnt="1" custScaleX="140914" custScaleY="250000" custLinFactNeighborX="221" custLinFactNeighborY="-4965">
        <dgm:presLayoutVars>
          <dgm:bulletEnabled val="1"/>
        </dgm:presLayoutVars>
      </dgm:prSet>
      <dgm:spPr/>
      <dgm:t>
        <a:bodyPr/>
        <a:lstStyle/>
        <a:p>
          <a:endParaRPr lang="en-US"/>
        </a:p>
      </dgm:t>
    </dgm:pt>
  </dgm:ptLst>
  <dgm:cxnLst>
    <dgm:cxn modelId="{4B8C1DF6-63EB-43F0-B271-1C73AE8D3079}" type="presOf" srcId="{5E672381-3E49-4B04-BE7D-C8698EBD099D}" destId="{9CA77E87-F565-477C-B8B6-6A381678A9EA}" srcOrd="0" destOrd="0" presId="urn:microsoft.com/office/officeart/2005/8/layout/hProcess9"/>
    <dgm:cxn modelId="{1ABF84B5-DC2A-4CA1-AC9B-AE7B8E6F8317}" type="presOf" srcId="{DE850F77-117A-448E-957B-9A6FFB8D5C7F}" destId="{DEEC0AAE-D006-4902-8D21-391D5A030BBA}" srcOrd="0" destOrd="0" presId="urn:microsoft.com/office/officeart/2005/8/layout/hProcess9"/>
    <dgm:cxn modelId="{DF07275F-7FAF-4E0E-A354-6BCAE3853C72}" srcId="{DE850F77-117A-448E-957B-9A6FFB8D5C7F}" destId="{5E672381-3E49-4B04-BE7D-C8698EBD099D}" srcOrd="0" destOrd="0" parTransId="{806A97A7-7982-4ED7-B07D-93CED3C9EA39}" sibTransId="{F7F70571-81BB-4715-8E90-B2D30FA72106}"/>
    <dgm:cxn modelId="{41E96E4E-5F1D-4610-9CB8-A830DE94D21A}" type="presParOf" srcId="{DEEC0AAE-D006-4902-8D21-391D5A030BBA}" destId="{0326AE84-8FAB-43F1-A3DF-369DFA8C4971}" srcOrd="0" destOrd="0" presId="urn:microsoft.com/office/officeart/2005/8/layout/hProcess9"/>
    <dgm:cxn modelId="{ED6B1802-74D4-4B40-93A5-9F5C802F87B8}" type="presParOf" srcId="{DEEC0AAE-D006-4902-8D21-391D5A030BBA}" destId="{1B13D2EB-6D61-4BA8-9997-AD50A2F40DFA}" srcOrd="1" destOrd="0" presId="urn:microsoft.com/office/officeart/2005/8/layout/hProcess9"/>
    <dgm:cxn modelId="{F683557C-0D85-464B-ADA2-ECB2AAA68E8B}" type="presParOf" srcId="{1B13D2EB-6D61-4BA8-9997-AD50A2F40DFA}" destId="{9CA77E87-F565-477C-B8B6-6A381678A9EA}" srcOrd="0" destOrd="0" presId="urn:microsoft.com/office/officeart/2005/8/layout/hProcess9"/>
  </dgm:cxnLst>
  <dgm:bg>
    <a:solidFill>
      <a:srgbClr val="FF66CC"/>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F50E0E-EA0A-4AB2-B234-8377C93B306C}"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4CBD0E40-006F-4187-BB5C-DFA13FF123EF}">
      <dgm:prSet custT="1"/>
      <dgm:spPr>
        <a:solidFill>
          <a:schemeClr val="bg1"/>
        </a:solidFill>
        <a:ln w="38100">
          <a:solidFill>
            <a:srgbClr val="00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sz="5400" dirty="0" smtClean="0">
              <a:solidFill>
                <a:sysClr val="windowText" lastClr="000000"/>
              </a:solidFill>
            </a:rPr>
            <a:t>মূল্যায়ন</a:t>
          </a:r>
          <a:endParaRPr lang="en-US" sz="5400" dirty="0">
            <a:solidFill>
              <a:sysClr val="windowText" lastClr="000000"/>
            </a:solidFill>
          </a:endParaRPr>
        </a:p>
      </dgm:t>
    </dgm:pt>
    <dgm:pt modelId="{C9248014-853A-4B43-BF1B-A34F18505546}" type="parTrans" cxnId="{348D3E3A-0909-42DA-B8C6-0FE2D7D13A74}">
      <dgm:prSet/>
      <dgm:spPr/>
      <dgm:t>
        <a:bodyPr/>
        <a:lstStyle/>
        <a:p>
          <a:endParaRPr lang="en-US"/>
        </a:p>
      </dgm:t>
    </dgm:pt>
    <dgm:pt modelId="{25E1FBF7-A0BF-4499-AAE3-6C1CD3E39721}" type="sibTrans" cxnId="{348D3E3A-0909-42DA-B8C6-0FE2D7D13A74}">
      <dgm:prSet/>
      <dgm:spPr/>
      <dgm:t>
        <a:bodyPr/>
        <a:lstStyle/>
        <a:p>
          <a:endParaRPr lang="en-US"/>
        </a:p>
      </dgm:t>
    </dgm:pt>
    <dgm:pt modelId="{BD39DF35-A4C7-4654-9C66-4539340AF1AA}" type="pres">
      <dgm:prSet presAssocID="{A6F50E0E-EA0A-4AB2-B234-8377C93B306C}" presName="CompostProcess" presStyleCnt="0">
        <dgm:presLayoutVars>
          <dgm:dir/>
          <dgm:resizeHandles val="exact"/>
        </dgm:presLayoutVars>
      </dgm:prSet>
      <dgm:spPr/>
      <dgm:t>
        <a:bodyPr/>
        <a:lstStyle/>
        <a:p>
          <a:endParaRPr lang="en-US"/>
        </a:p>
      </dgm:t>
    </dgm:pt>
    <dgm:pt modelId="{7808CC8F-91A1-4E5E-A557-83EE1F35CA4F}" type="pres">
      <dgm:prSet presAssocID="{A6F50E0E-EA0A-4AB2-B234-8377C93B306C}" presName="arrow" presStyleLbl="bgShp" presStyleIdx="0" presStyleCnt="1"/>
      <dgm:spPr>
        <a:solidFill>
          <a:srgbClr val="E1699C"/>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9511DD28-A301-48A3-B2F7-6590A1E564E5}" type="pres">
      <dgm:prSet presAssocID="{A6F50E0E-EA0A-4AB2-B234-8377C93B306C}"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FDC3AF13-1386-4BFE-B829-10F7479D6DE6}" type="pres">
      <dgm:prSet presAssocID="{4CBD0E40-006F-4187-BB5C-DFA13FF123EF}" presName="textNode" presStyleLbl="node1" presStyleIdx="0" presStyleCnt="1" custScaleY="249999">
        <dgm:presLayoutVars>
          <dgm:bulletEnabled val="1"/>
        </dgm:presLayoutVars>
      </dgm:prSet>
      <dgm:spPr/>
      <dgm:t>
        <a:bodyPr/>
        <a:lstStyle/>
        <a:p>
          <a:endParaRPr lang="en-US"/>
        </a:p>
      </dgm:t>
    </dgm:pt>
  </dgm:ptLst>
  <dgm:cxnLst>
    <dgm:cxn modelId="{39B6F15C-4EB3-4180-A2B5-0AEAC3D774E2}" type="presOf" srcId="{A6F50E0E-EA0A-4AB2-B234-8377C93B306C}" destId="{BD39DF35-A4C7-4654-9C66-4539340AF1AA}" srcOrd="0" destOrd="0" presId="urn:microsoft.com/office/officeart/2005/8/layout/hProcess9"/>
    <dgm:cxn modelId="{F60C28F4-125A-4196-8765-948AE750FC57}" type="presOf" srcId="{4CBD0E40-006F-4187-BB5C-DFA13FF123EF}" destId="{FDC3AF13-1386-4BFE-B829-10F7479D6DE6}" srcOrd="0" destOrd="0" presId="urn:microsoft.com/office/officeart/2005/8/layout/hProcess9"/>
    <dgm:cxn modelId="{348D3E3A-0909-42DA-B8C6-0FE2D7D13A74}" srcId="{A6F50E0E-EA0A-4AB2-B234-8377C93B306C}" destId="{4CBD0E40-006F-4187-BB5C-DFA13FF123EF}" srcOrd="0" destOrd="0" parTransId="{C9248014-853A-4B43-BF1B-A34F18505546}" sibTransId="{25E1FBF7-A0BF-4499-AAE3-6C1CD3E39721}"/>
    <dgm:cxn modelId="{04D04C3C-B6FF-46C5-8DCF-27F4EF4CB18A}" type="presParOf" srcId="{BD39DF35-A4C7-4654-9C66-4539340AF1AA}" destId="{7808CC8F-91A1-4E5E-A557-83EE1F35CA4F}" srcOrd="0" destOrd="0" presId="urn:microsoft.com/office/officeart/2005/8/layout/hProcess9"/>
    <dgm:cxn modelId="{08B2BC05-F897-499E-BEF2-19B480F690CF}" type="presParOf" srcId="{BD39DF35-A4C7-4654-9C66-4539340AF1AA}" destId="{9511DD28-A301-48A3-B2F7-6590A1E564E5}" srcOrd="1" destOrd="0" presId="urn:microsoft.com/office/officeart/2005/8/layout/hProcess9"/>
    <dgm:cxn modelId="{113CFE78-639A-473E-8AF2-B0CF0F7A7689}" type="presParOf" srcId="{9511DD28-A301-48A3-B2F7-6590A1E564E5}" destId="{FDC3AF13-1386-4BFE-B829-10F7479D6DE6}" srcOrd="0" destOrd="0" presId="urn:microsoft.com/office/officeart/2005/8/layout/hProcess9"/>
  </dgm:cxnLst>
  <dgm:bg>
    <a:solidFill>
      <a:srgbClr val="00B050"/>
    </a:solidFill>
    <a:effectLst>
      <a:innerShdw blurRad="114300">
        <a:prstClr val="black"/>
      </a:innerShdw>
    </a:effectLst>
  </dgm:bg>
  <dgm:whole>
    <a:ln w="381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F60709-A45E-4877-B404-F87BE0C7A4E2}"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B9AEA803-B0F8-4816-9148-AEE556A02E62}">
      <dgm:prSet custT="1"/>
      <dgm:spPr>
        <a:solidFill>
          <a:schemeClr val="bg1"/>
        </a:solidFill>
        <a:ln w="38100">
          <a:solidFill>
            <a:srgbClr val="FF66CC"/>
          </a:solidFill>
        </a:ln>
      </dgm:spPr>
      <dgm:t>
        <a:bodyPr/>
        <a:lstStyle/>
        <a:p>
          <a:pPr rtl="0"/>
          <a:r>
            <a:rPr lang="bn-IN" sz="5400" dirty="0" smtClean="0">
              <a:solidFill>
                <a:sysClr val="windowText" lastClr="000000"/>
              </a:solidFill>
            </a:rPr>
            <a:t>বাড়ির কাজ</a:t>
          </a:r>
          <a:endParaRPr lang="en-US" sz="5400" dirty="0">
            <a:solidFill>
              <a:sysClr val="windowText" lastClr="000000"/>
            </a:solidFill>
          </a:endParaRPr>
        </a:p>
      </dgm:t>
    </dgm:pt>
    <dgm:pt modelId="{E91A15C2-0F99-4593-8B67-F0CCDCB5907A}" type="parTrans" cxnId="{0E57B126-4223-49D9-BE51-A37325B5F3DB}">
      <dgm:prSet/>
      <dgm:spPr/>
      <dgm:t>
        <a:bodyPr/>
        <a:lstStyle/>
        <a:p>
          <a:endParaRPr lang="en-US"/>
        </a:p>
      </dgm:t>
    </dgm:pt>
    <dgm:pt modelId="{BDCCB147-897B-4AD0-8648-85A084BF41C2}" type="sibTrans" cxnId="{0E57B126-4223-49D9-BE51-A37325B5F3DB}">
      <dgm:prSet/>
      <dgm:spPr/>
      <dgm:t>
        <a:bodyPr/>
        <a:lstStyle/>
        <a:p>
          <a:endParaRPr lang="en-US"/>
        </a:p>
      </dgm:t>
    </dgm:pt>
    <dgm:pt modelId="{E357D9B2-4BB8-4060-9BA8-4792BA071C9A}" type="pres">
      <dgm:prSet presAssocID="{35F60709-A45E-4877-B404-F87BE0C7A4E2}" presName="CompostProcess" presStyleCnt="0">
        <dgm:presLayoutVars>
          <dgm:dir/>
          <dgm:resizeHandles val="exact"/>
        </dgm:presLayoutVars>
      </dgm:prSet>
      <dgm:spPr/>
      <dgm:t>
        <a:bodyPr/>
        <a:lstStyle/>
        <a:p>
          <a:endParaRPr lang="en-US"/>
        </a:p>
      </dgm:t>
    </dgm:pt>
    <dgm:pt modelId="{087FA592-B36A-406F-8F54-C0B3682F79EB}" type="pres">
      <dgm:prSet presAssocID="{35F60709-A45E-4877-B404-F87BE0C7A4E2}" presName="arrow" presStyleLbl="bgShp" presStyleIdx="0" presStyleCnt="1"/>
      <dgm:spPr>
        <a:solidFill>
          <a:schemeClr val="bg1"/>
        </a:solidFill>
        <a:ln w="38100">
          <a:solidFill>
            <a:srgbClr val="FF66CC"/>
          </a:solidFill>
        </a:ln>
      </dgm:spPr>
    </dgm:pt>
    <dgm:pt modelId="{C79B9BC7-7D1E-4357-B49C-E175A1723F47}" type="pres">
      <dgm:prSet presAssocID="{35F60709-A45E-4877-B404-F87BE0C7A4E2}" presName="linearProcess" presStyleCnt="0"/>
      <dgm:spPr/>
    </dgm:pt>
    <dgm:pt modelId="{3FD580E7-3948-4049-BBE7-B605A5F95F11}" type="pres">
      <dgm:prSet presAssocID="{B9AEA803-B0F8-4816-9148-AEE556A02E62}" presName="textNode" presStyleLbl="node1" presStyleIdx="0" presStyleCnt="1" custScaleX="118205" custScaleY="250000">
        <dgm:presLayoutVars>
          <dgm:bulletEnabled val="1"/>
        </dgm:presLayoutVars>
      </dgm:prSet>
      <dgm:spPr/>
      <dgm:t>
        <a:bodyPr/>
        <a:lstStyle/>
        <a:p>
          <a:endParaRPr lang="en-US"/>
        </a:p>
      </dgm:t>
    </dgm:pt>
  </dgm:ptLst>
  <dgm:cxnLst>
    <dgm:cxn modelId="{0EAA8573-78AC-4C2F-9F4D-59D1FB790AB8}" type="presOf" srcId="{B9AEA803-B0F8-4816-9148-AEE556A02E62}" destId="{3FD580E7-3948-4049-BBE7-B605A5F95F11}" srcOrd="0" destOrd="0" presId="urn:microsoft.com/office/officeart/2005/8/layout/hProcess9"/>
    <dgm:cxn modelId="{A58B9D72-F79D-4B9F-AAA9-34A8BD5E13E8}" type="presOf" srcId="{35F60709-A45E-4877-B404-F87BE0C7A4E2}" destId="{E357D9B2-4BB8-4060-9BA8-4792BA071C9A}" srcOrd="0" destOrd="0" presId="urn:microsoft.com/office/officeart/2005/8/layout/hProcess9"/>
    <dgm:cxn modelId="{0E57B126-4223-49D9-BE51-A37325B5F3DB}" srcId="{35F60709-A45E-4877-B404-F87BE0C7A4E2}" destId="{B9AEA803-B0F8-4816-9148-AEE556A02E62}" srcOrd="0" destOrd="0" parTransId="{E91A15C2-0F99-4593-8B67-F0CCDCB5907A}" sibTransId="{BDCCB147-897B-4AD0-8648-85A084BF41C2}"/>
    <dgm:cxn modelId="{3E577B07-ADAE-4109-BFE8-F7405C490619}" type="presParOf" srcId="{E357D9B2-4BB8-4060-9BA8-4792BA071C9A}" destId="{087FA592-B36A-406F-8F54-C0B3682F79EB}" srcOrd="0" destOrd="0" presId="urn:microsoft.com/office/officeart/2005/8/layout/hProcess9"/>
    <dgm:cxn modelId="{3E1FA35E-20E3-476D-B153-330A7E9A7B71}" type="presParOf" srcId="{E357D9B2-4BB8-4060-9BA8-4792BA071C9A}" destId="{C79B9BC7-7D1E-4357-B49C-E175A1723F47}" srcOrd="1" destOrd="0" presId="urn:microsoft.com/office/officeart/2005/8/layout/hProcess9"/>
    <dgm:cxn modelId="{73A2E8CC-15CA-4D06-AD06-B74834D40AC1}" type="presParOf" srcId="{C79B9BC7-7D1E-4357-B49C-E175A1723F47}" destId="{3FD580E7-3948-4049-BBE7-B605A5F95F11}" srcOrd="0" destOrd="0" presId="urn:microsoft.com/office/officeart/2005/8/layout/hProcess9"/>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C2F4DA-E937-488C-8519-28C99B30BDBD}"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09C8CA32-9789-4E7F-BAF2-C80600FCF126}">
      <dgm:prSet custT="1"/>
      <dgm:spPr>
        <a:solidFill>
          <a:schemeClr val="bg1"/>
        </a:solidFill>
        <a:ln w="38100">
          <a:solidFill>
            <a:srgbClr val="FF66CC"/>
          </a:solidFill>
        </a:ln>
      </dgm:spPr>
      <dgm:t>
        <a:bodyPr/>
        <a:lstStyle/>
        <a:p>
          <a:pPr algn="ctr" rtl="0"/>
          <a:r>
            <a:rPr lang="bn-BD" sz="4400" dirty="0" smtClean="0">
              <a:solidFill>
                <a:sysClr val="windowText" lastClr="000000"/>
              </a:solidFill>
            </a:rPr>
            <a:t>বাংলাদেশের সমাজে কোন কোন ক্ষেত্রে </a:t>
          </a:r>
          <a:r>
            <a:rPr lang="bn-BD" sz="4400" dirty="0" smtClean="0">
              <a:solidFill>
                <a:schemeClr val="tx1"/>
              </a:solidFill>
            </a:rPr>
            <a:t>সাংস্কৃতিক ব্যবধানজনিত সমস্যা দেখতে পাও।</a:t>
          </a:r>
          <a:r>
            <a:rPr lang="bn-IN" sz="4400" dirty="0" smtClean="0">
              <a:solidFill>
                <a:schemeClr val="tx1"/>
              </a:solidFill>
            </a:rPr>
            <a:t> </a:t>
          </a:r>
          <a:endParaRPr lang="en-US" sz="4400" dirty="0">
            <a:solidFill>
              <a:schemeClr val="tx1"/>
            </a:solidFill>
          </a:endParaRPr>
        </a:p>
      </dgm:t>
    </dgm:pt>
    <dgm:pt modelId="{B464FA40-3695-404D-A6D9-2E1240B5EB95}" type="parTrans" cxnId="{18BA3A06-D5B8-4D50-969B-650EF960D969}">
      <dgm:prSet/>
      <dgm:spPr/>
      <dgm:t>
        <a:bodyPr/>
        <a:lstStyle/>
        <a:p>
          <a:endParaRPr lang="en-US"/>
        </a:p>
      </dgm:t>
    </dgm:pt>
    <dgm:pt modelId="{E17647A1-E965-4FDA-992B-9DBAA7879EDF}" type="sibTrans" cxnId="{18BA3A06-D5B8-4D50-969B-650EF960D969}">
      <dgm:prSet/>
      <dgm:spPr/>
      <dgm:t>
        <a:bodyPr/>
        <a:lstStyle/>
        <a:p>
          <a:endParaRPr lang="en-US"/>
        </a:p>
      </dgm:t>
    </dgm:pt>
    <dgm:pt modelId="{32DFA766-F749-4B0C-A61A-032C3714AEF5}" type="pres">
      <dgm:prSet presAssocID="{90C2F4DA-E937-488C-8519-28C99B30BDBD}" presName="CompostProcess" presStyleCnt="0">
        <dgm:presLayoutVars>
          <dgm:dir/>
          <dgm:resizeHandles val="exact"/>
        </dgm:presLayoutVars>
      </dgm:prSet>
      <dgm:spPr/>
      <dgm:t>
        <a:bodyPr/>
        <a:lstStyle/>
        <a:p>
          <a:endParaRPr lang="en-US"/>
        </a:p>
      </dgm:t>
    </dgm:pt>
    <dgm:pt modelId="{7F7CB6A0-F70C-4C0C-BFFE-D2017B959469}" type="pres">
      <dgm:prSet presAssocID="{90C2F4DA-E937-488C-8519-28C99B30BDBD}" presName="arrow" presStyleLbl="bgShp" presStyleIdx="0" presStyleCnt="1" custScaleX="117647"/>
      <dgm:spPr>
        <a:solidFill>
          <a:srgbClr val="3366FF"/>
        </a:solidFill>
        <a:ln w="76200">
          <a:solidFill>
            <a:schemeClr val="bg1"/>
          </a:solidFill>
        </a:ln>
      </dgm:spPr>
    </dgm:pt>
    <dgm:pt modelId="{5F7D9C54-F5F8-41F3-A8A9-75DBB7AB00CB}" type="pres">
      <dgm:prSet presAssocID="{90C2F4DA-E937-488C-8519-28C99B30BDBD}" presName="linearProcess" presStyleCnt="0"/>
      <dgm:spPr/>
    </dgm:pt>
    <dgm:pt modelId="{ABD56059-1240-4B3D-AECD-D7376BF48A3A}" type="pres">
      <dgm:prSet presAssocID="{09C8CA32-9789-4E7F-BAF2-C80600FCF126}" presName="textNode" presStyleLbl="node1" presStyleIdx="0" presStyleCnt="1" custScaleX="115108">
        <dgm:presLayoutVars>
          <dgm:bulletEnabled val="1"/>
        </dgm:presLayoutVars>
      </dgm:prSet>
      <dgm:spPr/>
      <dgm:t>
        <a:bodyPr/>
        <a:lstStyle/>
        <a:p>
          <a:endParaRPr lang="en-US"/>
        </a:p>
      </dgm:t>
    </dgm:pt>
  </dgm:ptLst>
  <dgm:cxnLst>
    <dgm:cxn modelId="{5C482D68-0879-4FAD-AC2F-328B9D065BD1}" type="presOf" srcId="{90C2F4DA-E937-488C-8519-28C99B30BDBD}" destId="{32DFA766-F749-4B0C-A61A-032C3714AEF5}" srcOrd="0" destOrd="0" presId="urn:microsoft.com/office/officeart/2005/8/layout/hProcess9"/>
    <dgm:cxn modelId="{18BA3A06-D5B8-4D50-969B-650EF960D969}" srcId="{90C2F4DA-E937-488C-8519-28C99B30BDBD}" destId="{09C8CA32-9789-4E7F-BAF2-C80600FCF126}" srcOrd="0" destOrd="0" parTransId="{B464FA40-3695-404D-A6D9-2E1240B5EB95}" sibTransId="{E17647A1-E965-4FDA-992B-9DBAA7879EDF}"/>
    <dgm:cxn modelId="{499591DE-BF1A-4B57-9CD6-D507D2FFC446}" type="presOf" srcId="{09C8CA32-9789-4E7F-BAF2-C80600FCF126}" destId="{ABD56059-1240-4B3D-AECD-D7376BF48A3A}" srcOrd="0" destOrd="0" presId="urn:microsoft.com/office/officeart/2005/8/layout/hProcess9"/>
    <dgm:cxn modelId="{70827B64-1229-42F1-874D-D238CBBE40A6}" type="presParOf" srcId="{32DFA766-F749-4B0C-A61A-032C3714AEF5}" destId="{7F7CB6A0-F70C-4C0C-BFFE-D2017B959469}" srcOrd="0" destOrd="0" presId="urn:microsoft.com/office/officeart/2005/8/layout/hProcess9"/>
    <dgm:cxn modelId="{8862776E-9AED-4A92-BABB-00F850AC71DA}" type="presParOf" srcId="{32DFA766-F749-4B0C-A61A-032C3714AEF5}" destId="{5F7D9C54-F5F8-41F3-A8A9-75DBB7AB00CB}" srcOrd="1" destOrd="0" presId="urn:microsoft.com/office/officeart/2005/8/layout/hProcess9"/>
    <dgm:cxn modelId="{0174C956-CC35-487C-A5DA-1A56556D9E7F}" type="presParOf" srcId="{5F7D9C54-F5F8-41F3-A8A9-75DBB7AB00CB}" destId="{ABD56059-1240-4B3D-AECD-D7376BF48A3A}" srcOrd="0" destOrd="0" presId="urn:microsoft.com/office/officeart/2005/8/layout/hProcess9"/>
  </dgm:cxnLst>
  <dgm:bg>
    <a:solidFill>
      <a:schemeClr val="accent6">
        <a:lumMod val="5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8F932-61A1-4E28-B9F1-4531C39E9797}">
      <dsp:nvSpPr>
        <dsp:cNvPr id="0" name=""/>
        <dsp:cNvSpPr/>
      </dsp:nvSpPr>
      <dsp:spPr>
        <a:xfrm>
          <a:off x="914399" y="0"/>
          <a:ext cx="10363200" cy="862884"/>
        </a:xfrm>
        <a:prstGeom prst="rightArrow">
          <a:avLst/>
        </a:prstGeom>
        <a:solidFill>
          <a:srgbClr val="FF66CC"/>
        </a:solidFill>
        <a:ln w="38100" cap="flat" cmpd="sng" algn="ctr">
          <a:solidFill>
            <a:schemeClr val="bg1"/>
          </a:solidFill>
          <a:prstDash val="solid"/>
          <a:miter lim="800000"/>
        </a:ln>
        <a:effectLst/>
        <a:scene3d>
          <a:camera prst="orthographicFront">
            <a:rot lat="0" lon="0" rev="0"/>
          </a:camera>
          <a:lightRig rig="glow" dir="t">
            <a:rot lat="0" lon="0" rev="14100000"/>
          </a:lightRig>
        </a:scene3d>
        <a:sp3d z="-300000" prstMaterial="softEdge">
          <a:bevelT w="127000" prst="angle"/>
        </a:sp3d>
      </dsp:spPr>
      <dsp:style>
        <a:lnRef idx="1">
          <a:scrgbClr r="0" g="0" b="0"/>
        </a:lnRef>
        <a:fillRef idx="1">
          <a:scrgbClr r="0" g="0" b="0"/>
        </a:fillRef>
        <a:effectRef idx="0">
          <a:scrgbClr r="0" g="0" b="0"/>
        </a:effectRef>
        <a:fontRef idx="minor"/>
      </dsp:style>
    </dsp:sp>
    <dsp:sp modelId="{9060EE9A-6B61-4596-8205-925C933A47CD}">
      <dsp:nvSpPr>
        <dsp:cNvPr id="0" name=""/>
        <dsp:cNvSpPr/>
      </dsp:nvSpPr>
      <dsp:spPr>
        <a:xfrm>
          <a:off x="4091196" y="0"/>
          <a:ext cx="4009607" cy="862884"/>
        </a:xfrm>
        <a:prstGeom prst="roundRect">
          <a:avLst/>
        </a:prstGeom>
        <a:solidFill>
          <a:schemeClr val="bg1"/>
        </a:solidFill>
        <a:ln w="38100">
          <a:solidFill>
            <a:srgbClr val="FF66CC"/>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bn-IN" sz="4400" kern="1200" dirty="0" smtClean="0">
              <a:solidFill>
                <a:schemeClr val="tx1"/>
              </a:solidFill>
            </a:rPr>
            <a:t>শিক্ষক পরিচিতি</a:t>
          </a:r>
          <a:endParaRPr lang="en-US" sz="4400" kern="1200" dirty="0">
            <a:solidFill>
              <a:schemeClr val="tx1"/>
            </a:solidFill>
          </a:endParaRPr>
        </a:p>
      </dsp:txBody>
      <dsp:txXfrm>
        <a:off x="4133319" y="42123"/>
        <a:ext cx="3925361" cy="778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8A6E-1240-4C96-92DD-E97A7F936D48}">
      <dsp:nvSpPr>
        <dsp:cNvPr id="0" name=""/>
        <dsp:cNvSpPr/>
      </dsp:nvSpPr>
      <dsp:spPr>
        <a:xfrm>
          <a:off x="0" y="62774"/>
          <a:ext cx="7974107" cy="103764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bn-IN" sz="4300" kern="1200" smtClean="0"/>
            <a:t>মোঃ এনামুল হক</a:t>
          </a:r>
          <a:endParaRPr lang="en-US" sz="4300" kern="1200"/>
        </a:p>
      </dsp:txBody>
      <dsp:txXfrm>
        <a:off x="50654" y="113428"/>
        <a:ext cx="7872799" cy="936335"/>
      </dsp:txXfrm>
    </dsp:sp>
    <dsp:sp modelId="{8E20AE88-58D5-4774-A041-A361DBB87143}">
      <dsp:nvSpPr>
        <dsp:cNvPr id="0" name=""/>
        <dsp:cNvSpPr/>
      </dsp:nvSpPr>
      <dsp:spPr>
        <a:xfrm>
          <a:off x="0" y="1224258"/>
          <a:ext cx="7974107" cy="103764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bn-IN" sz="4300" kern="1200" smtClean="0"/>
            <a:t>প্রভাষক সমাজবিজ্ঞান</a:t>
          </a:r>
          <a:endParaRPr lang="en-US" sz="4300" kern="1200"/>
        </a:p>
      </dsp:txBody>
      <dsp:txXfrm>
        <a:off x="50654" y="1274912"/>
        <a:ext cx="7872799" cy="936335"/>
      </dsp:txXfrm>
    </dsp:sp>
    <dsp:sp modelId="{1A211298-2AFC-4CBC-AB53-5A6B018FB212}">
      <dsp:nvSpPr>
        <dsp:cNvPr id="0" name=""/>
        <dsp:cNvSpPr/>
      </dsp:nvSpPr>
      <dsp:spPr>
        <a:xfrm>
          <a:off x="0" y="2385742"/>
          <a:ext cx="7974107" cy="103764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bn-IN" sz="4300" kern="1200" smtClean="0"/>
            <a:t>কাকনহাট কলেজ,রাজশাহী।</a:t>
          </a:r>
          <a:endParaRPr lang="en-US" sz="4300" kern="1200"/>
        </a:p>
      </dsp:txBody>
      <dsp:txXfrm>
        <a:off x="50654" y="2436396"/>
        <a:ext cx="7872799" cy="936335"/>
      </dsp:txXfrm>
    </dsp:sp>
    <dsp:sp modelId="{D39F52E3-F201-4635-859B-44AC6D2DBF95}">
      <dsp:nvSpPr>
        <dsp:cNvPr id="0" name=""/>
        <dsp:cNvSpPr/>
      </dsp:nvSpPr>
      <dsp:spPr>
        <a:xfrm>
          <a:off x="0" y="3547225"/>
          <a:ext cx="7974107" cy="103764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bn-IN" sz="4300" kern="1200" smtClean="0"/>
            <a:t>মোবাইলঃ০১৭১৫-০৪১৭৯</a:t>
          </a:r>
          <a:endParaRPr lang="en-US" sz="4300" kern="1200"/>
        </a:p>
      </dsp:txBody>
      <dsp:txXfrm>
        <a:off x="50654" y="3597879"/>
        <a:ext cx="7872799" cy="936335"/>
      </dsp:txXfrm>
    </dsp:sp>
    <dsp:sp modelId="{AB26410E-75C6-44DA-9363-4D827136FBD4}">
      <dsp:nvSpPr>
        <dsp:cNvPr id="0" name=""/>
        <dsp:cNvSpPr/>
      </dsp:nvSpPr>
      <dsp:spPr>
        <a:xfrm>
          <a:off x="0" y="4708709"/>
          <a:ext cx="7974107" cy="103764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dirty="0" smtClean="0"/>
            <a:t>ই.মেইলঃ</a:t>
          </a:r>
          <a:r>
            <a:rPr lang="en-US" sz="2800" kern="1200" dirty="0" smtClean="0"/>
            <a:t>enamulbiroil@gmail.com</a:t>
          </a:r>
          <a:endParaRPr lang="en-US" sz="2800" kern="1200" dirty="0"/>
        </a:p>
      </dsp:txBody>
      <dsp:txXfrm>
        <a:off x="50654" y="4759363"/>
        <a:ext cx="7872799" cy="936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86523-9009-45AD-B2F0-D78FDC0F6CE0}">
      <dsp:nvSpPr>
        <dsp:cNvPr id="0" name=""/>
        <dsp:cNvSpPr/>
      </dsp:nvSpPr>
      <dsp:spPr>
        <a:xfrm>
          <a:off x="914399" y="0"/>
          <a:ext cx="10363200" cy="1159098"/>
        </a:xfrm>
        <a:prstGeom prst="rightArrow">
          <a:avLst/>
        </a:prstGeom>
        <a:solidFill>
          <a:srgbClr val="FF66CC"/>
        </a:solidFill>
        <a:ln w="57150" cap="flat" cmpd="sng" algn="ctr">
          <a:solidFill>
            <a:schemeClr val="bg1"/>
          </a:solidFill>
          <a:prstDash val="solid"/>
          <a:miter lim="800000"/>
        </a:ln>
        <a:effectLst/>
        <a:scene3d>
          <a:camera prst="orthographicFront">
            <a:rot lat="0" lon="0" rev="0"/>
          </a:camera>
          <a:lightRig rig="glow" dir="t">
            <a:rot lat="0" lon="0" rev="14100000"/>
          </a:lightRig>
        </a:scene3d>
        <a:sp3d z="-300000" prstMaterial="softEdge">
          <a:bevelT w="127000" prst="convex"/>
        </a:sp3d>
      </dsp:spPr>
      <dsp:style>
        <a:lnRef idx="1">
          <a:scrgbClr r="0" g="0" b="0"/>
        </a:lnRef>
        <a:fillRef idx="1">
          <a:scrgbClr r="0" g="0" b="0"/>
        </a:fillRef>
        <a:effectRef idx="0">
          <a:scrgbClr r="0" g="0" b="0"/>
        </a:effectRef>
        <a:fontRef idx="minor"/>
      </dsp:style>
    </dsp:sp>
    <dsp:sp modelId="{B4B0D1AA-02DE-4910-A318-45E60C4C7A75}">
      <dsp:nvSpPr>
        <dsp:cNvPr id="0" name=""/>
        <dsp:cNvSpPr/>
      </dsp:nvSpPr>
      <dsp:spPr>
        <a:xfrm>
          <a:off x="3562526" y="44205"/>
          <a:ext cx="5066946" cy="1070686"/>
        </a:xfrm>
        <a:prstGeom prst="roundRect">
          <a:avLst/>
        </a:prstGeom>
        <a:solidFill>
          <a:schemeClr val="bg1"/>
        </a:solidFill>
        <a:ln w="38100">
          <a:solidFill>
            <a:srgbClr val="FF66CC"/>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bn-IN" sz="5400" kern="1200" dirty="0" smtClean="0">
              <a:solidFill>
                <a:schemeClr val="tx1"/>
              </a:solidFill>
            </a:rPr>
            <a:t>আজকের পাঠ</a:t>
          </a:r>
          <a:endParaRPr lang="en-US" sz="5400" kern="1200" dirty="0">
            <a:solidFill>
              <a:schemeClr val="tx1"/>
            </a:solidFill>
          </a:endParaRPr>
        </a:p>
      </dsp:txBody>
      <dsp:txXfrm>
        <a:off x="3614793" y="96472"/>
        <a:ext cx="4962412" cy="966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2BD07-C0C6-4BDF-93B6-3A265BEFAAB7}">
      <dsp:nvSpPr>
        <dsp:cNvPr id="0" name=""/>
        <dsp:cNvSpPr/>
      </dsp:nvSpPr>
      <dsp:spPr>
        <a:xfrm>
          <a:off x="0" y="0"/>
          <a:ext cx="4572000" cy="4572000"/>
        </a:xfrm>
        <a:prstGeom prst="pie">
          <a:avLst>
            <a:gd name="adj1" fmla="val 5400000"/>
            <a:gd name="adj2" fmla="val 16200000"/>
          </a:avLst>
        </a:prstGeom>
        <a:solidFill>
          <a:srgbClr val="0020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C500DA-2665-458E-B6E4-C3BA9A674040}">
      <dsp:nvSpPr>
        <dsp:cNvPr id="0" name=""/>
        <dsp:cNvSpPr/>
      </dsp:nvSpPr>
      <dsp:spPr>
        <a:xfrm>
          <a:off x="2286000" y="0"/>
          <a:ext cx="9906000" cy="457200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bn-BD" sz="6500" kern="1200" dirty="0" smtClean="0"/>
            <a:t>সাংস্কৃতিক ব্যবধান তত্ত্ব</a:t>
          </a:r>
          <a:endParaRPr lang="en-US" sz="6500" kern="1200" dirty="0"/>
        </a:p>
      </dsp:txBody>
      <dsp:txXfrm>
        <a:off x="2286000" y="0"/>
        <a:ext cx="9906000" cy="2171700"/>
      </dsp:txXfrm>
    </dsp:sp>
    <dsp:sp modelId="{63641C2D-2C94-4C0A-ACC5-E6663231C95A}">
      <dsp:nvSpPr>
        <dsp:cNvPr id="0" name=""/>
        <dsp:cNvSpPr/>
      </dsp:nvSpPr>
      <dsp:spPr>
        <a:xfrm>
          <a:off x="1200150" y="2171700"/>
          <a:ext cx="2171700" cy="2171700"/>
        </a:xfrm>
        <a:prstGeom prst="pie">
          <a:avLst>
            <a:gd name="adj1" fmla="val 5400000"/>
            <a:gd name="adj2" fmla="val 1620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552F8F-014B-4D0D-970F-60C1F3F9ACCD}">
      <dsp:nvSpPr>
        <dsp:cNvPr id="0" name=""/>
        <dsp:cNvSpPr/>
      </dsp:nvSpPr>
      <dsp:spPr>
        <a:xfrm>
          <a:off x="2286000" y="2171700"/>
          <a:ext cx="9906000" cy="21717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latin typeface="Times New Roman" panose="02020603050405020304" pitchFamily="18" charset="0"/>
              <a:cs typeface="Times New Roman" panose="02020603050405020304" pitchFamily="18" charset="0"/>
            </a:rPr>
            <a:t>Cultural Lag Theory</a:t>
          </a:r>
          <a:endParaRPr lang="en-US" sz="6500" kern="1200" dirty="0">
            <a:latin typeface="Times New Roman" panose="02020603050405020304" pitchFamily="18" charset="0"/>
            <a:cs typeface="Times New Roman" panose="02020603050405020304" pitchFamily="18" charset="0"/>
          </a:endParaRPr>
        </a:p>
      </dsp:txBody>
      <dsp:txXfrm>
        <a:off x="2286000" y="2171700"/>
        <a:ext cx="9906000" cy="2171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6AE84-8FAB-43F1-A3DF-369DFA8C4971}">
      <dsp:nvSpPr>
        <dsp:cNvPr id="0" name=""/>
        <dsp:cNvSpPr/>
      </dsp:nvSpPr>
      <dsp:spPr>
        <a:xfrm>
          <a:off x="914399" y="0"/>
          <a:ext cx="10363200" cy="951977"/>
        </a:xfrm>
        <a:prstGeom prst="rightArrow">
          <a:avLst/>
        </a:prstGeom>
        <a:solidFill>
          <a:srgbClr val="00B050"/>
        </a:solidFill>
        <a:ln w="57150" cap="flat" cmpd="sng" algn="ctr">
          <a:solidFill>
            <a:schemeClr val="bg1"/>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CA77E87-F565-477C-B8B6-6A381678A9EA}">
      <dsp:nvSpPr>
        <dsp:cNvPr id="0" name=""/>
        <dsp:cNvSpPr/>
      </dsp:nvSpPr>
      <dsp:spPr>
        <a:xfrm>
          <a:off x="2965089" y="0"/>
          <a:ext cx="6281523" cy="951977"/>
        </a:xfrm>
        <a:prstGeom prst="roundRect">
          <a:avLst/>
        </a:prstGeom>
        <a:solidFill>
          <a:schemeClr val="bg1"/>
        </a:solidFill>
        <a:ln w="38100">
          <a:solidFill>
            <a:srgbClr val="FF66CC"/>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bn-BD" sz="4400" kern="1200" dirty="0" smtClean="0">
              <a:solidFill>
                <a:schemeClr val="tx1"/>
              </a:solidFill>
            </a:rPr>
            <a:t>সাংস্কৃতিক ব্যবধান কী?</a:t>
          </a:r>
          <a:endParaRPr lang="en-US" sz="4400" kern="1200" dirty="0">
            <a:solidFill>
              <a:schemeClr val="tx1"/>
            </a:solidFill>
          </a:endParaRPr>
        </a:p>
      </dsp:txBody>
      <dsp:txXfrm>
        <a:off x="3011561" y="46472"/>
        <a:ext cx="6188579" cy="8590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8CC8F-91A1-4E5E-A557-83EE1F35CA4F}">
      <dsp:nvSpPr>
        <dsp:cNvPr id="0" name=""/>
        <dsp:cNvSpPr/>
      </dsp:nvSpPr>
      <dsp:spPr>
        <a:xfrm>
          <a:off x="819202" y="0"/>
          <a:ext cx="9284291" cy="814192"/>
        </a:xfrm>
        <a:prstGeom prst="rightArrow">
          <a:avLst/>
        </a:prstGeom>
        <a:solidFill>
          <a:srgbClr val="E1699C"/>
        </a:solidFill>
        <a:ln w="571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FDC3AF13-1386-4BFE-B829-10F7479D6DE6}">
      <dsp:nvSpPr>
        <dsp:cNvPr id="0" name=""/>
        <dsp:cNvSpPr/>
      </dsp:nvSpPr>
      <dsp:spPr>
        <a:xfrm>
          <a:off x="3822943" y="1"/>
          <a:ext cx="3276808" cy="814188"/>
        </a:xfrm>
        <a:prstGeom prst="roundRect">
          <a:avLst/>
        </a:prstGeom>
        <a:solidFill>
          <a:schemeClr val="bg1"/>
        </a:solidFill>
        <a:ln w="38100">
          <a:solidFill>
            <a:srgbClr val="0000FF"/>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bn-IN" sz="5400" kern="1200" dirty="0" smtClean="0">
              <a:solidFill>
                <a:sysClr val="windowText" lastClr="000000"/>
              </a:solidFill>
            </a:rPr>
            <a:t>মূল্যায়ন</a:t>
          </a:r>
          <a:endParaRPr lang="en-US" sz="5400" kern="1200" dirty="0">
            <a:solidFill>
              <a:sysClr val="windowText" lastClr="000000"/>
            </a:solidFill>
          </a:endParaRPr>
        </a:p>
      </dsp:txBody>
      <dsp:txXfrm>
        <a:off x="3862688" y="39746"/>
        <a:ext cx="3197318" cy="734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FA592-B36A-406F-8F54-C0B3682F79EB}">
      <dsp:nvSpPr>
        <dsp:cNvPr id="0" name=""/>
        <dsp:cNvSpPr/>
      </dsp:nvSpPr>
      <dsp:spPr>
        <a:xfrm>
          <a:off x="914399" y="0"/>
          <a:ext cx="10363200" cy="1083212"/>
        </a:xfrm>
        <a:prstGeom prst="rightArrow">
          <a:avLst/>
        </a:prstGeom>
        <a:solidFill>
          <a:schemeClr val="bg1"/>
        </a:solidFill>
        <a:ln w="38100" cap="flat" cmpd="sng" algn="ctr">
          <a:solidFill>
            <a:srgbClr val="FF66CC"/>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FD580E7-3948-4049-BBE7-B605A5F95F11}">
      <dsp:nvSpPr>
        <dsp:cNvPr id="0" name=""/>
        <dsp:cNvSpPr/>
      </dsp:nvSpPr>
      <dsp:spPr>
        <a:xfrm>
          <a:off x="3934266" y="0"/>
          <a:ext cx="4323466" cy="1083212"/>
        </a:xfrm>
        <a:prstGeom prst="roundRect">
          <a:avLst/>
        </a:prstGeom>
        <a:solidFill>
          <a:schemeClr val="bg1"/>
        </a:solidFill>
        <a:ln w="38100">
          <a:solidFill>
            <a:srgbClr val="FF66CC"/>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bn-IN" sz="5400" kern="1200" dirty="0" smtClean="0">
              <a:solidFill>
                <a:sysClr val="windowText" lastClr="000000"/>
              </a:solidFill>
            </a:rPr>
            <a:t>বাড়ির কাজ</a:t>
          </a:r>
          <a:endParaRPr lang="en-US" sz="5400" kern="1200" dirty="0">
            <a:solidFill>
              <a:sysClr val="windowText" lastClr="000000"/>
            </a:solidFill>
          </a:endParaRPr>
        </a:p>
      </dsp:txBody>
      <dsp:txXfrm>
        <a:off x="3987144" y="52878"/>
        <a:ext cx="4217710" cy="9774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CB6A0-F70C-4C0C-BFFE-D2017B959469}">
      <dsp:nvSpPr>
        <dsp:cNvPr id="0" name=""/>
        <dsp:cNvSpPr/>
      </dsp:nvSpPr>
      <dsp:spPr>
        <a:xfrm>
          <a:off x="3" y="0"/>
          <a:ext cx="12191993" cy="5591908"/>
        </a:xfrm>
        <a:prstGeom prst="rightArrow">
          <a:avLst/>
        </a:prstGeom>
        <a:solidFill>
          <a:srgbClr val="3366FF"/>
        </a:solidFill>
        <a:ln w="76200" cap="flat" cmpd="sng" algn="ctr">
          <a:solidFill>
            <a:schemeClr val="bg1"/>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BD56059-1240-4B3D-AECD-D7376BF48A3A}">
      <dsp:nvSpPr>
        <dsp:cNvPr id="0" name=""/>
        <dsp:cNvSpPr/>
      </dsp:nvSpPr>
      <dsp:spPr>
        <a:xfrm>
          <a:off x="1227967" y="1677572"/>
          <a:ext cx="9736064" cy="2236763"/>
        </a:xfrm>
        <a:prstGeom prst="roundRect">
          <a:avLst/>
        </a:prstGeom>
        <a:solidFill>
          <a:schemeClr val="bg1"/>
        </a:solidFill>
        <a:ln w="38100">
          <a:solidFill>
            <a:srgbClr val="FF66CC"/>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bn-BD" sz="4400" kern="1200" dirty="0" smtClean="0">
              <a:solidFill>
                <a:sysClr val="windowText" lastClr="000000"/>
              </a:solidFill>
            </a:rPr>
            <a:t>বাংলাদেশের সমাজে কোন কোন ক্ষেত্রে </a:t>
          </a:r>
          <a:r>
            <a:rPr lang="bn-BD" sz="4400" kern="1200" dirty="0" smtClean="0">
              <a:solidFill>
                <a:schemeClr val="tx1"/>
              </a:solidFill>
            </a:rPr>
            <a:t>সাংস্কৃতিক ব্যবধানজনিত সমস্যা দেখতে পাও।</a:t>
          </a:r>
          <a:r>
            <a:rPr lang="bn-IN" sz="4400" kern="1200" dirty="0" smtClean="0">
              <a:solidFill>
                <a:schemeClr val="tx1"/>
              </a:solidFill>
            </a:rPr>
            <a:t> </a:t>
          </a:r>
          <a:endParaRPr lang="en-US" sz="4400" kern="1200" dirty="0">
            <a:solidFill>
              <a:schemeClr val="tx1"/>
            </a:solidFill>
          </a:endParaRPr>
        </a:p>
      </dsp:txBody>
      <dsp:txXfrm>
        <a:off x="1337157" y="1786762"/>
        <a:ext cx="9517684" cy="20183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5745B5-7EFB-44DB-9AB9-B1C97290D964}"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C512-FC6B-475E-B9AC-BBE4909F5D04}" type="slidenum">
              <a:rPr lang="en-US" smtClean="0"/>
              <a:t>‹#›</a:t>
            </a:fld>
            <a:endParaRPr lang="en-US"/>
          </a:p>
        </p:txBody>
      </p:sp>
    </p:spTree>
    <p:extLst>
      <p:ext uri="{BB962C8B-B14F-4D97-AF65-F5344CB8AC3E}">
        <p14:creationId xmlns:p14="http://schemas.microsoft.com/office/powerpoint/2010/main" val="41960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745B5-7EFB-44DB-9AB9-B1C97290D964}"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C512-FC6B-475E-B9AC-BBE4909F5D04}" type="slidenum">
              <a:rPr lang="en-US" smtClean="0"/>
              <a:t>‹#›</a:t>
            </a:fld>
            <a:endParaRPr lang="en-US"/>
          </a:p>
        </p:txBody>
      </p:sp>
    </p:spTree>
    <p:extLst>
      <p:ext uri="{BB962C8B-B14F-4D97-AF65-F5344CB8AC3E}">
        <p14:creationId xmlns:p14="http://schemas.microsoft.com/office/powerpoint/2010/main" val="412787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745B5-7EFB-44DB-9AB9-B1C97290D964}"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C512-FC6B-475E-B9AC-BBE4909F5D04}" type="slidenum">
              <a:rPr lang="en-US" smtClean="0"/>
              <a:t>‹#›</a:t>
            </a:fld>
            <a:endParaRPr lang="en-US"/>
          </a:p>
        </p:txBody>
      </p:sp>
    </p:spTree>
    <p:extLst>
      <p:ext uri="{BB962C8B-B14F-4D97-AF65-F5344CB8AC3E}">
        <p14:creationId xmlns:p14="http://schemas.microsoft.com/office/powerpoint/2010/main" val="314167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745B5-7EFB-44DB-9AB9-B1C97290D964}"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C512-FC6B-475E-B9AC-BBE4909F5D04}" type="slidenum">
              <a:rPr lang="en-US" smtClean="0"/>
              <a:t>‹#›</a:t>
            </a:fld>
            <a:endParaRPr lang="en-US"/>
          </a:p>
        </p:txBody>
      </p:sp>
    </p:spTree>
    <p:extLst>
      <p:ext uri="{BB962C8B-B14F-4D97-AF65-F5344CB8AC3E}">
        <p14:creationId xmlns:p14="http://schemas.microsoft.com/office/powerpoint/2010/main" val="316862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5745B5-7EFB-44DB-9AB9-B1C97290D964}"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C512-FC6B-475E-B9AC-BBE4909F5D04}" type="slidenum">
              <a:rPr lang="en-US" smtClean="0"/>
              <a:t>‹#›</a:t>
            </a:fld>
            <a:endParaRPr lang="en-US"/>
          </a:p>
        </p:txBody>
      </p:sp>
    </p:spTree>
    <p:extLst>
      <p:ext uri="{BB962C8B-B14F-4D97-AF65-F5344CB8AC3E}">
        <p14:creationId xmlns:p14="http://schemas.microsoft.com/office/powerpoint/2010/main" val="277635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5745B5-7EFB-44DB-9AB9-B1C97290D964}"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DC512-FC6B-475E-B9AC-BBE4909F5D04}" type="slidenum">
              <a:rPr lang="en-US" smtClean="0"/>
              <a:t>‹#›</a:t>
            </a:fld>
            <a:endParaRPr lang="en-US"/>
          </a:p>
        </p:txBody>
      </p:sp>
    </p:spTree>
    <p:extLst>
      <p:ext uri="{BB962C8B-B14F-4D97-AF65-F5344CB8AC3E}">
        <p14:creationId xmlns:p14="http://schemas.microsoft.com/office/powerpoint/2010/main" val="227960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5745B5-7EFB-44DB-9AB9-B1C97290D964}"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DC512-FC6B-475E-B9AC-BBE4909F5D04}" type="slidenum">
              <a:rPr lang="en-US" smtClean="0"/>
              <a:t>‹#›</a:t>
            </a:fld>
            <a:endParaRPr lang="en-US"/>
          </a:p>
        </p:txBody>
      </p:sp>
    </p:spTree>
    <p:extLst>
      <p:ext uri="{BB962C8B-B14F-4D97-AF65-F5344CB8AC3E}">
        <p14:creationId xmlns:p14="http://schemas.microsoft.com/office/powerpoint/2010/main" val="394837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5745B5-7EFB-44DB-9AB9-B1C97290D964}"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DC512-FC6B-475E-B9AC-BBE4909F5D04}" type="slidenum">
              <a:rPr lang="en-US" smtClean="0"/>
              <a:t>‹#›</a:t>
            </a:fld>
            <a:endParaRPr lang="en-US"/>
          </a:p>
        </p:txBody>
      </p:sp>
    </p:spTree>
    <p:extLst>
      <p:ext uri="{BB962C8B-B14F-4D97-AF65-F5344CB8AC3E}">
        <p14:creationId xmlns:p14="http://schemas.microsoft.com/office/powerpoint/2010/main" val="126737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745B5-7EFB-44DB-9AB9-B1C97290D964}"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DC512-FC6B-475E-B9AC-BBE4909F5D04}" type="slidenum">
              <a:rPr lang="en-US" smtClean="0"/>
              <a:t>‹#›</a:t>
            </a:fld>
            <a:endParaRPr lang="en-US"/>
          </a:p>
        </p:txBody>
      </p:sp>
    </p:spTree>
    <p:extLst>
      <p:ext uri="{BB962C8B-B14F-4D97-AF65-F5344CB8AC3E}">
        <p14:creationId xmlns:p14="http://schemas.microsoft.com/office/powerpoint/2010/main" val="392337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745B5-7EFB-44DB-9AB9-B1C97290D964}"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DC512-FC6B-475E-B9AC-BBE4909F5D04}" type="slidenum">
              <a:rPr lang="en-US" smtClean="0"/>
              <a:t>‹#›</a:t>
            </a:fld>
            <a:endParaRPr lang="en-US"/>
          </a:p>
        </p:txBody>
      </p:sp>
    </p:spTree>
    <p:extLst>
      <p:ext uri="{BB962C8B-B14F-4D97-AF65-F5344CB8AC3E}">
        <p14:creationId xmlns:p14="http://schemas.microsoft.com/office/powerpoint/2010/main" val="75917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745B5-7EFB-44DB-9AB9-B1C97290D964}"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DC512-FC6B-475E-B9AC-BBE4909F5D04}" type="slidenum">
              <a:rPr lang="en-US" smtClean="0"/>
              <a:t>‹#›</a:t>
            </a:fld>
            <a:endParaRPr lang="en-US"/>
          </a:p>
        </p:txBody>
      </p:sp>
    </p:spTree>
    <p:extLst>
      <p:ext uri="{BB962C8B-B14F-4D97-AF65-F5344CB8AC3E}">
        <p14:creationId xmlns:p14="http://schemas.microsoft.com/office/powerpoint/2010/main" val="377429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745B5-7EFB-44DB-9AB9-B1C97290D964}" type="datetimeFigureOut">
              <a:rPr lang="en-US" smtClean="0"/>
              <a:t>10/27/2020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C512-FC6B-475E-B9AC-BBE4909F5D04}" type="slidenum">
              <a:rPr lang="en-US" smtClean="0"/>
              <a:t>‹#›</a:t>
            </a:fld>
            <a:endParaRPr lang="en-US"/>
          </a:p>
        </p:txBody>
      </p:sp>
    </p:spTree>
    <p:extLst>
      <p:ext uri="{BB962C8B-B14F-4D97-AF65-F5344CB8AC3E}">
        <p14:creationId xmlns:p14="http://schemas.microsoft.com/office/powerpoint/2010/main" val="175534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1.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65" y="599091"/>
            <a:ext cx="10496811" cy="6258909"/>
          </a:xfrm>
          <a:prstGeom prst="rect">
            <a:avLst/>
          </a:prstGeom>
        </p:spPr>
      </p:pic>
      <p:sp>
        <p:nvSpPr>
          <p:cNvPr id="7" name="TextBox 6"/>
          <p:cNvSpPr txBox="1"/>
          <p:nvPr/>
        </p:nvSpPr>
        <p:spPr>
          <a:xfrm>
            <a:off x="4008328" y="686773"/>
            <a:ext cx="4083483" cy="900246"/>
          </a:xfrm>
          <a:prstGeom prst="rect">
            <a:avLst/>
          </a:prstGeom>
          <a:noFill/>
        </p:spPr>
        <p:txBody>
          <a:bodyPr wrap="square" lIns="68580" tIns="34290" rIns="68580" bIns="3429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kern="0" dirty="0" smtClean="0">
                <a:ln w="11430"/>
                <a:solidFill>
                  <a:srgbClr val="FF0066"/>
                </a:solidFill>
                <a:effectLst>
                  <a:outerShdw blurRad="50800" dist="39000" dir="5460000" algn="tl">
                    <a:srgbClr val="000000">
                      <a:alpha val="38000"/>
                    </a:srgbClr>
                  </a:outerShdw>
                </a:effectLst>
                <a:latin typeface="NikoshBAN" pitchFamily="2" charset="0"/>
                <a:cs typeface="NikoshBAN" pitchFamily="2" charset="0"/>
              </a:rPr>
              <a:t>আজকের </a:t>
            </a:r>
            <a:r>
              <a:rPr lang="bn-BD" sz="5400" b="1" dirty="0">
                <a:ln w="11430"/>
                <a:solidFill>
                  <a:srgbClr val="FF0066"/>
                </a:solidFill>
                <a:effectLst>
                  <a:outerShdw blurRad="50800" dist="39000" dir="5460000" algn="tl">
                    <a:srgbClr val="000000">
                      <a:alpha val="38000"/>
                    </a:srgbClr>
                  </a:outerShdw>
                </a:effectLst>
                <a:latin typeface="NikoshBAN" pitchFamily="2" charset="0"/>
                <a:cs typeface="NikoshBAN" pitchFamily="2" charset="0"/>
              </a:rPr>
              <a:t>পাঠে</a:t>
            </a:r>
            <a:r>
              <a:rPr lang="en-US" sz="5400" b="1" kern="0" dirty="0" smtClean="0">
                <a:ln w="11430"/>
                <a:solidFill>
                  <a:srgbClr val="FF0066"/>
                </a:solidFill>
                <a:effectLst>
                  <a:outerShdw blurRad="50800" dist="39000" dir="5460000" algn="tl">
                    <a:srgbClr val="000000">
                      <a:alpha val="38000"/>
                    </a:srgbClr>
                  </a:outerShdw>
                </a:effectLst>
                <a:latin typeface="NikoshBAN" pitchFamily="2" charset="0"/>
                <a:cs typeface="NikoshBAN" pitchFamily="2" charset="0"/>
              </a:rPr>
              <a:t> </a:t>
            </a:r>
            <a:endParaRPr lang="en-US" sz="5400" b="1" kern="0" dirty="0" smtClean="0">
              <a:ln w="11430"/>
              <a:solidFill>
                <a:srgbClr val="FF0066"/>
              </a:solidFill>
              <a:effectLst>
                <a:outerShdw blurRad="50800" dist="39000" dir="5460000" algn="tl">
                  <a:srgbClr val="000000">
                    <a:alpha val="38000"/>
                  </a:srgbClr>
                </a:outerShdw>
              </a:effectLst>
              <a:latin typeface="Calibri"/>
            </a:endParaRPr>
          </a:p>
        </p:txBody>
      </p:sp>
      <p:pic>
        <p:nvPicPr>
          <p:cNvPr id="8" name="Picture 7" descr="cc.gif"/>
          <p:cNvPicPr>
            <a:picLocks noChangeAspect="1"/>
          </p:cNvPicPr>
          <p:nvPr/>
        </p:nvPicPr>
        <p:blipFill>
          <a:blip r:embed="rId3"/>
          <a:stretch>
            <a:fillRect/>
          </a:stretch>
        </p:blipFill>
        <p:spPr>
          <a:xfrm>
            <a:off x="3707703" y="1587019"/>
            <a:ext cx="5649239" cy="798490"/>
          </a:xfrm>
          <a:prstGeom prst="rect">
            <a:avLst/>
          </a:prstGeom>
          <a:ln>
            <a:noFill/>
          </a:ln>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417" t="9548" r="8301" b="7260"/>
          <a:stretch/>
        </p:blipFill>
        <p:spPr>
          <a:xfrm>
            <a:off x="0" y="0"/>
            <a:ext cx="12192000" cy="6858000"/>
          </a:xfrm>
          <a:prstGeom prst="rect">
            <a:avLst/>
          </a:prstGeom>
        </p:spPr>
      </p:pic>
      <p:pic>
        <p:nvPicPr>
          <p:cNvPr id="10" name="Picture 9" descr="C:\Users\Dilruba Khanom\Desktop\New folder (2)\curtainsb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2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xit" presetSubtype="1" fill="hold" nodeType="clickEffect">
                                  <p:stCondLst>
                                    <p:cond delay="0"/>
                                  </p:stCondLst>
                                  <p:childTnLst>
                                    <p:anim calcmode="lin" valueType="num">
                                      <p:cBhvr additive="base">
                                        <p:cTn id="13" dur="3000"/>
                                        <p:tgtEl>
                                          <p:spTgt spid="9"/>
                                        </p:tgtEl>
                                        <p:attrNameLst>
                                          <p:attrName>ppt_y</p:attrName>
                                        </p:attrNameLst>
                                      </p:cBhvr>
                                      <p:tavLst>
                                        <p:tav tm="0">
                                          <p:val>
                                            <p:strVal val="#ppt_y"/>
                                          </p:val>
                                        </p:tav>
                                        <p:tav tm="100000">
                                          <p:val>
                                            <p:strVal val="#ppt_y-#ppt_h*1.125000"/>
                                          </p:val>
                                        </p:tav>
                                      </p:tavLst>
                                    </p:anim>
                                    <p:animEffect transition="out" filter="wipe(up)">
                                      <p:cBhvr>
                                        <p:cTn id="14" dur="3000"/>
                                        <p:tgtEl>
                                          <p:spTgt spid="9"/>
                                        </p:tgtEl>
                                      </p:cBhvr>
                                    </p:animEffect>
                                    <p:set>
                                      <p:cBhvr>
                                        <p:cTn id="15"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052"/>
            <a:ext cx="12192000" cy="6740307"/>
          </a:xfrm>
          <a:prstGeom prst="rect">
            <a:avLst/>
          </a:prstGeom>
          <a:noFill/>
        </p:spPr>
        <p:txBody>
          <a:bodyPr wrap="square" rtlCol="0">
            <a:spAutoFit/>
          </a:bodyPr>
          <a:lstStyle/>
          <a:p>
            <a:r>
              <a:rPr lang="bn-BD" sz="2400" dirty="0" smtClean="0"/>
              <a:t>	</a:t>
            </a:r>
            <a:r>
              <a:rPr lang="en-US" sz="2400" dirty="0" err="1" smtClean="0">
                <a:solidFill>
                  <a:srgbClr val="FF0000"/>
                </a:solidFill>
                <a:latin typeface="Times New Roman" panose="02020603050405020304" pitchFamily="18" charset="0"/>
                <a:cs typeface="Times New Roman" panose="02020603050405020304" pitchFamily="18" charset="0"/>
              </a:rPr>
              <a:t>W.F.Ogburn</a:t>
            </a:r>
            <a:r>
              <a:rPr lang="en-US" sz="2400" dirty="0" smtClean="0">
                <a:solidFill>
                  <a:srgbClr val="FF0000"/>
                </a:solidFill>
              </a:rPr>
              <a:t> </a:t>
            </a:r>
            <a:r>
              <a:rPr lang="bn-BD" sz="2400" dirty="0" smtClean="0">
                <a:solidFill>
                  <a:srgbClr val="FF0000"/>
                </a:solidFill>
              </a:rPr>
              <a:t>এর সাংস্কৃতিক ব্যবধান তত্ত্বের মূল কথা হলোঃ</a:t>
            </a:r>
          </a:p>
          <a:p>
            <a:r>
              <a:rPr lang="bn-BD" sz="2400" dirty="0" smtClean="0"/>
              <a:t>১।</a:t>
            </a:r>
            <a:r>
              <a:rPr lang="en-US" sz="2400" dirty="0" smtClean="0"/>
              <a:t> </a:t>
            </a:r>
            <a:r>
              <a:rPr lang="bn-BD" sz="2400" dirty="0" smtClean="0"/>
              <a:t>সমাজ ও সংস্কৃতির উভয় অংশ তথা বস্তুগত সংস্কৃতি ও অবস্তুগত সংস্কৃতি পরস্পর কার্যকারণ সূত্রে আবদ্ধ।</a:t>
            </a:r>
          </a:p>
          <a:p>
            <a:r>
              <a:rPr lang="bn-BD" sz="2400" dirty="0" smtClean="0"/>
              <a:t>২।</a:t>
            </a:r>
            <a:r>
              <a:rPr lang="bn-BD" sz="2400" dirty="0"/>
              <a:t> বস্তুগত </a:t>
            </a:r>
            <a:r>
              <a:rPr lang="bn-BD" sz="2400" dirty="0" smtClean="0"/>
              <a:t>সংস্কৃতি ও অবস্তুগত সংস্কৃতি অসমগতিতে এগিয়ে চলে</a:t>
            </a:r>
          </a:p>
          <a:p>
            <a:r>
              <a:rPr lang="bn-BD" sz="2400" dirty="0" smtClean="0"/>
              <a:t>৩।</a:t>
            </a:r>
            <a:r>
              <a:rPr lang="en-US" sz="2400" dirty="0" smtClean="0"/>
              <a:t> </a:t>
            </a:r>
            <a:r>
              <a:rPr lang="bn-BD" sz="2400" dirty="0" smtClean="0"/>
              <a:t>সাধারণত </a:t>
            </a:r>
            <a:r>
              <a:rPr lang="bn-BD" sz="2400" dirty="0"/>
              <a:t>বস্তুগত </a:t>
            </a:r>
            <a:r>
              <a:rPr lang="bn-BD" sz="2400" dirty="0" smtClean="0"/>
              <a:t>সংস্কৃতি অবস্তুগত সংস্কৃতির তুলনায় বেশী গতি ও মাত্রায় এগিয়ে চলে।</a:t>
            </a:r>
          </a:p>
          <a:p>
            <a:r>
              <a:rPr lang="bn-BD" sz="2400" dirty="0" smtClean="0"/>
              <a:t>৪।</a:t>
            </a:r>
            <a:r>
              <a:rPr lang="en-US" sz="2400" dirty="0" smtClean="0"/>
              <a:t> </a:t>
            </a:r>
            <a:r>
              <a:rPr lang="bn-BD" sz="2400" dirty="0" smtClean="0"/>
              <a:t>সংস্কৃতির অংশগুলো অসমভাবে এগিয়ে চলার কারণে ভারসাম্যহীনতা দেখা দেয় এবং এজন্য গোটা সংস্কৃতির</a:t>
            </a:r>
          </a:p>
          <a:p>
            <a:r>
              <a:rPr lang="bn-BD" sz="2400" dirty="0"/>
              <a:t> </a:t>
            </a:r>
            <a:r>
              <a:rPr lang="bn-BD" sz="2400" dirty="0" smtClean="0"/>
              <a:t>  </a:t>
            </a:r>
            <a:r>
              <a:rPr lang="en-US" sz="2400" dirty="0" smtClean="0"/>
              <a:t> </a:t>
            </a:r>
            <a:r>
              <a:rPr lang="bn-BD" sz="2400" dirty="0" smtClean="0"/>
              <a:t>মধ্যে ভারসাম্য ফিরিয়ে আনতে পিছিয়ে পড়া সংস্কৃতির অংশকে এগিয়ে আনার প্রয়োজন দেখা দেয়।</a:t>
            </a:r>
          </a:p>
          <a:p>
            <a:r>
              <a:rPr lang="bn-BD" sz="2400" dirty="0" smtClean="0"/>
              <a:t>৫।</a:t>
            </a:r>
            <a:r>
              <a:rPr lang="en-US" sz="2400" dirty="0" smtClean="0"/>
              <a:t> </a:t>
            </a:r>
            <a:r>
              <a:rPr lang="bn-BD" sz="2400" dirty="0" smtClean="0"/>
              <a:t>ভারসাম্য বজায় রাখার প্রয়াস সত্ত্বেও প্রায়ই </a:t>
            </a:r>
            <a:r>
              <a:rPr lang="bn-BD" sz="2400" dirty="0"/>
              <a:t>বস্তুগত </a:t>
            </a:r>
            <a:r>
              <a:rPr lang="bn-BD" sz="2400" dirty="0" smtClean="0"/>
              <a:t>সংস্কৃতির সঙ্গে অবস্তুগত সংস্কৃতি তাল মিলিয়ে চলতে পারে</a:t>
            </a:r>
          </a:p>
          <a:p>
            <a:r>
              <a:rPr lang="bn-BD" sz="2400" dirty="0"/>
              <a:t> </a:t>
            </a:r>
            <a:r>
              <a:rPr lang="bn-BD" sz="2400" dirty="0" smtClean="0"/>
              <a:t> </a:t>
            </a:r>
            <a:r>
              <a:rPr lang="en-US" sz="2400" dirty="0" smtClean="0"/>
              <a:t>  </a:t>
            </a:r>
            <a:r>
              <a:rPr lang="bn-BD" sz="2400" dirty="0" smtClean="0"/>
              <a:t>না।ফলে সাংস্কৃতিক ব্যবধান দেখা দেয়।</a:t>
            </a:r>
          </a:p>
          <a:p>
            <a:r>
              <a:rPr lang="bn-BD" sz="2400" b="1" dirty="0" smtClean="0">
                <a:solidFill>
                  <a:srgbClr val="FF0000"/>
                </a:solidFill>
              </a:rPr>
              <a:t>	সাংস্কৃতিক ব্যবধানের কারণঃ</a:t>
            </a:r>
          </a:p>
          <a:p>
            <a:r>
              <a:rPr lang="en-US" sz="2400" dirty="0" smtClean="0"/>
              <a:t>১। </a:t>
            </a:r>
            <a:r>
              <a:rPr lang="en-US" sz="2400" dirty="0" err="1" smtClean="0"/>
              <a:t>বাস্তবিক</a:t>
            </a:r>
            <a:r>
              <a:rPr lang="en-US" sz="2400" dirty="0" smtClean="0"/>
              <a:t> </a:t>
            </a:r>
            <a:r>
              <a:rPr lang="en-US" sz="2400" dirty="0" err="1" smtClean="0"/>
              <a:t>পক্ষে</a:t>
            </a:r>
            <a:r>
              <a:rPr lang="en-US" sz="2400" dirty="0" smtClean="0"/>
              <a:t> </a:t>
            </a:r>
            <a:r>
              <a:rPr lang="en-US" sz="2400" dirty="0" err="1" smtClean="0"/>
              <a:t>অবস্তুগত</a:t>
            </a:r>
            <a:r>
              <a:rPr lang="en-US" sz="2400" dirty="0" smtClean="0"/>
              <a:t> </a:t>
            </a:r>
            <a:r>
              <a:rPr lang="en-US" sz="2400" dirty="0" err="1" smtClean="0"/>
              <a:t>সংস্কৃতি</a:t>
            </a:r>
            <a:r>
              <a:rPr lang="en-US" sz="2400" dirty="0" smtClean="0"/>
              <a:t> </a:t>
            </a:r>
            <a:r>
              <a:rPr lang="en-US" sz="2400" dirty="0" err="1" smtClean="0"/>
              <a:t>বস্তুগত</a:t>
            </a:r>
            <a:r>
              <a:rPr lang="en-US" sz="2400" dirty="0" smtClean="0"/>
              <a:t> </a:t>
            </a:r>
            <a:r>
              <a:rPr lang="en-US" sz="2400" dirty="0" err="1" smtClean="0"/>
              <a:t>সংস্কৃতির</a:t>
            </a:r>
            <a:r>
              <a:rPr lang="en-US" sz="2400" dirty="0" smtClean="0"/>
              <a:t> </a:t>
            </a:r>
            <a:r>
              <a:rPr lang="en-US" sz="2400" dirty="0" err="1" smtClean="0"/>
              <a:t>সাথে</a:t>
            </a:r>
            <a:r>
              <a:rPr lang="en-US" sz="2400" dirty="0" smtClean="0"/>
              <a:t> </a:t>
            </a:r>
            <a:r>
              <a:rPr lang="en-US" sz="2400" dirty="0" err="1" smtClean="0"/>
              <a:t>খাপ</a:t>
            </a:r>
            <a:r>
              <a:rPr lang="en-US" sz="2400" dirty="0" smtClean="0"/>
              <a:t> </a:t>
            </a:r>
            <a:r>
              <a:rPr lang="en-US" sz="2400" dirty="0" err="1" smtClean="0"/>
              <a:t>খাওয়াতে</a:t>
            </a:r>
            <a:r>
              <a:rPr lang="en-US" sz="2400" dirty="0" smtClean="0"/>
              <a:t> </a:t>
            </a:r>
            <a:r>
              <a:rPr lang="en-US" sz="2400" dirty="0" err="1" smtClean="0"/>
              <a:t>পারে</a:t>
            </a:r>
            <a:r>
              <a:rPr lang="en-US" sz="2400" dirty="0" smtClean="0"/>
              <a:t> </a:t>
            </a:r>
            <a:r>
              <a:rPr lang="en-US" sz="2400" dirty="0" err="1" smtClean="0"/>
              <a:t>না</a:t>
            </a:r>
            <a:r>
              <a:rPr lang="en-US" sz="2400" dirty="0" smtClean="0"/>
              <a:t>।</a:t>
            </a:r>
          </a:p>
          <a:p>
            <a:r>
              <a:rPr lang="en-US" sz="2400" dirty="0"/>
              <a:t>২</a:t>
            </a:r>
            <a:r>
              <a:rPr lang="bn-BD" sz="2400" dirty="0" smtClean="0"/>
              <a:t>।</a:t>
            </a:r>
            <a:r>
              <a:rPr lang="en-US" sz="2400" dirty="0" smtClean="0"/>
              <a:t> </a:t>
            </a:r>
            <a:r>
              <a:rPr lang="en-US" sz="2400" dirty="0" err="1" smtClean="0"/>
              <a:t>আধুনিক</a:t>
            </a:r>
            <a:r>
              <a:rPr lang="en-US" sz="2400" dirty="0" smtClean="0"/>
              <a:t> </a:t>
            </a:r>
            <a:r>
              <a:rPr lang="en-US" sz="2400" dirty="0" err="1" smtClean="0"/>
              <a:t>সমাজে</a:t>
            </a:r>
            <a:r>
              <a:rPr lang="en-US" sz="2400" dirty="0" smtClean="0"/>
              <a:t> </a:t>
            </a:r>
            <a:r>
              <a:rPr lang="en-US" sz="2400" dirty="0" err="1" smtClean="0"/>
              <a:t>মানুষের</a:t>
            </a:r>
            <a:r>
              <a:rPr lang="en-US" sz="2400" dirty="0" smtClean="0"/>
              <a:t> </a:t>
            </a:r>
            <a:r>
              <a:rPr lang="en-US" sz="2400" dirty="0" err="1" smtClean="0"/>
              <a:t>মতামত,আদর্শ,রূচি</a:t>
            </a:r>
            <a:r>
              <a:rPr lang="en-US" sz="2400" dirty="0" smtClean="0"/>
              <a:t> য় </a:t>
            </a:r>
            <a:r>
              <a:rPr lang="en-US" sz="2400" dirty="0" err="1" smtClean="0"/>
              <a:t>মূল্যবধের</a:t>
            </a:r>
            <a:r>
              <a:rPr lang="en-US" sz="2400" dirty="0" smtClean="0"/>
              <a:t> </a:t>
            </a:r>
            <a:r>
              <a:rPr lang="en-US" sz="2400" dirty="0" err="1" smtClean="0"/>
              <a:t>পার্থক্যের</a:t>
            </a:r>
            <a:r>
              <a:rPr lang="en-US" sz="2400" dirty="0" smtClean="0"/>
              <a:t> </a:t>
            </a:r>
            <a:r>
              <a:rPr lang="en-US" sz="2400" dirty="0" err="1" smtClean="0"/>
              <a:t>কারণে</a:t>
            </a:r>
            <a:r>
              <a:rPr lang="en-US" sz="2400" dirty="0" smtClean="0"/>
              <a:t> </a:t>
            </a:r>
            <a:r>
              <a:rPr lang="en-US" sz="2400" dirty="0" err="1" smtClean="0"/>
              <a:t>সাংস্কৃতিক</a:t>
            </a:r>
            <a:r>
              <a:rPr lang="en-US" sz="2400" dirty="0" smtClean="0"/>
              <a:t> </a:t>
            </a:r>
            <a:r>
              <a:rPr lang="en-US" sz="2400" dirty="0" err="1" smtClean="0"/>
              <a:t>ব্যবধান</a:t>
            </a:r>
            <a:r>
              <a:rPr lang="en-US" sz="2400" dirty="0" smtClean="0"/>
              <a:t> </a:t>
            </a:r>
            <a:r>
              <a:rPr lang="en-US" sz="2400" dirty="0" err="1" smtClean="0"/>
              <a:t>সৃষ্টি</a:t>
            </a:r>
            <a:r>
              <a:rPr lang="en-US" sz="2400" dirty="0" smtClean="0"/>
              <a:t> </a:t>
            </a:r>
            <a:r>
              <a:rPr lang="en-US" sz="2400" dirty="0" err="1" smtClean="0"/>
              <a:t>হয়</a:t>
            </a:r>
            <a:r>
              <a:rPr lang="en-US" sz="2400" dirty="0" smtClean="0"/>
              <a:t>।</a:t>
            </a:r>
            <a:endParaRPr lang="bn-BD" sz="2400" dirty="0" smtClean="0"/>
          </a:p>
          <a:p>
            <a:r>
              <a:rPr lang="en-US" sz="2400" dirty="0"/>
              <a:t>৩</a:t>
            </a:r>
            <a:r>
              <a:rPr lang="bn-BD" sz="2400" dirty="0" smtClean="0"/>
              <a:t>। </a:t>
            </a:r>
            <a:r>
              <a:rPr lang="en-US" sz="2400" dirty="0" err="1" smtClean="0"/>
              <a:t>অবস্তুগত</a:t>
            </a:r>
            <a:r>
              <a:rPr lang="bn-BD" sz="2400" dirty="0" smtClean="0"/>
              <a:t> </a:t>
            </a:r>
            <a:r>
              <a:rPr lang="bn-BD" sz="2400" dirty="0"/>
              <a:t>সংস্কৃতিতে </a:t>
            </a:r>
            <a:r>
              <a:rPr lang="en-US" sz="2400" dirty="0" err="1" smtClean="0"/>
              <a:t>আবিষ্কারের</a:t>
            </a:r>
            <a:r>
              <a:rPr lang="en-US" sz="2400" dirty="0" smtClean="0"/>
              <a:t> </a:t>
            </a:r>
            <a:r>
              <a:rPr lang="en-US" sz="2400" dirty="0" err="1" smtClean="0"/>
              <a:t>অপ্রতুলতার</a:t>
            </a:r>
            <a:r>
              <a:rPr lang="en-US" sz="2400" dirty="0" smtClean="0"/>
              <a:t> </a:t>
            </a:r>
            <a:r>
              <a:rPr lang="en-US" sz="2400" dirty="0" err="1" smtClean="0"/>
              <a:t>কারণে</a:t>
            </a:r>
            <a:r>
              <a:rPr lang="en-US" sz="2400" dirty="0"/>
              <a:t> </a:t>
            </a:r>
            <a:r>
              <a:rPr lang="en-US" sz="2400" dirty="0" err="1"/>
              <a:t>সাংস্কৃতিক</a:t>
            </a:r>
            <a:r>
              <a:rPr lang="en-US" sz="2400" dirty="0"/>
              <a:t> </a:t>
            </a:r>
            <a:r>
              <a:rPr lang="en-US" sz="2400" dirty="0" err="1"/>
              <a:t>ব্যবধান</a:t>
            </a:r>
            <a:r>
              <a:rPr lang="en-US" sz="2400" dirty="0"/>
              <a:t> </a:t>
            </a:r>
            <a:r>
              <a:rPr lang="en-US" sz="2400" dirty="0" err="1"/>
              <a:t>সৃষ্টি</a:t>
            </a:r>
            <a:r>
              <a:rPr lang="en-US" sz="2400" dirty="0"/>
              <a:t> </a:t>
            </a:r>
            <a:r>
              <a:rPr lang="en-US" sz="2400" dirty="0" err="1"/>
              <a:t>হয়</a:t>
            </a:r>
            <a:r>
              <a:rPr lang="en-US" sz="2400" dirty="0"/>
              <a:t>।</a:t>
            </a:r>
            <a:endParaRPr lang="bn-BD" sz="2400" dirty="0"/>
          </a:p>
          <a:p>
            <a:r>
              <a:rPr lang="en-US" sz="2400" dirty="0"/>
              <a:t>৪</a:t>
            </a:r>
            <a:r>
              <a:rPr lang="bn-BD" sz="2400" dirty="0" smtClean="0"/>
              <a:t>।</a:t>
            </a:r>
            <a:r>
              <a:rPr lang="en-US" sz="2400" dirty="0" smtClean="0"/>
              <a:t> </a:t>
            </a:r>
            <a:r>
              <a:rPr lang="en-US" sz="2400" dirty="0" err="1" smtClean="0"/>
              <a:t>বস্তুগত</a:t>
            </a:r>
            <a:r>
              <a:rPr lang="en-US" sz="2400" dirty="0" smtClean="0"/>
              <a:t> </a:t>
            </a:r>
            <a:r>
              <a:rPr lang="en-US" sz="2400" dirty="0" err="1" smtClean="0"/>
              <a:t>সংস্কৃতির</a:t>
            </a:r>
            <a:r>
              <a:rPr lang="en-US" sz="2400" dirty="0" smtClean="0"/>
              <a:t> </a:t>
            </a:r>
            <a:r>
              <a:rPr lang="en-US" sz="2400" dirty="0" err="1" smtClean="0"/>
              <a:t>সাথে</a:t>
            </a:r>
            <a:r>
              <a:rPr lang="en-US" sz="2400" dirty="0" smtClean="0"/>
              <a:t> </a:t>
            </a:r>
            <a:r>
              <a:rPr lang="en-US" sz="2400" dirty="0" err="1" smtClean="0"/>
              <a:t>অবস্তুগত</a:t>
            </a:r>
            <a:r>
              <a:rPr lang="en-US" sz="2400" dirty="0" smtClean="0"/>
              <a:t> </a:t>
            </a:r>
            <a:r>
              <a:rPr lang="en-US" sz="2400" dirty="0" err="1" smtClean="0"/>
              <a:t>সংস্কৃতির</a:t>
            </a:r>
            <a:r>
              <a:rPr lang="en-US" sz="2400" dirty="0" smtClean="0"/>
              <a:t> </a:t>
            </a:r>
            <a:r>
              <a:rPr lang="en-US" sz="2400" dirty="0" err="1" smtClean="0"/>
              <a:t>যোগাযোগের</a:t>
            </a:r>
            <a:r>
              <a:rPr lang="en-US" sz="2400" dirty="0" smtClean="0"/>
              <a:t> </a:t>
            </a:r>
            <a:r>
              <a:rPr lang="en-US" sz="2400" dirty="0" err="1" smtClean="0"/>
              <a:t>অভাব</a:t>
            </a:r>
            <a:r>
              <a:rPr lang="en-US" sz="2400" dirty="0" smtClean="0"/>
              <a:t> </a:t>
            </a:r>
            <a:r>
              <a:rPr lang="en-US" sz="2400" dirty="0" err="1" smtClean="0"/>
              <a:t>হওয়ায়</a:t>
            </a:r>
            <a:r>
              <a:rPr lang="en-US" sz="2400" dirty="0" smtClean="0"/>
              <a:t> </a:t>
            </a:r>
            <a:r>
              <a:rPr lang="en-US" sz="2400" dirty="0" err="1" smtClean="0"/>
              <a:t>অবস্তুগত</a:t>
            </a:r>
            <a:r>
              <a:rPr lang="en-US" sz="2400" dirty="0" smtClean="0"/>
              <a:t> </a:t>
            </a:r>
            <a:r>
              <a:rPr lang="en-US" sz="2400" dirty="0" err="1" smtClean="0"/>
              <a:t>সংস্কৃতির</a:t>
            </a:r>
            <a:r>
              <a:rPr lang="en-US" sz="2400" dirty="0" smtClean="0"/>
              <a:t> </a:t>
            </a:r>
            <a:r>
              <a:rPr lang="en-US" sz="2400" dirty="0" err="1" smtClean="0"/>
              <a:t>কোন</a:t>
            </a:r>
            <a:r>
              <a:rPr lang="en-US" sz="2400" dirty="0" smtClean="0"/>
              <a:t> </a:t>
            </a:r>
            <a:r>
              <a:rPr lang="en-US" sz="2400" dirty="0" err="1" smtClean="0"/>
              <a:t>কোন</a:t>
            </a:r>
            <a:r>
              <a:rPr lang="en-US" sz="2400" dirty="0" smtClean="0"/>
              <a:t> </a:t>
            </a:r>
            <a:r>
              <a:rPr lang="en-US" sz="2400" dirty="0" err="1" smtClean="0"/>
              <a:t>অংশ</a:t>
            </a:r>
            <a:r>
              <a:rPr lang="en-US" sz="2400" dirty="0" smtClean="0"/>
              <a:t> </a:t>
            </a:r>
            <a:r>
              <a:rPr lang="en-US" sz="2400" dirty="0" err="1" smtClean="0"/>
              <a:t>মাঝে</a:t>
            </a:r>
            <a:r>
              <a:rPr lang="en-US" sz="2400" dirty="0" smtClean="0"/>
              <a:t> </a:t>
            </a:r>
            <a:r>
              <a:rPr lang="en-US" sz="2400" dirty="0" err="1" smtClean="0"/>
              <a:t>মাঝে</a:t>
            </a:r>
            <a:r>
              <a:rPr lang="en-US" sz="2400" dirty="0" smtClean="0"/>
              <a:t> </a:t>
            </a:r>
            <a:r>
              <a:rPr lang="en-US" sz="2400" dirty="0" err="1" smtClean="0"/>
              <a:t>বস্তুগত</a:t>
            </a:r>
            <a:endParaRPr lang="en-US" sz="2400" dirty="0" smtClean="0"/>
          </a:p>
          <a:p>
            <a:r>
              <a:rPr lang="en-US" sz="2400" dirty="0"/>
              <a:t> </a:t>
            </a:r>
            <a:r>
              <a:rPr lang="en-US" sz="2400" dirty="0" smtClean="0"/>
              <a:t>   </a:t>
            </a:r>
            <a:r>
              <a:rPr lang="en-US" sz="2400" dirty="0" err="1" smtClean="0"/>
              <a:t>সংস্কৃতির</a:t>
            </a:r>
            <a:r>
              <a:rPr lang="en-US" sz="2400" dirty="0" smtClean="0"/>
              <a:t> </a:t>
            </a:r>
            <a:r>
              <a:rPr lang="en-US" sz="2400" dirty="0" err="1" smtClean="0"/>
              <a:t>পশ্চাতে</a:t>
            </a:r>
            <a:r>
              <a:rPr lang="en-US" sz="2400" dirty="0" smtClean="0"/>
              <a:t> </a:t>
            </a:r>
            <a:r>
              <a:rPr lang="en-US" sz="2400" dirty="0" err="1" smtClean="0"/>
              <a:t>পড়ে</a:t>
            </a:r>
            <a:r>
              <a:rPr lang="en-US" sz="2400" dirty="0"/>
              <a:t> </a:t>
            </a:r>
            <a:r>
              <a:rPr lang="en-US" sz="2400" dirty="0" err="1"/>
              <a:t>যায়,ফলেসাংস্কৃতিক</a:t>
            </a:r>
            <a:r>
              <a:rPr lang="en-US" sz="2400" dirty="0"/>
              <a:t> </a:t>
            </a:r>
            <a:r>
              <a:rPr lang="en-US" sz="2400" dirty="0" err="1"/>
              <a:t>ব্যবধান</a:t>
            </a:r>
            <a:r>
              <a:rPr lang="en-US" sz="2400" dirty="0"/>
              <a:t> </a:t>
            </a:r>
            <a:r>
              <a:rPr lang="en-US" sz="2400" dirty="0" err="1"/>
              <a:t>সৃষ্টি</a:t>
            </a:r>
            <a:r>
              <a:rPr lang="en-US" sz="2400" dirty="0"/>
              <a:t> </a:t>
            </a:r>
            <a:r>
              <a:rPr lang="en-US" sz="2400" dirty="0" err="1"/>
              <a:t>হয়</a:t>
            </a:r>
            <a:r>
              <a:rPr lang="en-US" sz="2400" dirty="0"/>
              <a:t>।</a:t>
            </a:r>
            <a:endParaRPr lang="bn-BD" sz="2400" dirty="0"/>
          </a:p>
          <a:p>
            <a:r>
              <a:rPr lang="en-US" sz="2400" dirty="0"/>
              <a:t>৫</a:t>
            </a:r>
            <a:r>
              <a:rPr lang="bn-BD" sz="2400" dirty="0" smtClean="0"/>
              <a:t>।</a:t>
            </a:r>
            <a:r>
              <a:rPr lang="en-US" sz="2400" dirty="0" smtClean="0"/>
              <a:t> </a:t>
            </a:r>
            <a:r>
              <a:rPr lang="en-US" sz="2400" dirty="0" err="1" smtClean="0"/>
              <a:t>ঐতিহ্যের</a:t>
            </a:r>
            <a:r>
              <a:rPr lang="en-US" sz="2400" dirty="0" smtClean="0"/>
              <a:t> </a:t>
            </a:r>
            <a:r>
              <a:rPr lang="en-US" sz="2400" dirty="0" err="1" smtClean="0"/>
              <a:t>প্রতি</a:t>
            </a:r>
            <a:r>
              <a:rPr lang="en-US" sz="2400" dirty="0" smtClean="0"/>
              <a:t> </a:t>
            </a:r>
            <a:r>
              <a:rPr lang="en-US" sz="2400" dirty="0" err="1" smtClean="0"/>
              <a:t>আকর্ষণ</a:t>
            </a:r>
            <a:r>
              <a:rPr lang="en-US" sz="2400" dirty="0" smtClean="0"/>
              <a:t> </a:t>
            </a:r>
            <a:r>
              <a:rPr lang="en-US" sz="2400" dirty="0" err="1" smtClean="0"/>
              <a:t>মানুষের</a:t>
            </a:r>
            <a:r>
              <a:rPr lang="en-US" sz="2400" dirty="0" smtClean="0"/>
              <a:t> </a:t>
            </a:r>
            <a:r>
              <a:rPr lang="en-US" sz="2400" dirty="0" err="1" smtClean="0"/>
              <a:t>স্বভাবজাত</a:t>
            </a:r>
            <a:r>
              <a:rPr lang="en-US" sz="2400" dirty="0" smtClean="0"/>
              <a:t> </a:t>
            </a:r>
            <a:r>
              <a:rPr lang="en-US" sz="2400" dirty="0" err="1" smtClean="0"/>
              <a:t>ধর্ম।আকষ্মিক</a:t>
            </a:r>
            <a:r>
              <a:rPr lang="en-US" sz="2400" dirty="0" smtClean="0"/>
              <a:t> </a:t>
            </a:r>
            <a:r>
              <a:rPr lang="en-US" sz="2400" dirty="0" err="1" smtClean="0"/>
              <a:t>কোন</a:t>
            </a:r>
            <a:r>
              <a:rPr lang="en-US" sz="2400" dirty="0" smtClean="0"/>
              <a:t> </a:t>
            </a:r>
            <a:r>
              <a:rPr lang="en-US" sz="2400" dirty="0" err="1" smtClean="0"/>
              <a:t>পরিবর্তনকে</a:t>
            </a:r>
            <a:r>
              <a:rPr lang="en-US" sz="2400" dirty="0" smtClean="0"/>
              <a:t> </a:t>
            </a:r>
            <a:r>
              <a:rPr lang="en-US" sz="2400" dirty="0" err="1" smtClean="0"/>
              <a:t>মানুষ</a:t>
            </a:r>
            <a:r>
              <a:rPr lang="en-US" sz="2400" dirty="0" smtClean="0"/>
              <a:t> </a:t>
            </a:r>
            <a:r>
              <a:rPr lang="en-US" sz="2400" dirty="0" err="1" smtClean="0"/>
              <a:t>সহজে</a:t>
            </a:r>
            <a:r>
              <a:rPr lang="en-US" sz="2400" dirty="0" smtClean="0"/>
              <a:t> </a:t>
            </a:r>
            <a:r>
              <a:rPr lang="en-US" sz="2400" dirty="0" err="1" smtClean="0"/>
              <a:t>গ্রহন</a:t>
            </a:r>
            <a:r>
              <a:rPr lang="en-US" sz="2400" dirty="0" smtClean="0"/>
              <a:t> </a:t>
            </a:r>
            <a:r>
              <a:rPr lang="en-US" sz="2400" dirty="0" err="1" smtClean="0"/>
              <a:t>বা</a:t>
            </a:r>
            <a:r>
              <a:rPr lang="en-US" sz="2400" dirty="0" smtClean="0"/>
              <a:t> </a:t>
            </a:r>
            <a:r>
              <a:rPr lang="en-US" sz="2400" dirty="0" err="1" smtClean="0"/>
              <a:t>মেনে</a:t>
            </a:r>
            <a:r>
              <a:rPr lang="en-US" sz="2400" dirty="0" smtClean="0"/>
              <a:t> </a:t>
            </a:r>
            <a:r>
              <a:rPr lang="en-US" sz="2400" dirty="0" err="1" smtClean="0"/>
              <a:t>নিতে</a:t>
            </a:r>
            <a:r>
              <a:rPr lang="en-US" sz="2400" dirty="0" smtClean="0"/>
              <a:t> </a:t>
            </a:r>
            <a:r>
              <a:rPr lang="en-US" sz="2400" dirty="0" err="1" smtClean="0"/>
              <a:t>চায়</a:t>
            </a:r>
            <a:r>
              <a:rPr lang="en-US" sz="2400" dirty="0" smtClean="0"/>
              <a:t> </a:t>
            </a:r>
            <a:r>
              <a:rPr lang="en-US" sz="2400" dirty="0" err="1" smtClean="0"/>
              <a:t>না</a:t>
            </a:r>
            <a:r>
              <a:rPr lang="en-US" sz="2400" dirty="0" smtClean="0"/>
              <a:t>।</a:t>
            </a:r>
            <a:endParaRPr lang="bn-BD" sz="2400" dirty="0" smtClean="0"/>
          </a:p>
          <a:p>
            <a:r>
              <a:rPr lang="bn-BD" sz="2400" dirty="0" smtClean="0"/>
              <a:t>৬।</a:t>
            </a:r>
            <a:r>
              <a:rPr lang="en-US" sz="2400" dirty="0" smtClean="0"/>
              <a:t> </a:t>
            </a:r>
            <a:r>
              <a:rPr lang="en-US" sz="2400" dirty="0" err="1" smtClean="0"/>
              <a:t>এছাড়াও</a:t>
            </a:r>
            <a:r>
              <a:rPr lang="en-US" sz="2400" dirty="0" smtClean="0"/>
              <a:t> </a:t>
            </a:r>
            <a:r>
              <a:rPr lang="en-US" sz="2400" dirty="0" err="1" smtClean="0"/>
              <a:t>বিভিন্ন</a:t>
            </a:r>
            <a:r>
              <a:rPr lang="en-US" sz="2400" dirty="0" smtClean="0"/>
              <a:t> (</a:t>
            </a:r>
            <a:r>
              <a:rPr lang="en-US" sz="2400" dirty="0" smtClean="0">
                <a:latin typeface="Times New Roman" panose="02020603050405020304" pitchFamily="18" charset="0"/>
                <a:cs typeface="Times New Roman" panose="02020603050405020304" pitchFamily="18" charset="0"/>
              </a:rPr>
              <a:t>Non-technological social </a:t>
            </a:r>
            <a:r>
              <a:rPr lang="en-US" sz="2400" dirty="0" err="1" smtClean="0">
                <a:latin typeface="Times New Roman" panose="02020603050405020304" pitchFamily="18" charset="0"/>
                <a:cs typeface="Times New Roman" panose="02020603050405020304" pitchFamily="18" charset="0"/>
              </a:rPr>
              <a:t>inovation</a:t>
            </a:r>
            <a:r>
              <a:rPr lang="en-US" sz="2400" dirty="0" smtClean="0"/>
              <a:t>) </a:t>
            </a:r>
            <a:r>
              <a:rPr lang="en-US" sz="2400" dirty="0" err="1" smtClean="0"/>
              <a:t>প্রবর্তনের</a:t>
            </a:r>
            <a:r>
              <a:rPr lang="en-US" sz="2400" dirty="0" smtClean="0"/>
              <a:t> </a:t>
            </a:r>
            <a:r>
              <a:rPr lang="en-US" sz="2400" dirty="0" err="1" smtClean="0"/>
              <a:t>ফলেও</a:t>
            </a:r>
            <a:r>
              <a:rPr lang="en-US" sz="2400" dirty="0"/>
              <a:t> </a:t>
            </a:r>
            <a:r>
              <a:rPr lang="en-US" sz="2400" dirty="0" err="1"/>
              <a:t>সাংস্কৃতিক</a:t>
            </a:r>
            <a:r>
              <a:rPr lang="en-US" sz="2400" dirty="0"/>
              <a:t> </a:t>
            </a:r>
            <a:r>
              <a:rPr lang="en-US" sz="2400" dirty="0" err="1"/>
              <a:t>ব্যবধান</a:t>
            </a:r>
            <a:r>
              <a:rPr lang="en-US" sz="2400" dirty="0"/>
              <a:t> </a:t>
            </a:r>
            <a:r>
              <a:rPr lang="en-US" sz="2400" dirty="0" err="1"/>
              <a:t>সৃষ্টি</a:t>
            </a:r>
            <a:r>
              <a:rPr lang="en-US" sz="2400" dirty="0"/>
              <a:t> </a:t>
            </a:r>
            <a:r>
              <a:rPr lang="en-US" sz="2400" dirty="0" err="1" smtClean="0"/>
              <a:t>হতে</a:t>
            </a:r>
            <a:r>
              <a:rPr lang="en-US" sz="2400" dirty="0" smtClean="0"/>
              <a:t> </a:t>
            </a:r>
            <a:r>
              <a:rPr lang="en-US" sz="2400" dirty="0" err="1" smtClean="0"/>
              <a:t>পারে।যেমনঃ</a:t>
            </a:r>
            <a:r>
              <a:rPr lang="en-US" sz="2400" dirty="0" smtClean="0"/>
              <a:t>-</a:t>
            </a:r>
          </a:p>
          <a:p>
            <a:r>
              <a:rPr lang="en-US" sz="2400" dirty="0"/>
              <a:t> </a:t>
            </a:r>
            <a:r>
              <a:rPr lang="en-US" sz="2400" dirty="0" smtClean="0"/>
              <a:t>   </a:t>
            </a:r>
            <a:r>
              <a:rPr lang="en-US" sz="2400" dirty="0" err="1" smtClean="0"/>
              <a:t>আধুনিক</a:t>
            </a:r>
            <a:r>
              <a:rPr lang="en-US" sz="2400" dirty="0" smtClean="0"/>
              <a:t> </a:t>
            </a:r>
            <a:r>
              <a:rPr lang="en-US" sz="2400" dirty="0" err="1" smtClean="0"/>
              <a:t>রাষ্ট্রে</a:t>
            </a:r>
            <a:r>
              <a:rPr lang="en-US" sz="2400" dirty="0" smtClean="0"/>
              <a:t> </a:t>
            </a:r>
            <a:r>
              <a:rPr lang="en-US" sz="2400" dirty="0" err="1" smtClean="0"/>
              <a:t>ক্রমবর্ধমান</a:t>
            </a:r>
            <a:r>
              <a:rPr lang="en-US" sz="2400" dirty="0" smtClean="0"/>
              <a:t> </a:t>
            </a:r>
            <a:r>
              <a:rPr lang="en-US" sz="2400" dirty="0" err="1" smtClean="0"/>
              <a:t>হারে</a:t>
            </a:r>
            <a:r>
              <a:rPr lang="en-US" sz="2400" dirty="0" smtClean="0"/>
              <a:t> </a:t>
            </a:r>
            <a:r>
              <a:rPr lang="en-US" sz="2400" dirty="0" err="1" smtClean="0"/>
              <a:t>কর</a:t>
            </a:r>
            <a:r>
              <a:rPr lang="en-US" sz="2400" dirty="0" smtClean="0"/>
              <a:t>(</a:t>
            </a:r>
            <a:r>
              <a:rPr lang="en-US" sz="2400" dirty="0" smtClean="0">
                <a:latin typeface="Times New Roman" panose="02020603050405020304" pitchFamily="18" charset="0"/>
                <a:cs typeface="Times New Roman" panose="02020603050405020304" pitchFamily="18" charset="0"/>
              </a:rPr>
              <a:t>Tax</a:t>
            </a:r>
            <a:r>
              <a:rPr lang="en-US" sz="2400" dirty="0" smtClean="0"/>
              <a:t>) </a:t>
            </a:r>
            <a:r>
              <a:rPr lang="en-US" sz="2400" dirty="0" err="1" smtClean="0"/>
              <a:t>ধার্য</a:t>
            </a:r>
            <a:r>
              <a:rPr lang="en-US" sz="2400" dirty="0" smtClean="0"/>
              <a:t> </a:t>
            </a:r>
            <a:r>
              <a:rPr lang="en-US" sz="2400" dirty="0" err="1" smtClean="0"/>
              <a:t>করায়</a:t>
            </a:r>
            <a:r>
              <a:rPr lang="en-US" sz="2400" dirty="0" smtClean="0"/>
              <a:t> </a:t>
            </a:r>
            <a:r>
              <a:rPr lang="en-US" sz="2400" dirty="0" err="1" smtClean="0"/>
              <a:t>যাদের</a:t>
            </a:r>
            <a:r>
              <a:rPr lang="en-US" sz="2400" dirty="0" smtClean="0"/>
              <a:t> </a:t>
            </a:r>
            <a:r>
              <a:rPr lang="en-US" sz="2400" dirty="0" err="1" smtClean="0"/>
              <a:t>কর</a:t>
            </a:r>
            <a:r>
              <a:rPr lang="en-US" sz="2400" dirty="0" smtClean="0"/>
              <a:t>(</a:t>
            </a:r>
            <a:r>
              <a:rPr lang="en-US" sz="2400" dirty="0">
                <a:latin typeface="Times New Roman" panose="02020603050405020304" pitchFamily="18" charset="0"/>
                <a:cs typeface="Times New Roman" panose="02020603050405020304" pitchFamily="18" charset="0"/>
              </a:rPr>
              <a:t>Tax</a:t>
            </a:r>
            <a:r>
              <a:rPr lang="en-US" sz="2400" dirty="0" smtClean="0"/>
              <a:t>) </a:t>
            </a:r>
            <a:r>
              <a:rPr lang="en-US" sz="2400" dirty="0" err="1" smtClean="0"/>
              <a:t>খুব</a:t>
            </a:r>
            <a:r>
              <a:rPr lang="en-US" sz="2400" dirty="0" smtClean="0"/>
              <a:t> </a:t>
            </a:r>
            <a:r>
              <a:rPr lang="en-US" sz="2400" dirty="0" err="1" smtClean="0"/>
              <a:t>বেশী</a:t>
            </a:r>
            <a:r>
              <a:rPr lang="en-US" sz="2400" dirty="0" smtClean="0"/>
              <a:t> </a:t>
            </a:r>
            <a:r>
              <a:rPr lang="en-US" sz="2400" dirty="0" err="1" smtClean="0"/>
              <a:t>হয়ে</a:t>
            </a:r>
            <a:r>
              <a:rPr lang="en-US" sz="2400" dirty="0" smtClean="0"/>
              <a:t> </a:t>
            </a:r>
            <a:r>
              <a:rPr lang="en-US" sz="2400" dirty="0" err="1" smtClean="0"/>
              <a:t>যায়</a:t>
            </a:r>
            <a:r>
              <a:rPr lang="en-US" sz="2400" dirty="0" smtClean="0"/>
              <a:t> </a:t>
            </a:r>
            <a:r>
              <a:rPr lang="en-US" sz="2400" dirty="0" err="1" smtClean="0"/>
              <a:t>তারা</a:t>
            </a:r>
            <a:r>
              <a:rPr lang="en-US" sz="2400" dirty="0" smtClean="0"/>
              <a:t> </a:t>
            </a:r>
            <a:r>
              <a:rPr lang="en-US" sz="2400" dirty="0" err="1" smtClean="0"/>
              <a:t>বিভিন্ন</a:t>
            </a:r>
            <a:r>
              <a:rPr lang="en-US" sz="2400" dirty="0" smtClean="0"/>
              <a:t> </a:t>
            </a:r>
            <a:r>
              <a:rPr lang="en-US" sz="2400" dirty="0" err="1" smtClean="0"/>
              <a:t>কৌশলে</a:t>
            </a:r>
            <a:r>
              <a:rPr lang="en-US" sz="2400" dirty="0" smtClean="0"/>
              <a:t> </a:t>
            </a:r>
            <a:r>
              <a:rPr lang="en-US" sz="2400" dirty="0" err="1" smtClean="0"/>
              <a:t>কর</a:t>
            </a:r>
            <a:r>
              <a:rPr lang="en-US" sz="2400" dirty="0" smtClean="0"/>
              <a:t> </a:t>
            </a:r>
            <a:r>
              <a:rPr lang="en-US" sz="2400" dirty="0" err="1" smtClean="0"/>
              <a:t>ফাঁকি</a:t>
            </a:r>
            <a:r>
              <a:rPr lang="en-US" sz="2400" dirty="0" smtClean="0"/>
              <a:t> </a:t>
            </a:r>
            <a:r>
              <a:rPr lang="en-US" sz="2400" dirty="0" err="1" smtClean="0"/>
              <a:t>দিতে</a:t>
            </a:r>
            <a:endParaRPr lang="en-US" sz="2400" dirty="0" smtClean="0"/>
          </a:p>
          <a:p>
            <a:r>
              <a:rPr lang="en-US" sz="2400" dirty="0"/>
              <a:t> </a:t>
            </a:r>
            <a:r>
              <a:rPr lang="en-US" sz="2400" dirty="0" smtClean="0"/>
              <a:t>   </a:t>
            </a:r>
            <a:r>
              <a:rPr lang="en-US" sz="2400" dirty="0" err="1" smtClean="0"/>
              <a:t>শুরু</a:t>
            </a:r>
            <a:r>
              <a:rPr lang="en-US" sz="2400" dirty="0" smtClean="0"/>
              <a:t> </a:t>
            </a:r>
            <a:r>
              <a:rPr lang="en-US" sz="2400" dirty="0" err="1" smtClean="0"/>
              <a:t>করে।এসব</a:t>
            </a:r>
            <a:r>
              <a:rPr lang="en-US" sz="2400" dirty="0" smtClean="0"/>
              <a:t> </a:t>
            </a:r>
            <a:r>
              <a:rPr lang="en-US" sz="2400" dirty="0" err="1" smtClean="0"/>
              <a:t>সমস্যা</a:t>
            </a:r>
            <a:r>
              <a:rPr lang="en-US" sz="2400" dirty="0" smtClean="0"/>
              <a:t> </a:t>
            </a:r>
            <a:r>
              <a:rPr lang="en-US" sz="2400" dirty="0" err="1" smtClean="0"/>
              <a:t>রোধের</a:t>
            </a:r>
            <a:r>
              <a:rPr lang="en-US" sz="2400" dirty="0" smtClean="0"/>
              <a:t> </a:t>
            </a:r>
            <a:r>
              <a:rPr lang="en-US" sz="2400" dirty="0" err="1" smtClean="0"/>
              <a:t>জন্য</a:t>
            </a:r>
            <a:r>
              <a:rPr lang="en-US" sz="2400" dirty="0" smtClean="0"/>
              <a:t> </a:t>
            </a:r>
            <a:r>
              <a:rPr lang="en-US" sz="2400" dirty="0" err="1" smtClean="0"/>
              <a:t>কার্যকরী</a:t>
            </a:r>
            <a:r>
              <a:rPr lang="en-US" sz="2400" dirty="0" smtClean="0"/>
              <a:t> </a:t>
            </a:r>
            <a:r>
              <a:rPr lang="en-US" sz="2400" dirty="0" err="1" smtClean="0"/>
              <a:t>ব্যবস্থা</a:t>
            </a:r>
            <a:r>
              <a:rPr lang="en-US" sz="2400" dirty="0" smtClean="0"/>
              <a:t> </a:t>
            </a:r>
            <a:r>
              <a:rPr lang="en-US" sz="2400" dirty="0" err="1" smtClean="0"/>
              <a:t>গৃহীত</a:t>
            </a:r>
            <a:r>
              <a:rPr lang="en-US" sz="2400" dirty="0" smtClean="0"/>
              <a:t> </a:t>
            </a:r>
            <a:r>
              <a:rPr lang="en-US" sz="2400" dirty="0" err="1" smtClean="0"/>
              <a:t>না</a:t>
            </a:r>
            <a:r>
              <a:rPr lang="en-US" sz="2400" dirty="0" smtClean="0"/>
              <a:t> </a:t>
            </a:r>
            <a:r>
              <a:rPr lang="en-US" sz="2400" dirty="0" err="1" smtClean="0"/>
              <a:t>হওয়ায়</a:t>
            </a:r>
            <a:r>
              <a:rPr lang="en-US" sz="2400" dirty="0" smtClean="0"/>
              <a:t> </a:t>
            </a:r>
            <a:r>
              <a:rPr lang="en-US" sz="2400" dirty="0" err="1" smtClean="0"/>
              <a:t>সাংস্কৃতিক</a:t>
            </a:r>
            <a:r>
              <a:rPr lang="en-US" sz="2400" dirty="0" smtClean="0"/>
              <a:t> </a:t>
            </a:r>
            <a:r>
              <a:rPr lang="en-US" sz="2400" dirty="0" err="1"/>
              <a:t>ব্যবধান</a:t>
            </a:r>
            <a:r>
              <a:rPr lang="en-US" sz="2400" dirty="0"/>
              <a:t> </a:t>
            </a:r>
            <a:r>
              <a:rPr lang="en-US" sz="2400" dirty="0" err="1"/>
              <a:t>সৃষ্টি</a:t>
            </a:r>
            <a:r>
              <a:rPr lang="en-US" sz="2400" dirty="0"/>
              <a:t> </a:t>
            </a:r>
            <a:r>
              <a:rPr lang="en-US" sz="2400" dirty="0" err="1"/>
              <a:t>হয়</a:t>
            </a:r>
            <a:r>
              <a:rPr lang="en-US" sz="2400" dirty="0" smtClean="0"/>
              <a:t>।</a:t>
            </a:r>
            <a:endParaRPr lang="bn-BD" sz="2400" dirty="0"/>
          </a:p>
        </p:txBody>
      </p:sp>
    </p:spTree>
    <p:extLst>
      <p:ext uri="{BB962C8B-B14F-4D97-AF65-F5344CB8AC3E}">
        <p14:creationId xmlns:p14="http://schemas.microsoft.com/office/powerpoint/2010/main" val="3339625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p:cNvSpPr txBox="1"/>
          <p:nvPr/>
        </p:nvSpPr>
        <p:spPr>
          <a:xfrm>
            <a:off x="540707" y="848629"/>
            <a:ext cx="11110586" cy="4832092"/>
          </a:xfrm>
          <a:prstGeom prst="rect">
            <a:avLst/>
          </a:prstGeom>
          <a:solidFill>
            <a:schemeClr val="bg1"/>
          </a:solidFill>
          <a:ln w="57150">
            <a:noFill/>
          </a:ln>
        </p:spPr>
        <p:txBody>
          <a:bodyPr wrap="square" rtlCol="0">
            <a:spAutoFit/>
          </a:bodyPr>
          <a:lstStyle/>
          <a:p>
            <a:pPr algn="just"/>
            <a:r>
              <a:rPr lang="bn-BD" sz="4400" dirty="0" smtClean="0"/>
              <a:t>	পরিশেষে বলা যায় যে,বর্তমান বিশ্বে জ্ঞান-বিজ্ঞানের উন্নতির ফলে নানা ধরনের বস্তুগত আবিস্কার ও উদ্ভাবন সম্ভব হয়েছে।ফলে একটি সুস্থ,সাবলীল ও গতিশীল সমাজের বৈশিষ্ট্য হলো সমাজ ও সংস্কৃতির বিভিন্ন অংশ এবং উপাদানের মধ্যে ভারসাম্যপূর্ণ পরিবেশ বজায় রাখা।সেটা রক্ষিত না হলেই সৃষ্টি হয় সাংস্কৃতিক ব্যবধান,যা দেশের আর্থ-সামাজিক, রাজনৈতিক ও সাংস্কৃতিক পরিবর্তনের গতিকে ব্যহত করে। </a:t>
            </a:r>
            <a:endParaRPr lang="en-US" sz="4400" dirty="0"/>
          </a:p>
        </p:txBody>
      </p:sp>
    </p:spTree>
    <p:extLst>
      <p:ext uri="{BB962C8B-B14F-4D97-AF65-F5344CB8AC3E}">
        <p14:creationId xmlns:p14="http://schemas.microsoft.com/office/powerpoint/2010/main" val="1651157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503129" y="1596956"/>
            <a:ext cx="11185742" cy="4401205"/>
          </a:xfrm>
          <a:prstGeom prst="rect">
            <a:avLst/>
          </a:prstGeom>
          <a:solidFill>
            <a:schemeClr val="bg1"/>
          </a:solidFill>
          <a:effectLst/>
        </p:spPr>
        <p:txBody>
          <a:bodyPr wrap="square">
            <a:spAutoFit/>
          </a:bodyPr>
          <a:lstStyle/>
          <a:p>
            <a:r>
              <a:rPr lang="bn-IN" sz="4000" dirty="0"/>
              <a:t>১</a:t>
            </a:r>
            <a:r>
              <a:rPr lang="bn-IN" sz="4000" dirty="0" smtClean="0"/>
              <a:t>।</a:t>
            </a:r>
            <a:r>
              <a:rPr lang="en-US" sz="4000" dirty="0" smtClean="0"/>
              <a:t> </a:t>
            </a:r>
            <a:r>
              <a:rPr lang="bn-BD" sz="4000" dirty="0"/>
              <a:t>সাংস্কৃতিক ব্যবধান</a:t>
            </a:r>
            <a:r>
              <a:rPr lang="bn-IN" sz="4000" dirty="0" smtClean="0"/>
              <a:t> </a:t>
            </a:r>
            <a:r>
              <a:rPr lang="bn-BD" sz="4000" dirty="0" smtClean="0"/>
              <a:t>বলতে কী বোঝায়?</a:t>
            </a:r>
          </a:p>
          <a:p>
            <a:r>
              <a:rPr lang="bn-BD" sz="4000" dirty="0" smtClean="0"/>
              <a:t>২।</a:t>
            </a:r>
            <a:r>
              <a:rPr lang="bn-BD" sz="4000" dirty="0"/>
              <a:t> সাংস্কৃতিক </a:t>
            </a:r>
            <a:r>
              <a:rPr lang="bn-BD" sz="4000" dirty="0" smtClean="0"/>
              <a:t>ব্যবধানের ইংরেজি প্রতিশব্দ কী?</a:t>
            </a:r>
          </a:p>
          <a:p>
            <a:r>
              <a:rPr lang="bn-BD" sz="4000" dirty="0"/>
              <a:t>৩। সাংস্কৃতিক ব্যবধান</a:t>
            </a:r>
            <a:r>
              <a:rPr lang="bn-IN" sz="4000" dirty="0"/>
              <a:t> </a:t>
            </a:r>
            <a:r>
              <a:rPr lang="bn-BD" sz="4000" dirty="0" smtClean="0"/>
              <a:t>তত্ত্বেটি কে প্রদান করেন?</a:t>
            </a:r>
          </a:p>
          <a:p>
            <a:r>
              <a:rPr lang="bn-BD" sz="4000" dirty="0"/>
              <a:t>৪।কত সালে সাংস্কৃতিক ব্যবধান</a:t>
            </a:r>
            <a:r>
              <a:rPr lang="bn-IN" sz="4000" dirty="0"/>
              <a:t> </a:t>
            </a:r>
            <a:r>
              <a:rPr lang="bn-BD" sz="4000" dirty="0" smtClean="0"/>
              <a:t>তত্ত্বটি প্রদান করেন?</a:t>
            </a:r>
          </a:p>
          <a:p>
            <a:r>
              <a:rPr lang="bn-BD" sz="4000" dirty="0"/>
              <a:t>৫।কোন গ্রন্থে সাংস্কৃতিক ব্যবধান</a:t>
            </a:r>
            <a:r>
              <a:rPr lang="bn-IN" sz="4000" dirty="0"/>
              <a:t> </a:t>
            </a:r>
            <a:r>
              <a:rPr lang="bn-BD" sz="4000" dirty="0" smtClean="0"/>
              <a:t>তত্ত্বটি প্রদান করেন?</a:t>
            </a:r>
          </a:p>
          <a:p>
            <a:r>
              <a:rPr lang="bn-BD" sz="4000" dirty="0" smtClean="0"/>
              <a:t>৬।</a:t>
            </a:r>
            <a:r>
              <a:rPr lang="en-US" sz="4000" dirty="0" smtClean="0"/>
              <a:t> “</a:t>
            </a:r>
            <a:r>
              <a:rPr lang="en-US" sz="4000" dirty="0" smtClean="0">
                <a:latin typeface="Times New Roman" panose="02020603050405020304" pitchFamily="18" charset="0"/>
                <a:cs typeface="Times New Roman" panose="02020603050405020304" pitchFamily="18" charset="0"/>
              </a:rPr>
              <a:t>A Hand Book of Sociology</a:t>
            </a:r>
            <a:r>
              <a:rPr lang="en-US" sz="4000" dirty="0" smtClean="0"/>
              <a:t>”-</a:t>
            </a:r>
            <a:r>
              <a:rPr lang="bn-BD" sz="4000" dirty="0" smtClean="0"/>
              <a:t>গ্রন্থের লেখক কে?</a:t>
            </a:r>
          </a:p>
          <a:p>
            <a:r>
              <a:rPr lang="bn-BD" sz="4000" dirty="0" smtClean="0"/>
              <a:t>৭।বাংলাদেশে কৃষি ক্ষেত্রে </a:t>
            </a:r>
            <a:r>
              <a:rPr lang="bn-BD" sz="4000" dirty="0"/>
              <a:t>সাংস্কৃতিক </a:t>
            </a:r>
            <a:r>
              <a:rPr lang="bn-BD" sz="4000" dirty="0" smtClean="0"/>
              <a:t>ব্যবধানজনিত সমস্যা সমুহ কী?</a:t>
            </a:r>
            <a:endParaRPr lang="bn-IN" sz="4000" dirty="0"/>
          </a:p>
        </p:txBody>
      </p:sp>
      <p:graphicFrame>
        <p:nvGraphicFramePr>
          <p:cNvPr id="11" name="Diagram 10"/>
          <p:cNvGraphicFramePr/>
          <p:nvPr>
            <p:extLst>
              <p:ext uri="{D42A27DB-BD31-4B8C-83A1-F6EECF244321}">
                <p14:modId xmlns:p14="http://schemas.microsoft.com/office/powerpoint/2010/main" val="1958516082"/>
              </p:ext>
            </p:extLst>
          </p:nvPr>
        </p:nvGraphicFramePr>
        <p:xfrm>
          <a:off x="638827" y="513567"/>
          <a:ext cx="10922696" cy="814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594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41355474"/>
              </p:ext>
            </p:extLst>
          </p:nvPr>
        </p:nvGraphicFramePr>
        <p:xfrm>
          <a:off x="0" y="1"/>
          <a:ext cx="12192000" cy="1083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421090144"/>
              </p:ext>
            </p:extLst>
          </p:nvPr>
        </p:nvGraphicFramePr>
        <p:xfrm>
          <a:off x="0" y="1266092"/>
          <a:ext cx="12192000" cy="55919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Content Placeholder 3"/>
          <p:cNvPicPr>
            <a:picLocks noChangeAspect="1"/>
          </p:cNvPicPr>
          <p:nvPr/>
        </p:nvPicPr>
        <p:blipFill rotWithShape="1">
          <a:blip r:embed="rId12">
            <a:extLst>
              <a:ext uri="{28A0092B-C50C-407E-A947-70E740481C1C}">
                <a14:useLocalDpi xmlns:a14="http://schemas.microsoft.com/office/drawing/2010/main" val="0"/>
              </a:ext>
            </a:extLst>
          </a:blip>
          <a:srcRect r="50075"/>
          <a:stretch/>
        </p:blipFill>
        <p:spPr>
          <a:xfrm>
            <a:off x="0" y="0"/>
            <a:ext cx="6006906" cy="6872068"/>
          </a:xfrm>
          <a:prstGeom prst="rect">
            <a:avLst/>
          </a:prstGeom>
        </p:spPr>
      </p:pic>
      <p:pic>
        <p:nvPicPr>
          <p:cNvPr id="7" name="Content Placeholder 3"/>
          <p:cNvPicPr>
            <a:picLocks noChangeAspect="1"/>
          </p:cNvPicPr>
          <p:nvPr/>
        </p:nvPicPr>
        <p:blipFill rotWithShape="1">
          <a:blip r:embed="rId12">
            <a:extLst>
              <a:ext uri="{28A0092B-C50C-407E-A947-70E740481C1C}">
                <a14:useLocalDpi xmlns:a14="http://schemas.microsoft.com/office/drawing/2010/main" val="0"/>
              </a:ext>
            </a:extLst>
          </a:blip>
          <a:srcRect l="49429"/>
          <a:stretch/>
        </p:blipFill>
        <p:spPr>
          <a:xfrm>
            <a:off x="6011081" y="0"/>
            <a:ext cx="6180919" cy="6872068"/>
          </a:xfrm>
          <a:prstGeom prst="rect">
            <a:avLst/>
          </a:prstGeom>
        </p:spPr>
      </p:pic>
    </p:spTree>
    <p:extLst>
      <p:ext uri="{BB962C8B-B14F-4D97-AF65-F5344CB8AC3E}">
        <p14:creationId xmlns:p14="http://schemas.microsoft.com/office/powerpoint/2010/main" val="127770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04167E-6 0 L -0.45833 -0.00486 " pathEditMode="relative" rAng="0" ptsTypes="AA">
                                      <p:cBhvr>
                                        <p:cTn id="6" dur="2000" fill="hold"/>
                                        <p:tgtEl>
                                          <p:spTgt spid="6"/>
                                        </p:tgtEl>
                                        <p:attrNameLst>
                                          <p:attrName>ppt_x</p:attrName>
                                          <p:attrName>ppt_y</p:attrName>
                                        </p:attrNameLst>
                                      </p:cBhvr>
                                      <p:rCtr x="-22917" y="-255"/>
                                    </p:animMotion>
                                  </p:childTnLst>
                                </p:cTn>
                              </p:par>
                              <p:par>
                                <p:cTn id="7" presetID="0" presetClass="path" presetSubtype="0" accel="50000" decel="50000" fill="hold" nodeType="withEffect">
                                  <p:stCondLst>
                                    <p:cond delay="0"/>
                                  </p:stCondLst>
                                  <p:childTnLst>
                                    <p:animMotion origin="layout" path="M 3.54167E-6 0 L 0.4802 0.00255 " pathEditMode="relative" rAng="0" ptsTypes="AA">
                                      <p:cBhvr>
                                        <p:cTn id="8" dur="2000" fill="hold"/>
                                        <p:tgtEl>
                                          <p:spTgt spid="7"/>
                                        </p:tgtEl>
                                        <p:attrNameLst>
                                          <p:attrName>ppt_x</p:attrName>
                                          <p:attrName>ppt_y</p:attrName>
                                        </p:attrNameLst>
                                      </p:cBhvr>
                                      <p:rCtr x="24010"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62008" b="64237"/>
          <a:stretch/>
        </p:blipFill>
        <p:spPr bwMode="auto">
          <a:xfrm>
            <a:off x="94129" y="98474"/>
            <a:ext cx="12097871" cy="67595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3" name="TextBox 2"/>
          <p:cNvSpPr txBox="1"/>
          <p:nvPr/>
        </p:nvSpPr>
        <p:spPr>
          <a:xfrm>
            <a:off x="2975315" y="3914315"/>
            <a:ext cx="6907238" cy="1862048"/>
          </a:xfrm>
          <a:prstGeom prst="rect">
            <a:avLst/>
          </a:prstGeom>
          <a:noFill/>
        </p:spPr>
        <p:txBody>
          <a:bodyPr wrap="square" rtlCol="0">
            <a:spAutoFit/>
          </a:bodyPr>
          <a:lstStyle/>
          <a:p>
            <a:pPr algn="ctr"/>
            <a:r>
              <a:rPr lang="bn-IN" sz="11500" dirty="0" smtClean="0">
                <a:ln w="38100">
                  <a:solidFill>
                    <a:srgbClr val="FFFF00"/>
                  </a:solidFill>
                </a:ln>
                <a:solidFill>
                  <a:srgbClr val="3366FF"/>
                </a:solidFill>
              </a:rPr>
              <a:t>আল্লাহ হাফেজ</a:t>
            </a:r>
            <a:endParaRPr lang="en-US" sz="11500" dirty="0">
              <a:ln w="38100">
                <a:solidFill>
                  <a:srgbClr val="FFFF00"/>
                </a:solidFill>
              </a:ln>
              <a:solidFill>
                <a:srgbClr val="3366FF"/>
              </a:solidFill>
            </a:endParaRPr>
          </a:p>
        </p:txBody>
      </p:sp>
      <p:sp>
        <p:nvSpPr>
          <p:cNvPr id="4" name="TextBox 3"/>
          <p:cNvSpPr txBox="1"/>
          <p:nvPr/>
        </p:nvSpPr>
        <p:spPr>
          <a:xfrm>
            <a:off x="3583744" y="207497"/>
            <a:ext cx="5757204" cy="1446550"/>
          </a:xfrm>
          <a:prstGeom prst="rect">
            <a:avLst/>
          </a:prstGeom>
          <a:noFill/>
        </p:spPr>
        <p:txBody>
          <a:bodyPr wrap="square" rtlCol="0">
            <a:spAutoFit/>
          </a:bodyPr>
          <a:lstStyle/>
          <a:p>
            <a:pPr algn="ctr"/>
            <a:r>
              <a:rPr lang="bn-IN" sz="8800" dirty="0" smtClean="0">
                <a:ln w="28575">
                  <a:solidFill>
                    <a:srgbClr val="FFFF00"/>
                  </a:solidFill>
                </a:ln>
                <a:solidFill>
                  <a:srgbClr val="3366FF"/>
                </a:solidFill>
              </a:rPr>
              <a:t>আজ এ পর্যন্ত</a:t>
            </a:r>
            <a:endParaRPr lang="en-US" sz="8800" dirty="0">
              <a:ln w="28575">
                <a:solidFill>
                  <a:srgbClr val="FFFF00"/>
                </a:solidFill>
              </a:ln>
              <a:solidFill>
                <a:srgbClr val="3366FF"/>
              </a:solidFill>
            </a:endParaRPr>
          </a:p>
        </p:txBody>
      </p:sp>
      <p:sp>
        <p:nvSpPr>
          <p:cNvPr id="5" name="TextBox 4"/>
          <p:cNvSpPr txBox="1"/>
          <p:nvPr/>
        </p:nvSpPr>
        <p:spPr>
          <a:xfrm>
            <a:off x="3210950" y="1821765"/>
            <a:ext cx="6435969" cy="1323439"/>
          </a:xfrm>
          <a:prstGeom prst="rect">
            <a:avLst/>
          </a:prstGeom>
          <a:noFill/>
        </p:spPr>
        <p:txBody>
          <a:bodyPr wrap="square" rtlCol="0">
            <a:spAutoFit/>
          </a:bodyPr>
          <a:lstStyle/>
          <a:p>
            <a:pPr algn="ctr"/>
            <a:r>
              <a:rPr lang="bn-IN" sz="8000" b="1" dirty="0" smtClean="0">
                <a:ln>
                  <a:solidFill>
                    <a:srgbClr val="FF66CC"/>
                  </a:solidFill>
                </a:ln>
                <a:solidFill>
                  <a:srgbClr val="FFFF00"/>
                </a:solidFill>
              </a:rPr>
              <a:t>আবার দেখা হবে</a:t>
            </a:r>
            <a:endParaRPr lang="en-US" sz="8000" b="1" dirty="0">
              <a:ln>
                <a:solidFill>
                  <a:srgbClr val="FF66CC"/>
                </a:solidFill>
              </a:ln>
              <a:solidFill>
                <a:srgbClr val="FFFF00"/>
              </a:solidFill>
            </a:endParaRPr>
          </a:p>
        </p:txBody>
      </p:sp>
    </p:spTree>
    <p:extLst>
      <p:ext uri="{BB962C8B-B14F-4D97-AF65-F5344CB8AC3E}">
        <p14:creationId xmlns:p14="http://schemas.microsoft.com/office/powerpoint/2010/main" val="868697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116902937"/>
              </p:ext>
            </p:extLst>
          </p:nvPr>
        </p:nvGraphicFramePr>
        <p:xfrm>
          <a:off x="0" y="1"/>
          <a:ext cx="12192000" cy="862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372905112"/>
              </p:ext>
            </p:extLst>
          </p:nvPr>
        </p:nvGraphicFramePr>
        <p:xfrm>
          <a:off x="0" y="1048872"/>
          <a:ext cx="7974107" cy="5809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1"/>
          <p:cNvPicPr>
            <a:picLocks noChangeAspect="1"/>
          </p:cNvPicPr>
          <p:nvPr/>
        </p:nvPicPr>
        <p:blipFill rotWithShape="1">
          <a:blip r:embed="rId12" cstate="print">
            <a:extLst>
              <a:ext uri="{28A0092B-C50C-407E-A947-70E740481C1C}">
                <a14:useLocalDpi xmlns:a14="http://schemas.microsoft.com/office/drawing/2010/main" val="0"/>
              </a:ext>
            </a:extLst>
          </a:blip>
          <a:srcRect l="28779" t="19343" r="17418" b="3474"/>
          <a:stretch/>
        </p:blipFill>
        <p:spPr>
          <a:xfrm>
            <a:off x="7974107" y="1048871"/>
            <a:ext cx="4217894" cy="5809129"/>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1351979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Rectangle 4"/>
          <p:cNvSpPr/>
          <p:nvPr/>
        </p:nvSpPr>
        <p:spPr>
          <a:xfrm>
            <a:off x="3117056" y="522678"/>
            <a:ext cx="5957887" cy="1121209"/>
          </a:xfrm>
          <a:prstGeom prst="rect">
            <a:avLst/>
          </a:prstGeom>
          <a:noFill/>
        </p:spPr>
        <p:txBody>
          <a:bodyPr wrap="none" lIns="68580" tIns="34290" rIns="68580" bIns="34290" numCol="1">
            <a:prstTxWarp prst="textDeflateBottom">
              <a:avLst/>
            </a:prstTxWarp>
            <a:spAutoFit/>
          </a:bodyPr>
          <a:lstStyle/>
          <a:p>
            <a:pPr algn="ctr"/>
            <a:r>
              <a:rPr lang="bn-IN" sz="4050" b="1" u="sng" dirty="0">
                <a:ln w="22225">
                  <a:solidFill>
                    <a:schemeClr val="accent2"/>
                  </a:solidFill>
                  <a:prstDash val="solid"/>
                </a:ln>
                <a:solidFill>
                  <a:srgbClr val="FF33CC"/>
                </a:solidFill>
                <a:latin typeface="NikoshBAN" panose="02000000000000000000" pitchFamily="2" charset="0"/>
                <a:cs typeface="NikoshBAN" panose="02000000000000000000" pitchFamily="2" charset="0"/>
              </a:rPr>
              <a:t>পাঠ পরিচিতি</a:t>
            </a:r>
            <a:endParaRPr lang="en-US" sz="4050" b="1" u="sng" dirty="0">
              <a:ln w="22225">
                <a:solidFill>
                  <a:schemeClr val="accent2"/>
                </a:solidFill>
                <a:prstDash val="solid"/>
              </a:ln>
              <a:solidFill>
                <a:srgbClr val="FF33CC"/>
              </a:solidFill>
              <a:latin typeface="NikoshBAN" panose="02000000000000000000" pitchFamily="2" charset="0"/>
              <a:cs typeface="NikoshBAN" panose="02000000000000000000" pitchFamily="2" charset="0"/>
            </a:endParaRPr>
          </a:p>
        </p:txBody>
      </p:sp>
      <p:sp>
        <p:nvSpPr>
          <p:cNvPr id="6" name="Rectangle 5"/>
          <p:cNvSpPr/>
          <p:nvPr/>
        </p:nvSpPr>
        <p:spPr>
          <a:xfrm>
            <a:off x="1700611" y="2053415"/>
            <a:ext cx="8414258" cy="4053264"/>
          </a:xfrm>
          <a:prstGeom prst="rect">
            <a:avLst/>
          </a:prstGeom>
          <a:noFill/>
        </p:spPr>
        <p:txBody>
          <a:bodyPr wrap="none" lIns="68580" tIns="34290" rIns="68580" bIns="34290" numCol="1">
            <a:prstTxWarp prst="textPlain">
              <a:avLst>
                <a:gd name="adj" fmla="val 42452"/>
              </a:avLst>
            </a:prstTxWarp>
            <a:spAutoFit/>
            <a:scene3d>
              <a:camera prst="orthographicFront"/>
              <a:lightRig rig="soft" dir="t">
                <a:rot lat="0" lon="0" rev="15600000"/>
              </a:lightRig>
            </a:scene3d>
            <a:sp3d prstMaterial="softEdge"/>
          </a:bodyPr>
          <a:lstStyle/>
          <a:p>
            <a:pPr algn="just"/>
            <a:r>
              <a:rPr lang="bn-IN" sz="4050" b="1" dirty="0" smtClean="0">
                <a:ln/>
                <a:solidFill>
                  <a:srgbClr val="FF33CC"/>
                </a:solidFill>
                <a:latin typeface="NikoshBAN" panose="02000000000000000000" pitchFamily="2" charset="0"/>
                <a:cs typeface="NikoshBAN" panose="02000000000000000000" pitchFamily="2" charset="0"/>
              </a:rPr>
              <a:t>শ্রেনীঃ- একাদশ</a:t>
            </a:r>
            <a:endParaRPr lang="en-US" sz="4050" b="1" dirty="0" smtClean="0">
              <a:ln/>
              <a:solidFill>
                <a:srgbClr val="FF33CC"/>
              </a:solidFill>
              <a:latin typeface="NikoshBAN" panose="02000000000000000000" pitchFamily="2" charset="0"/>
              <a:cs typeface="NikoshBAN" panose="02000000000000000000" pitchFamily="2" charset="0"/>
            </a:endParaRPr>
          </a:p>
          <a:p>
            <a:pPr algn="just"/>
            <a:r>
              <a:rPr lang="bn-IN" sz="4050" b="1" dirty="0" smtClean="0">
                <a:ln/>
                <a:solidFill>
                  <a:srgbClr val="00B0F0"/>
                </a:solidFill>
                <a:latin typeface="NikoshBAN" panose="02000000000000000000" pitchFamily="2" charset="0"/>
                <a:cs typeface="NikoshBAN" panose="02000000000000000000" pitchFamily="2" charset="0"/>
              </a:rPr>
              <a:t>বিষয়ঃ- সমাজবিজ্ঞান</a:t>
            </a:r>
            <a:r>
              <a:rPr lang="en-US" sz="4050" b="1" dirty="0" smtClean="0">
                <a:ln/>
                <a:solidFill>
                  <a:srgbClr val="00B0F0"/>
                </a:solidFill>
                <a:latin typeface="NikoshBAN" panose="02000000000000000000" pitchFamily="2" charset="0"/>
                <a:cs typeface="NikoshBAN" panose="02000000000000000000" pitchFamily="2" charset="0"/>
              </a:rPr>
              <a:t>-</a:t>
            </a:r>
            <a:r>
              <a:rPr lang="bn-BD" sz="4050" b="1" dirty="0" smtClean="0">
                <a:ln/>
                <a:solidFill>
                  <a:srgbClr val="00B0F0"/>
                </a:solidFill>
                <a:latin typeface="NikoshBAN" panose="02000000000000000000" pitchFamily="2" charset="0"/>
                <a:cs typeface="NikoshBAN" panose="02000000000000000000" pitchFamily="2" charset="0"/>
              </a:rPr>
              <a:t>২য় পত্র</a:t>
            </a:r>
            <a:endParaRPr lang="en-US" sz="4050" b="1" dirty="0" smtClean="0">
              <a:ln/>
              <a:solidFill>
                <a:srgbClr val="00B0F0"/>
              </a:solidFill>
              <a:latin typeface="NikoshBAN" panose="02000000000000000000" pitchFamily="2" charset="0"/>
              <a:cs typeface="NikoshBAN" panose="02000000000000000000" pitchFamily="2" charset="0"/>
            </a:endParaRPr>
          </a:p>
          <a:p>
            <a:pPr algn="just"/>
            <a:r>
              <a:rPr lang="bn-IN" sz="4050" b="1" dirty="0" smtClean="0">
                <a:ln/>
                <a:solidFill>
                  <a:schemeClr val="accent6">
                    <a:lumMod val="50000"/>
                  </a:schemeClr>
                </a:solidFill>
                <a:latin typeface="NikoshBAN" panose="02000000000000000000" pitchFamily="2" charset="0"/>
                <a:cs typeface="NikoshBAN" panose="02000000000000000000" pitchFamily="2" charset="0"/>
              </a:rPr>
              <a:t>অধ্যায়ঃ</a:t>
            </a:r>
            <a:r>
              <a:rPr lang="bn-IN" sz="4050" b="1" dirty="0" smtClean="0">
                <a:ln/>
                <a:solidFill>
                  <a:srgbClr val="00B0F0"/>
                </a:solidFill>
                <a:latin typeface="NikoshBAN" panose="02000000000000000000" pitchFamily="2" charset="0"/>
                <a:cs typeface="NikoshBAN" panose="02000000000000000000" pitchFamily="2" charset="0"/>
              </a:rPr>
              <a:t>-</a:t>
            </a:r>
            <a:r>
              <a:rPr lang="en-US" sz="4000" b="1" dirty="0">
                <a:ln/>
                <a:solidFill>
                  <a:srgbClr val="00B050"/>
                </a:solidFill>
                <a:latin typeface="NikoshBAN" panose="02000000000000000000" pitchFamily="2" charset="0"/>
                <a:cs typeface="NikoshBAN" panose="02000000000000000000" pitchFamily="2" charset="0"/>
              </a:rPr>
              <a:t> </a:t>
            </a:r>
            <a:r>
              <a:rPr lang="bn-BD" sz="4000" b="1" dirty="0" smtClean="0">
                <a:ln/>
                <a:solidFill>
                  <a:srgbClr val="00B050"/>
                </a:solidFill>
                <a:latin typeface="NikoshBAN" panose="02000000000000000000" pitchFamily="2" charset="0"/>
                <a:cs typeface="NikoshBAN" panose="02000000000000000000" pitchFamily="2" charset="0"/>
              </a:rPr>
              <a:t>দ্বিতীয় </a:t>
            </a:r>
            <a:r>
              <a:rPr lang="en-US" sz="4000" dirty="0" smtClean="0">
                <a:ln/>
                <a:solidFill>
                  <a:srgbClr val="CC3C5B"/>
                </a:solidFill>
                <a:latin typeface="NikoshBAN" panose="02000000000000000000" pitchFamily="2" charset="0"/>
                <a:cs typeface="NikoshBAN" panose="02000000000000000000" pitchFamily="2" charset="0"/>
              </a:rPr>
              <a:t>[</a:t>
            </a:r>
            <a:r>
              <a:rPr lang="bn-BD" sz="4000" dirty="0" smtClean="0">
                <a:ln/>
                <a:solidFill>
                  <a:srgbClr val="CC3C5B"/>
                </a:solidFill>
                <a:latin typeface="NikoshBAN" panose="02000000000000000000" pitchFamily="2" charset="0"/>
                <a:cs typeface="NikoshBAN" panose="02000000000000000000" pitchFamily="2" charset="0"/>
              </a:rPr>
              <a:t>বাংলাদেশের সমাজ ও সংস্কৃতি]</a:t>
            </a:r>
            <a:r>
              <a:rPr lang="en-US" sz="4000" dirty="0" smtClean="0">
                <a:ln/>
                <a:solidFill>
                  <a:srgbClr val="CC3C5B"/>
                </a:solidFill>
                <a:latin typeface="NikoshBAN" panose="02000000000000000000" pitchFamily="2" charset="0"/>
                <a:cs typeface="NikoshBAN" panose="02000000000000000000" pitchFamily="2" charset="0"/>
              </a:rPr>
              <a:t> </a:t>
            </a:r>
            <a:endParaRPr lang="en-US" sz="4050" b="1" dirty="0">
              <a:ln/>
              <a:solidFill>
                <a:srgbClr val="00B0F0"/>
              </a:solidFill>
              <a:latin typeface="NikoshBAN" panose="02000000000000000000" pitchFamily="2" charset="0"/>
              <a:cs typeface="NikoshBAN" panose="02000000000000000000" pitchFamily="2" charset="0"/>
            </a:endParaRPr>
          </a:p>
          <a:p>
            <a:pPr algn="just"/>
            <a:r>
              <a:rPr lang="en-US" sz="4050" b="1" dirty="0" smtClean="0">
                <a:ln/>
                <a:solidFill>
                  <a:srgbClr val="00B0F0"/>
                </a:solidFill>
                <a:latin typeface="NikoshBAN" panose="02000000000000000000" pitchFamily="2" charset="0"/>
                <a:cs typeface="NikoshBAN" panose="02000000000000000000" pitchFamily="2" charset="0"/>
              </a:rPr>
              <a:t> </a:t>
            </a:r>
            <a:r>
              <a:rPr lang="bn-IN" sz="4050" b="1" dirty="0" smtClean="0">
                <a:ln/>
                <a:solidFill>
                  <a:srgbClr val="00B0F0"/>
                </a:solidFill>
                <a:latin typeface="NikoshBAN" panose="02000000000000000000" pitchFamily="2" charset="0"/>
                <a:cs typeface="NikoshBAN" panose="02000000000000000000" pitchFamily="2" charset="0"/>
              </a:rPr>
              <a:t>পাঠঃ- </a:t>
            </a:r>
            <a:r>
              <a:rPr lang="bn-BD" sz="4050" b="1" dirty="0" smtClean="0">
                <a:ln/>
                <a:solidFill>
                  <a:srgbClr val="00B0F0"/>
                </a:solidFill>
                <a:latin typeface="NikoshBAN" panose="02000000000000000000" pitchFamily="2" charset="0"/>
                <a:cs typeface="NikoshBAN" panose="02000000000000000000" pitchFamily="2" charset="0"/>
              </a:rPr>
              <a:t>৩</a:t>
            </a:r>
            <a:endParaRPr lang="bn-IN" sz="4050" dirty="0">
              <a:ln/>
              <a:solidFill>
                <a:srgbClr val="00B0F0"/>
              </a:solidFill>
              <a:latin typeface="NikoshBAN" panose="02000000000000000000" pitchFamily="2" charset="0"/>
              <a:cs typeface="NikoshBAN" panose="02000000000000000000" pitchFamily="2" charset="0"/>
            </a:endParaRPr>
          </a:p>
          <a:p>
            <a:pPr algn="just"/>
            <a:r>
              <a:rPr lang="en-US" sz="4050" b="1" dirty="0" smtClean="0">
                <a:ln/>
                <a:solidFill>
                  <a:srgbClr val="FF33CC"/>
                </a:solidFill>
                <a:latin typeface="NikoshBAN" panose="02000000000000000000" pitchFamily="2" charset="0"/>
                <a:cs typeface="NikoshBAN" panose="02000000000000000000" pitchFamily="2" charset="0"/>
              </a:rPr>
              <a:t> </a:t>
            </a:r>
            <a:r>
              <a:rPr lang="bn-IN" sz="4050" b="1" dirty="0" smtClean="0">
                <a:ln/>
                <a:solidFill>
                  <a:srgbClr val="FF33CC"/>
                </a:solidFill>
                <a:latin typeface="NikoshBAN" panose="02000000000000000000" pitchFamily="2" charset="0"/>
                <a:cs typeface="NikoshBAN" panose="02000000000000000000" pitchFamily="2" charset="0"/>
              </a:rPr>
              <a:t>তারিখঃ- </a:t>
            </a:r>
            <a:r>
              <a:rPr lang="bn-BD" sz="4050" b="1" dirty="0" smtClean="0">
                <a:ln/>
                <a:solidFill>
                  <a:srgbClr val="FF33CC"/>
                </a:solidFill>
                <a:latin typeface="NikoshBAN" panose="02000000000000000000" pitchFamily="2" charset="0"/>
                <a:cs typeface="NikoshBAN" panose="02000000000000000000" pitchFamily="2" charset="0"/>
              </a:rPr>
              <a:t>২৩</a:t>
            </a:r>
            <a:r>
              <a:rPr lang="bn-IN" sz="4050" b="1" dirty="0" smtClean="0">
                <a:ln/>
                <a:solidFill>
                  <a:srgbClr val="FF33CC"/>
                </a:solidFill>
                <a:latin typeface="NikoshBAN" panose="02000000000000000000" pitchFamily="2" charset="0"/>
                <a:cs typeface="NikoshBAN" panose="02000000000000000000" pitchFamily="2" charset="0"/>
              </a:rPr>
              <a:t>/০</a:t>
            </a:r>
            <a:r>
              <a:rPr lang="bn-BD" sz="4050" b="1" dirty="0" smtClean="0">
                <a:ln/>
                <a:solidFill>
                  <a:srgbClr val="FF33CC"/>
                </a:solidFill>
                <a:latin typeface="NikoshBAN" panose="02000000000000000000" pitchFamily="2" charset="0"/>
                <a:cs typeface="NikoshBAN" panose="02000000000000000000" pitchFamily="2" charset="0"/>
              </a:rPr>
              <a:t>৭</a:t>
            </a:r>
            <a:r>
              <a:rPr lang="bn-IN" sz="4050" b="1" dirty="0" smtClean="0">
                <a:ln/>
                <a:solidFill>
                  <a:srgbClr val="FF33CC"/>
                </a:solidFill>
                <a:latin typeface="NikoshBAN" panose="02000000000000000000" pitchFamily="2" charset="0"/>
                <a:cs typeface="NikoshBAN" panose="02000000000000000000" pitchFamily="2" charset="0"/>
              </a:rPr>
              <a:t>/২০</a:t>
            </a:r>
            <a:r>
              <a:rPr lang="bn-BD" sz="4050" b="1" dirty="0" smtClean="0">
                <a:ln/>
                <a:solidFill>
                  <a:srgbClr val="FF33CC"/>
                </a:solidFill>
                <a:latin typeface="NikoshBAN" panose="02000000000000000000" pitchFamily="2" charset="0"/>
                <a:cs typeface="NikoshBAN" panose="02000000000000000000" pitchFamily="2" charset="0"/>
              </a:rPr>
              <a:t>২০</a:t>
            </a:r>
            <a:r>
              <a:rPr lang="bn-IN" sz="4050" b="1" dirty="0" smtClean="0">
                <a:ln/>
                <a:solidFill>
                  <a:srgbClr val="FF33CC"/>
                </a:solidFill>
                <a:latin typeface="NikoshBAN" panose="02000000000000000000" pitchFamily="2" charset="0"/>
                <a:cs typeface="NikoshBAN" panose="02000000000000000000" pitchFamily="2" charset="0"/>
              </a:rPr>
              <a:t> </a:t>
            </a:r>
            <a:r>
              <a:rPr lang="bn-IN" sz="4050" b="1" dirty="0">
                <a:ln/>
                <a:solidFill>
                  <a:srgbClr val="FF33CC"/>
                </a:solidFill>
                <a:latin typeface="NikoshBAN" panose="02000000000000000000" pitchFamily="2" charset="0"/>
                <a:cs typeface="NikoshBAN" panose="02000000000000000000" pitchFamily="2" charset="0"/>
              </a:rPr>
              <a:t>ইং</a:t>
            </a:r>
            <a:endParaRPr lang="en-US" sz="4050" b="1" dirty="0">
              <a:ln/>
              <a:solidFill>
                <a:srgbClr val="FF33CC"/>
              </a:solidFill>
              <a:latin typeface="NikoshBAN" panose="02000000000000000000" pitchFamily="2" charset="0"/>
              <a:cs typeface="NikoshBAN" panose="02000000000000000000" pitchFamily="2" charset="0"/>
            </a:endParaRPr>
          </a:p>
        </p:txBody>
      </p:sp>
      <p:sp>
        <p:nvSpPr>
          <p:cNvPr id="7" name="Flowchart: Process 6"/>
          <p:cNvSpPr/>
          <p:nvPr/>
        </p:nvSpPr>
        <p:spPr>
          <a:xfrm>
            <a:off x="9699026" y="1302094"/>
            <a:ext cx="1975232" cy="2743813"/>
          </a:xfrm>
          <a:prstGeom prst="flowChartProcess">
            <a:avLst/>
          </a:prstGeom>
          <a:solidFill>
            <a:srgbClr val="0066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bn-IN" sz="3200" dirty="0">
                <a:solidFill>
                  <a:srgbClr val="FFFF00"/>
                </a:solidFill>
                <a:latin typeface="NikoshBAN" pitchFamily="2" charset="0"/>
                <a:cs typeface="NikoshBAN" pitchFamily="2" charset="0"/>
              </a:rPr>
              <a:t>সমাজবিজ্ঞান</a:t>
            </a:r>
            <a:r>
              <a:rPr lang="en-US" sz="3200" dirty="0">
                <a:solidFill>
                  <a:srgbClr val="FFFF00"/>
                </a:solidFill>
                <a:latin typeface="NikoshBAN" pitchFamily="2" charset="0"/>
                <a:cs typeface="NikoshBAN" pitchFamily="2" charset="0"/>
              </a:rPr>
              <a:t> </a:t>
            </a:r>
            <a:endParaRPr lang="bn-IN" sz="3200" dirty="0">
              <a:solidFill>
                <a:srgbClr val="FFFF00"/>
              </a:solidFill>
              <a:latin typeface="NikoshBAN" pitchFamily="2" charset="0"/>
              <a:cs typeface="NikoshBAN" pitchFamily="2" charset="0"/>
            </a:endParaRPr>
          </a:p>
          <a:p>
            <a:pPr algn="ctr"/>
            <a:r>
              <a:rPr lang="bn-BD" sz="3200" dirty="0" smtClean="0">
                <a:solidFill>
                  <a:srgbClr val="FFFF00"/>
                </a:solidFill>
                <a:latin typeface="NikoshBAN" pitchFamily="2" charset="0"/>
                <a:cs typeface="NikoshBAN" pitchFamily="2" charset="0"/>
              </a:rPr>
              <a:t>দ্বিতীয়</a:t>
            </a:r>
            <a:r>
              <a:rPr lang="bn-BD" sz="1600" dirty="0" smtClean="0">
                <a:solidFill>
                  <a:srgbClr val="FFFF00"/>
                </a:solidFill>
                <a:latin typeface="NikoshBAN" pitchFamily="2" charset="0"/>
                <a:cs typeface="NikoshBAN" pitchFamily="2" charset="0"/>
              </a:rPr>
              <a:t> </a:t>
            </a:r>
            <a:r>
              <a:rPr lang="bn-IN" sz="3600" dirty="0">
                <a:solidFill>
                  <a:srgbClr val="FFFF00"/>
                </a:solidFill>
                <a:latin typeface="NikoshBAN" pitchFamily="2" charset="0"/>
                <a:cs typeface="NikoshBAN" pitchFamily="2" charset="0"/>
              </a:rPr>
              <a:t>পত্র</a:t>
            </a:r>
            <a:endParaRPr lang="en-US" sz="3600" dirty="0">
              <a:solidFill>
                <a:srgbClr val="FFFF00"/>
              </a:solidFill>
              <a:latin typeface="NikoshBAN" pitchFamily="2" charset="0"/>
              <a:cs typeface="NikoshBAN" pitchFamily="2" charset="0"/>
            </a:endParaRPr>
          </a:p>
          <a:p>
            <a:pPr algn="ctr"/>
            <a:r>
              <a:rPr lang="en-US" sz="2000" dirty="0" err="1">
                <a:solidFill>
                  <a:srgbClr val="FFFF00"/>
                </a:solidFill>
                <a:latin typeface="NikoshBAN" pitchFamily="2" charset="0"/>
                <a:cs typeface="NikoshBAN" pitchFamily="2" charset="0"/>
              </a:rPr>
              <a:t>একাদশ</a:t>
            </a:r>
            <a:r>
              <a:rPr lang="en-US" sz="2000" dirty="0">
                <a:solidFill>
                  <a:srgbClr val="FFFF00"/>
                </a:solidFill>
                <a:latin typeface="NikoshBAN" pitchFamily="2" charset="0"/>
                <a:cs typeface="NikoshBAN" pitchFamily="2" charset="0"/>
              </a:rPr>
              <a:t>- </a:t>
            </a:r>
            <a:r>
              <a:rPr lang="en-US" sz="2000" dirty="0" err="1">
                <a:solidFill>
                  <a:srgbClr val="FFFF00"/>
                </a:solidFill>
                <a:latin typeface="NikoshBAN" pitchFamily="2" charset="0"/>
                <a:cs typeface="NikoshBAN" pitchFamily="2" charset="0"/>
              </a:rPr>
              <a:t>দ্বাদশ</a:t>
            </a:r>
            <a:r>
              <a:rPr lang="en-US" sz="2000" dirty="0">
                <a:solidFill>
                  <a:srgbClr val="FFFF00"/>
                </a:solidFill>
                <a:latin typeface="NikoshBAN" pitchFamily="2" charset="0"/>
                <a:cs typeface="NikoshBAN" pitchFamily="2" charset="0"/>
              </a:rPr>
              <a:t> </a:t>
            </a:r>
            <a:r>
              <a:rPr lang="bn-IN" sz="2000" dirty="0" smtClean="0">
                <a:solidFill>
                  <a:srgbClr val="FFFF00"/>
                </a:solidFill>
                <a:latin typeface="NikoshBAN" pitchFamily="2" charset="0"/>
                <a:cs typeface="NikoshBAN" pitchFamily="2" charset="0"/>
              </a:rPr>
              <a:t>শ্রেণি</a:t>
            </a:r>
            <a:endParaRPr lang="en-US" sz="3200" dirty="0"/>
          </a:p>
        </p:txBody>
      </p:sp>
    </p:spTree>
    <p:extLst>
      <p:ext uri="{BB962C8B-B14F-4D97-AF65-F5344CB8AC3E}">
        <p14:creationId xmlns:p14="http://schemas.microsoft.com/office/powerpoint/2010/main" val="372194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83227651"/>
              </p:ext>
            </p:extLst>
          </p:nvPr>
        </p:nvGraphicFramePr>
        <p:xfrm>
          <a:off x="0" y="1"/>
          <a:ext cx="12192000" cy="1159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953827990"/>
              </p:ext>
            </p:extLst>
          </p:nvPr>
        </p:nvGraphicFramePr>
        <p:xfrm>
          <a:off x="0" y="1751527"/>
          <a:ext cx="1219200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10512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532340" y="413359"/>
            <a:ext cx="5574081" cy="939452"/>
          </a:xfrm>
          <a:prstGeom prst="rect">
            <a:avLst/>
          </a:prstGeom>
          <a:noFill/>
        </p:spPr>
        <p:txBody>
          <a:bodyPr wrap="square" rtlCol="0">
            <a:prstTxWarp prst="textWave4">
              <a:avLst/>
            </a:prstTxWarp>
            <a:spAutoFit/>
          </a:bodyPr>
          <a:lstStyle/>
          <a:p>
            <a:r>
              <a:rPr lang="bn-BD" sz="4800" b="1" dirty="0" smtClean="0">
                <a:ln w="6600">
                  <a:solidFill>
                    <a:schemeClr val="accent2"/>
                  </a:solidFill>
                  <a:prstDash val="solid"/>
                </a:ln>
                <a:solidFill>
                  <a:srgbClr val="0000FF"/>
                </a:solidFill>
                <a:effectLst>
                  <a:outerShdw dist="38100" dir="2700000" algn="tl" rotWithShape="0">
                    <a:schemeClr val="accent2"/>
                  </a:outerShdw>
                </a:effectLst>
              </a:rPr>
              <a:t>শিখনফল</a:t>
            </a:r>
            <a:endParaRPr lang="en-US" sz="4800" b="1" dirty="0">
              <a:ln w="6600">
                <a:solidFill>
                  <a:schemeClr val="accent2"/>
                </a:solidFill>
                <a:prstDash val="solid"/>
              </a:ln>
              <a:solidFill>
                <a:srgbClr val="0000FF"/>
              </a:solidFill>
              <a:effectLst>
                <a:outerShdw dist="38100" dir="2700000" algn="tl" rotWithShape="0">
                  <a:schemeClr val="accent2"/>
                </a:outerShdw>
              </a:effectLst>
            </a:endParaRPr>
          </a:p>
        </p:txBody>
      </p:sp>
      <p:sp>
        <p:nvSpPr>
          <p:cNvPr id="4" name="TextBox 3"/>
          <p:cNvSpPr txBox="1"/>
          <p:nvPr/>
        </p:nvSpPr>
        <p:spPr>
          <a:xfrm>
            <a:off x="501042" y="1766170"/>
            <a:ext cx="11210795" cy="2554545"/>
          </a:xfrm>
          <a:prstGeom prst="rect">
            <a:avLst/>
          </a:prstGeom>
          <a:noFill/>
        </p:spPr>
        <p:txBody>
          <a:bodyPr wrap="square" rtlCol="0">
            <a:spAutoFit/>
          </a:bodyPr>
          <a:lstStyle/>
          <a:p>
            <a:r>
              <a:rPr lang="bn-BD" sz="4000" dirty="0" smtClean="0">
                <a:solidFill>
                  <a:srgbClr val="FF0000"/>
                </a:solidFill>
              </a:rPr>
              <a:t>পাঠ শেষে শিক্ষার্থীরা-------</a:t>
            </a:r>
          </a:p>
          <a:p>
            <a:r>
              <a:rPr lang="bn-BD" sz="4000" dirty="0" smtClean="0">
                <a:solidFill>
                  <a:srgbClr val="0000FF"/>
                </a:solidFill>
              </a:rPr>
              <a:t>১।সাংস্কৃতিক ব্যবধান কী তা ব্যাখ্যা করতে পারবে;</a:t>
            </a:r>
          </a:p>
          <a:p>
            <a:r>
              <a:rPr lang="bn-BD" sz="4000" dirty="0" smtClean="0">
                <a:solidFill>
                  <a:srgbClr val="FF0066"/>
                </a:solidFill>
              </a:rPr>
              <a:t>২।বাংলাদেশের</a:t>
            </a:r>
            <a:r>
              <a:rPr lang="bn-BD" sz="4000" dirty="0">
                <a:solidFill>
                  <a:srgbClr val="FF0066"/>
                </a:solidFill>
              </a:rPr>
              <a:t> সাংস্কৃতিক </a:t>
            </a:r>
            <a:r>
              <a:rPr lang="bn-BD" sz="4000" dirty="0" smtClean="0">
                <a:solidFill>
                  <a:srgbClr val="FF0066"/>
                </a:solidFill>
              </a:rPr>
              <a:t>ব্যবধানের প্রকৃতি বিশ্লেষণ করতে পারবে;</a:t>
            </a:r>
          </a:p>
          <a:p>
            <a:r>
              <a:rPr lang="bn-BD" sz="4000" dirty="0" smtClean="0"/>
              <a:t>৩।সমাজজীবনে </a:t>
            </a:r>
            <a:r>
              <a:rPr lang="bn-BD" sz="4000" dirty="0"/>
              <a:t>সাংস্কৃতিক </a:t>
            </a:r>
            <a:r>
              <a:rPr lang="bn-BD" sz="4000" dirty="0" smtClean="0"/>
              <a:t>ব্যবধান কমিয়ে আনতে সক্ষম হবে। </a:t>
            </a:r>
            <a:endParaRPr lang="en-US" sz="4000" dirty="0"/>
          </a:p>
        </p:txBody>
      </p:sp>
    </p:spTree>
    <p:extLst>
      <p:ext uri="{BB962C8B-B14F-4D97-AF65-F5344CB8AC3E}">
        <p14:creationId xmlns:p14="http://schemas.microsoft.com/office/powerpoint/2010/main" val="3883365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833093" y="1438835"/>
            <a:ext cx="8525814" cy="2151529"/>
          </a:xfrm>
          <a:prstGeom prst="rect">
            <a:avLst/>
          </a:prstGeom>
          <a:noFill/>
        </p:spPr>
        <p:txBody>
          <a:bodyPr wrap="square" rtlCol="0">
            <a:prstTxWarp prst="textDeflateBottom">
              <a:avLst/>
            </a:prstTxWarp>
            <a:spAutoFit/>
          </a:bodyPr>
          <a:lstStyle/>
          <a:p>
            <a:pPr algn="ctr"/>
            <a:r>
              <a:rPr lang="bn-IN" sz="7200" b="1" i="1" u="sng" dirty="0" smtClean="0">
                <a:ln w="12700">
                  <a:solidFill>
                    <a:schemeClr val="accent1"/>
                  </a:solidFill>
                  <a:prstDash val="solid"/>
                </a:ln>
                <a:solidFill>
                  <a:srgbClr val="0000FF"/>
                </a:solidFill>
                <a:effectLst>
                  <a:outerShdw dist="38100" dir="2640000" algn="bl" rotWithShape="0">
                    <a:schemeClr val="accent1"/>
                  </a:outerShdw>
                </a:effectLst>
              </a:rPr>
              <a:t>বিষয়বস্তু আলোচনা</a:t>
            </a:r>
          </a:p>
        </p:txBody>
      </p:sp>
      <p:sp>
        <p:nvSpPr>
          <p:cNvPr id="2" name="TextBox 1"/>
          <p:cNvSpPr txBox="1"/>
          <p:nvPr/>
        </p:nvSpPr>
        <p:spPr>
          <a:xfrm>
            <a:off x="5262282" y="3105834"/>
            <a:ext cx="1667435" cy="646331"/>
          </a:xfrm>
          <a:prstGeom prst="rect">
            <a:avLst/>
          </a:prstGeom>
          <a:solidFill>
            <a:schemeClr val="accent2"/>
          </a:solidFill>
          <a:scene3d>
            <a:camera prst="orthographicFront"/>
            <a:lightRig rig="threePt" dir="t"/>
          </a:scene3d>
          <a:sp3d>
            <a:bevelT w="114300" prst="artDeco"/>
          </a:sp3d>
        </p:spPr>
        <p:txBody>
          <a:bodyPr wrap="square" rtlCol="0">
            <a:spAutoFit/>
          </a:bodyPr>
          <a:lstStyle/>
          <a:p>
            <a:pPr algn="ctr"/>
            <a:r>
              <a:rPr lang="bn-BD" sz="3600" dirty="0" smtClean="0"/>
              <a:t>৫০ </a:t>
            </a:r>
            <a:r>
              <a:rPr lang="bn-IN" sz="3600" dirty="0" smtClean="0"/>
              <a:t>মিনিট</a:t>
            </a:r>
            <a:endParaRPr lang="en-US" sz="3600" dirty="0"/>
          </a:p>
        </p:txBody>
      </p:sp>
    </p:spTree>
    <p:extLst>
      <p:ext uri="{BB962C8B-B14F-4D97-AF65-F5344CB8AC3E}">
        <p14:creationId xmlns:p14="http://schemas.microsoft.com/office/powerpoint/2010/main" val="4293719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3638398518"/>
              </p:ext>
            </p:extLst>
          </p:nvPr>
        </p:nvGraphicFramePr>
        <p:xfrm>
          <a:off x="0" y="1"/>
          <a:ext cx="12192000" cy="951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2526" y="3795386"/>
            <a:ext cx="12192000" cy="2862322"/>
          </a:xfrm>
          <a:prstGeom prst="rect">
            <a:avLst/>
          </a:prstGeom>
          <a:noFill/>
        </p:spPr>
        <p:txBody>
          <a:bodyPr wrap="square" rtlCol="0">
            <a:spAutoFit/>
          </a:bodyPr>
          <a:lstStyle/>
          <a:p>
            <a:pPr algn="just"/>
            <a:r>
              <a:rPr lang="bn-BD" sz="3600" dirty="0" smtClean="0"/>
              <a:t>বিজ্ঞান ও প্রযুক্তির উন্নতির ফলে বস্তুগত সংস্কৃতিতে খুব দ্রুত গতিতে পরিবর্তন হয় বা এগিয়ে চলে।কিন্তু অবস্তুগত সংস্কৃতিতে ধীর গতিতে পরিবর্তন হয়। পরিবর্তনের এই গতিতে বস্তুগত সংস্কৃতি অনেক দূর এগিয়ে যায় এবং অবস্তুগত সংস্কৃতি পিছিয়ে পড়ে।ফলশ্রুতিতে বস্তুগত ও অবস্তুগত সংস্কৃতির মধ্যে একটি ব্যবধান বা </a:t>
            </a:r>
            <a:r>
              <a:rPr lang="bn-BD" sz="3600" dirty="0" smtClean="0"/>
              <a:t>দূরত্ব</a:t>
            </a:r>
            <a:r>
              <a:rPr lang="en-US" sz="3600" dirty="0" smtClean="0"/>
              <a:t> </a:t>
            </a:r>
            <a:r>
              <a:rPr lang="bn-BD" sz="3600" dirty="0" smtClean="0"/>
              <a:t>(</a:t>
            </a:r>
            <a:r>
              <a:rPr lang="en-US" sz="3600" dirty="0" smtClean="0">
                <a:latin typeface="Times New Roman" panose="02020603050405020304" pitchFamily="18" charset="0"/>
                <a:cs typeface="Times New Roman" panose="02020603050405020304" pitchFamily="18" charset="0"/>
              </a:rPr>
              <a:t>lag</a:t>
            </a:r>
            <a:r>
              <a:rPr lang="en-US" sz="3600" dirty="0" smtClean="0"/>
              <a:t>) </a:t>
            </a:r>
            <a:r>
              <a:rPr lang="bn-BD" sz="3600" dirty="0" smtClean="0"/>
              <a:t>তৈরী হয়</a:t>
            </a:r>
            <a:r>
              <a:rPr lang="bn-BD" sz="3600" dirty="0" smtClean="0"/>
              <a:t>।একেই </a:t>
            </a:r>
            <a:r>
              <a:rPr lang="bn-BD" sz="3600" dirty="0" smtClean="0"/>
              <a:t>বলা হয় সাংস্কৃতিক ব্যবধান বা </a:t>
            </a:r>
            <a:r>
              <a:rPr lang="en-US" sz="3600" dirty="0" smtClean="0">
                <a:latin typeface="Times New Roman" panose="02020603050405020304" pitchFamily="18" charset="0"/>
                <a:cs typeface="Times New Roman" panose="02020603050405020304" pitchFamily="18" charset="0"/>
              </a:rPr>
              <a:t>cultural lag.</a:t>
            </a:r>
            <a:endParaRPr lang="bn-BD" sz="3600" dirty="0" smtClean="0">
              <a:latin typeface="Times New Roman" panose="02020603050405020304" pitchFamily="18" charset="0"/>
            </a:endParaRPr>
          </a:p>
        </p:txBody>
      </p:sp>
      <p:sp>
        <p:nvSpPr>
          <p:cNvPr id="3" name="Rectangle 2"/>
          <p:cNvSpPr/>
          <p:nvPr/>
        </p:nvSpPr>
        <p:spPr>
          <a:xfrm>
            <a:off x="1615858" y="1011849"/>
            <a:ext cx="10576142" cy="2862322"/>
          </a:xfrm>
          <a:prstGeom prst="rect">
            <a:avLst/>
          </a:prstGeom>
        </p:spPr>
        <p:txBody>
          <a:bodyPr wrap="square">
            <a:spAutoFit/>
          </a:bodyPr>
          <a:lstStyle/>
          <a:p>
            <a:pPr algn="just"/>
            <a:r>
              <a:rPr lang="bn-BD" sz="3600" dirty="0"/>
              <a:t>আমেরিকান সমাজবিজ্ঞানী </a:t>
            </a:r>
            <a:r>
              <a:rPr lang="en-US" sz="3600" dirty="0" smtClean="0">
                <a:latin typeface="Times New Roman" panose="02020603050405020304" pitchFamily="18" charset="0"/>
                <a:cs typeface="Times New Roman" panose="02020603050405020304" pitchFamily="18" charset="0"/>
              </a:rPr>
              <a:t>William Fielding </a:t>
            </a:r>
            <a:r>
              <a:rPr lang="en-US" sz="3600" dirty="0" err="1" smtClean="0">
                <a:latin typeface="Times New Roman" panose="02020603050405020304" pitchFamily="18" charset="0"/>
                <a:cs typeface="Times New Roman" panose="02020603050405020304" pitchFamily="18" charset="0"/>
              </a:rPr>
              <a:t>Ogburn</a:t>
            </a:r>
            <a:r>
              <a:rPr lang="bn-BD" sz="3600" dirty="0" smtClean="0"/>
              <a:t> </a:t>
            </a:r>
            <a:r>
              <a:rPr lang="bn-BD" sz="3600" dirty="0"/>
              <a:t>১৯২২ সালে প্রকাশিত তাঁর “</a:t>
            </a:r>
            <a:r>
              <a:rPr lang="en-US" sz="3600" dirty="0">
                <a:latin typeface="Times New Roman" panose="02020603050405020304" pitchFamily="18" charset="0"/>
                <a:cs typeface="Times New Roman" panose="02020603050405020304" pitchFamily="18" charset="0"/>
              </a:rPr>
              <a:t>Social Change”</a:t>
            </a:r>
            <a:r>
              <a:rPr lang="bn-BD" sz="3600" dirty="0"/>
              <a:t>গ্রন্থে সর্বপ্রথম সাংস্কৃতিক </a:t>
            </a:r>
            <a:r>
              <a:rPr lang="bn-BD" sz="3600" dirty="0" smtClean="0"/>
              <a:t>ব্যবধান</a:t>
            </a:r>
            <a:r>
              <a:rPr lang="en-US" sz="3600" dirty="0" smtClean="0"/>
              <a:t> </a:t>
            </a:r>
            <a:r>
              <a:rPr lang="bn-BD" sz="3600" dirty="0" smtClean="0"/>
              <a:t>(</a:t>
            </a:r>
            <a:r>
              <a:rPr lang="en-US" sz="3600" dirty="0">
                <a:latin typeface="Times New Roman" panose="02020603050405020304" pitchFamily="18" charset="0"/>
                <a:cs typeface="Times New Roman" panose="02020603050405020304" pitchFamily="18" charset="0"/>
              </a:rPr>
              <a:t>cultural lag</a:t>
            </a:r>
            <a:r>
              <a:rPr lang="en-US" sz="3600" dirty="0"/>
              <a:t>)</a:t>
            </a:r>
            <a:r>
              <a:rPr lang="bn-BD" sz="3600" dirty="0"/>
              <a:t> তত্ত্বটি প্রদান করেন।তাঁর মতে,সংস্কৃতি চলমান ও গতিশীল তথা পরিবর্তনশীল।কিন্তু পরিবর্তনের এই গতি সংস্কৃতির উভয়ই অংশে অর্থাৎ বস্তুগত ও অবস্তুগত সংস্কৃতিতে সমানতালে বা সমানহারে সংঘটিত হয়না।</a:t>
            </a:r>
            <a:endParaRPr lang="en-US" sz="3600"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52" y="1149635"/>
            <a:ext cx="1603332" cy="2198037"/>
          </a:xfrm>
          <a:prstGeom prst="rect">
            <a:avLst/>
          </a:prstGeom>
        </p:spPr>
      </p:pic>
      <p:sp>
        <p:nvSpPr>
          <p:cNvPr id="5" name="TextBox 4"/>
          <p:cNvSpPr txBox="1"/>
          <p:nvPr/>
        </p:nvSpPr>
        <p:spPr>
          <a:xfrm>
            <a:off x="0" y="3347673"/>
            <a:ext cx="1590806" cy="369332"/>
          </a:xfrm>
          <a:prstGeom prst="rect">
            <a:avLst/>
          </a:prstGeom>
          <a:noFill/>
        </p:spPr>
        <p:txBody>
          <a:bodyPr wrap="square" rtlCol="0">
            <a:spAutoFit/>
          </a:bodyPr>
          <a:lstStyle/>
          <a:p>
            <a:r>
              <a:rPr lang="en-US" dirty="0" err="1" smtClean="0"/>
              <a:t>W.F.Ogburn</a:t>
            </a:r>
            <a:endParaRPr lang="en-US" dirty="0"/>
          </a:p>
        </p:txBody>
      </p:sp>
    </p:spTree>
    <p:extLst>
      <p:ext uri="{BB962C8B-B14F-4D97-AF65-F5344CB8AC3E}">
        <p14:creationId xmlns:p14="http://schemas.microsoft.com/office/powerpoint/2010/main" val="419442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630"/>
            <a:ext cx="12192000" cy="5816977"/>
          </a:xfrm>
          <a:prstGeom prst="rect">
            <a:avLst/>
          </a:prstGeom>
        </p:spPr>
        <p:txBody>
          <a:bodyPr wrap="square">
            <a:spAutoFit/>
          </a:bodyPr>
          <a:lstStyle/>
          <a:p>
            <a:pPr algn="just"/>
            <a:r>
              <a:rPr lang="en-US" sz="3600" dirty="0" smtClean="0"/>
              <a:t>	</a:t>
            </a:r>
            <a:r>
              <a:rPr lang="en-US" sz="3600" dirty="0" err="1" smtClean="0">
                <a:latin typeface="Times New Roman" panose="02020603050405020304" pitchFamily="18" charset="0"/>
                <a:cs typeface="Times New Roman" panose="02020603050405020304" pitchFamily="18" charset="0"/>
              </a:rPr>
              <a:t>Ogburn</a:t>
            </a:r>
            <a:r>
              <a:rPr lang="bn-BD" sz="3600" dirty="0" smtClean="0"/>
              <a:t> </a:t>
            </a:r>
            <a:r>
              <a:rPr lang="bn-BD" sz="3600" dirty="0"/>
              <a:t>বলেন,যেহেতু সংস্কৃতির বিভিন্ন অংশের মধ্যে রয়েছে একটি সহসম্পর্ক এবং অংশগুলো পরস্পরের ওপর নির্ভরশীল,সেহেতু সংস্কৃতির যে অংশটি দ্রুত পরিবর্তন হয় সেটার সঙ্গে সম্পর্যুক্ত সংস্কৃতির অন্যান্য অংশের মধ্যে পরিবর্তন বা সামঞ্জস্য বিধান অনেকটা জরুরী হয়ে পড়ে নচেৎ সংস্কৃতিতে একটি ভারসাম্যহীন অবস্থার সৃষ্টি হয়।</a:t>
            </a:r>
          </a:p>
          <a:p>
            <a:pPr algn="just"/>
            <a:r>
              <a:rPr lang="en-US" sz="3600" dirty="0"/>
              <a:t>	</a:t>
            </a:r>
            <a:r>
              <a:rPr lang="en-US" sz="3200" dirty="0" err="1">
                <a:latin typeface="Times New Roman" panose="02020603050405020304" pitchFamily="18" charset="0"/>
                <a:cs typeface="Times New Roman" panose="02020603050405020304" pitchFamily="18" charset="0"/>
              </a:rPr>
              <a:t>Ogburn</a:t>
            </a:r>
            <a:r>
              <a:rPr lang="bn-BD" sz="3200" dirty="0"/>
              <a:t> উদাহরণ দিয়ে বলেন,শিল্পকারখানা ও শিক্ষা পরস্পর সম্পর্কযুক্ত।তাই শিল্পকারখানায় কোন পরিবর্তন দিলে শিল্পকারখানা সম্পর্কিত প্রশিক্ষণ ও শিক্ষা ব্যবস্থায় পরিবর্তন আনা জরুরি হয়ে পড়ে।কারণ যান্ত্রিক শিল্পের জটিল কার্যক্ষমতা সম্পর্কে অধিক জ্ঞানের জন্য চাই শিক্ষা নচেৎ যন্ত্র পরিচালনা সম্ভব হবে না।তেমনিভাবে মোটর গাড়ির সঙ্গে রাস্তা-ঘাট,বিজ্ঞানের সঙ্গে ধর্ম,শিক্ষার সঙ্গে পরিবার,নগরায়নের সঙ্গে গ্রামকে সামঞ্জস্য বিধান করতে হয়।সংস্কৃতির এক অংশের সঙ্গে অপরাংশের এই অসামঞ্জস্যতা যখন একটি অংশের মধ্যে চাপের সৃষ্টি করে তাকেই সাংস্কৃতিক ব্যবধান বলা হয়।</a:t>
            </a:r>
          </a:p>
        </p:txBody>
      </p:sp>
    </p:spTree>
    <p:extLst>
      <p:ext uri="{BB962C8B-B14F-4D97-AF65-F5344CB8AC3E}">
        <p14:creationId xmlns:p14="http://schemas.microsoft.com/office/powerpoint/2010/main" val="906096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9008" y="49176"/>
            <a:ext cx="10262991" cy="2677656"/>
          </a:xfrm>
          <a:prstGeom prst="rect">
            <a:avLst/>
          </a:prstGeom>
          <a:solidFill>
            <a:schemeClr val="bg1"/>
          </a:solidFill>
          <a:effectLst/>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William Fielding </a:t>
            </a:r>
            <a:r>
              <a:rPr lang="en-US" sz="2400" dirty="0" err="1" smtClean="0">
                <a:latin typeface="Times New Roman" panose="02020603050405020304" pitchFamily="18" charset="0"/>
                <a:cs typeface="Times New Roman" panose="02020603050405020304" pitchFamily="18" charset="0"/>
              </a:rPr>
              <a:t>Ogburn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Meyer Francis </a:t>
            </a:r>
            <a:r>
              <a:rPr lang="en-US" sz="2400" dirty="0" err="1" smtClean="0">
                <a:latin typeface="Times New Roman" panose="02020603050405020304" pitchFamily="18" charset="0"/>
                <a:cs typeface="Times New Roman" panose="02020603050405020304" pitchFamily="18" charset="0"/>
              </a:rPr>
              <a:t>Nimoff</a:t>
            </a:r>
            <a:r>
              <a:rPr lang="en-US" sz="2400" dirty="0" smtClean="0">
                <a:latin typeface="Times New Roman" panose="02020603050405020304" pitchFamily="18" charset="0"/>
                <a:cs typeface="Times New Roman" panose="02020603050405020304" pitchFamily="18" charset="0"/>
              </a:rPr>
              <a:t> </a:t>
            </a:r>
            <a:r>
              <a:rPr lang="bn-BD" sz="2400" dirty="0"/>
              <a:t>১৯৫৩ সালে প্রকাশিত তাঁদের “</a:t>
            </a:r>
            <a:r>
              <a:rPr lang="en-US" sz="2400" dirty="0">
                <a:latin typeface="Times New Roman" panose="02020603050405020304" pitchFamily="18" charset="0"/>
                <a:cs typeface="Times New Roman" panose="02020603050405020304" pitchFamily="18" charset="0"/>
              </a:rPr>
              <a:t>A Hand Book of Sociology</a:t>
            </a:r>
            <a:r>
              <a:rPr lang="bn-BD" sz="2400" dirty="0"/>
              <a:t>”-নামক গ্রন্থে সাংস্কৃতিক ব্যবধানের সংজ্ঞার সংস্করণ করেন এভাবে,কোন সংস্কৃতির মধ্যে চলমান দু’টি অংশের মধ্যে বিদ্যমান </a:t>
            </a:r>
            <a:r>
              <a:rPr lang="en-US" sz="2400" dirty="0">
                <a:latin typeface="Times New Roman" panose="02020603050405020304" pitchFamily="18" charset="0"/>
                <a:cs typeface="Times New Roman" panose="02020603050405020304" pitchFamily="18" charset="0"/>
              </a:rPr>
              <a:t>strain</a:t>
            </a:r>
            <a:r>
              <a:rPr lang="bn-BD" sz="2400" dirty="0"/>
              <a:t> বা চাপ হলো সাংস্কৃতিক ব্যবধান।সংস্কৃতির বিভিন্ন অংশের মধ্যে এক পারস্পারিক সম্পর্ক বিদ্যমান থাকে যা সমাজের ভারসাম্য ও স্বাভাবিক গতি তরান্বিত করে।অংশগুলি যদি যথারীতি বা আনুপাতিক গতিতে পরিবর্তন না হয় তাহলে ভারসাম্য রক্ষিত হয় না।ফলে সৃষ্টি হয় সাংস্কৃতিক ব্যবধান। </a:t>
            </a:r>
            <a:r>
              <a:rPr lang="bn-IN" sz="2400" dirty="0" smtClean="0">
                <a:solidFill>
                  <a:srgbClr val="002060"/>
                </a:solidFill>
                <a:latin typeface="Times New Roman" panose="02020603050405020304" pitchFamily="18" charset="0"/>
              </a:rPr>
              <a:t>	</a:t>
            </a:r>
            <a:endParaRPr lang="bn-BD" sz="2400" dirty="0" smtClean="0"/>
          </a:p>
          <a:p>
            <a:pPr algn="just"/>
            <a:r>
              <a:rPr lang="bn-BD" sz="2400" dirty="0"/>
              <a:t>	</a:t>
            </a:r>
            <a:r>
              <a:rPr lang="en-US" sz="2400" dirty="0" err="1" smtClean="0">
                <a:latin typeface="Times New Roman" panose="02020603050405020304" pitchFamily="18" charset="0"/>
                <a:cs typeface="Times New Roman" panose="02020603050405020304" pitchFamily="18" charset="0"/>
              </a:rPr>
              <a:t>Ogburn</a:t>
            </a:r>
            <a:r>
              <a:rPr lang="bn-BD" sz="2400" dirty="0" smtClean="0"/>
              <a:t> এর সাংস্কৃতিক ব্যবধান তত্ত্বটিকে চিত্রের সাহায্যে </a:t>
            </a:r>
            <a:r>
              <a:rPr lang="bn-BD" sz="2400" dirty="0" smtClean="0"/>
              <a:t>দেখানো হল</a:t>
            </a:r>
            <a:r>
              <a:rPr lang="en-US" sz="2400" dirty="0" smtClean="0"/>
              <a:t>:</a:t>
            </a:r>
            <a:endParaRPr lang="bn-BD" sz="2400" dirty="0" smtClean="0"/>
          </a:p>
        </p:txBody>
      </p:sp>
      <p:cxnSp>
        <p:nvCxnSpPr>
          <p:cNvPr id="19" name="Straight Arrow Connector 18"/>
          <p:cNvCxnSpPr/>
          <p:nvPr/>
        </p:nvCxnSpPr>
        <p:spPr>
          <a:xfrm flipV="1">
            <a:off x="3958225" y="5999967"/>
            <a:ext cx="3645074" cy="375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958225" y="3557392"/>
            <a:ext cx="25052" cy="249267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359057" y="6050072"/>
            <a:ext cx="1" cy="112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839220" y="6052750"/>
            <a:ext cx="1" cy="112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365314" y="6035457"/>
            <a:ext cx="1" cy="112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883054" y="6025020"/>
            <a:ext cx="1" cy="112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484306" y="6035456"/>
            <a:ext cx="1" cy="112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807912" y="5822514"/>
            <a:ext cx="175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22526" y="5411243"/>
            <a:ext cx="175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35052" y="5010412"/>
            <a:ext cx="175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822526" y="4622106"/>
            <a:ext cx="175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35052" y="4183696"/>
            <a:ext cx="175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90991" y="6035456"/>
            <a:ext cx="413357" cy="369332"/>
          </a:xfrm>
          <a:prstGeom prst="rect">
            <a:avLst/>
          </a:prstGeom>
          <a:noFill/>
        </p:spPr>
        <p:txBody>
          <a:bodyPr wrap="square" rtlCol="0">
            <a:spAutoFit/>
          </a:bodyPr>
          <a:lstStyle/>
          <a:p>
            <a:r>
              <a:rPr lang="bn-BD" dirty="0"/>
              <a:t>৮</a:t>
            </a:r>
            <a:r>
              <a:rPr lang="bn-BD" dirty="0" smtClean="0"/>
              <a:t>০</a:t>
            </a:r>
            <a:endParaRPr lang="en-US" dirty="0"/>
          </a:p>
        </p:txBody>
      </p:sp>
      <p:sp>
        <p:nvSpPr>
          <p:cNvPr id="48" name="TextBox 47"/>
          <p:cNvSpPr txBox="1"/>
          <p:nvPr/>
        </p:nvSpPr>
        <p:spPr>
          <a:xfrm>
            <a:off x="5164898" y="6085373"/>
            <a:ext cx="413358" cy="369332"/>
          </a:xfrm>
          <a:prstGeom prst="rect">
            <a:avLst/>
          </a:prstGeom>
          <a:noFill/>
        </p:spPr>
        <p:txBody>
          <a:bodyPr wrap="square" rtlCol="0">
            <a:spAutoFit/>
          </a:bodyPr>
          <a:lstStyle/>
          <a:p>
            <a:r>
              <a:rPr lang="bn-BD" dirty="0" smtClean="0"/>
              <a:t>৬০</a:t>
            </a:r>
            <a:endParaRPr lang="en-US" dirty="0"/>
          </a:p>
        </p:txBody>
      </p:sp>
      <p:sp>
        <p:nvSpPr>
          <p:cNvPr id="49" name="TextBox 48"/>
          <p:cNvSpPr txBox="1"/>
          <p:nvPr/>
        </p:nvSpPr>
        <p:spPr>
          <a:xfrm>
            <a:off x="4158641" y="6081386"/>
            <a:ext cx="400832" cy="369332"/>
          </a:xfrm>
          <a:prstGeom prst="rect">
            <a:avLst/>
          </a:prstGeom>
          <a:noFill/>
        </p:spPr>
        <p:txBody>
          <a:bodyPr wrap="square" rtlCol="0">
            <a:spAutoFit/>
          </a:bodyPr>
          <a:lstStyle/>
          <a:p>
            <a:r>
              <a:rPr lang="bn-BD" dirty="0" smtClean="0"/>
              <a:t>২০</a:t>
            </a:r>
            <a:endParaRPr lang="en-US" dirty="0"/>
          </a:p>
        </p:txBody>
      </p:sp>
      <p:sp>
        <p:nvSpPr>
          <p:cNvPr id="50" name="TextBox 49"/>
          <p:cNvSpPr txBox="1"/>
          <p:nvPr/>
        </p:nvSpPr>
        <p:spPr>
          <a:xfrm>
            <a:off x="4663856" y="6072847"/>
            <a:ext cx="400832" cy="369332"/>
          </a:xfrm>
          <a:prstGeom prst="rect">
            <a:avLst/>
          </a:prstGeom>
          <a:noFill/>
        </p:spPr>
        <p:txBody>
          <a:bodyPr wrap="square" rtlCol="0">
            <a:spAutoFit/>
          </a:bodyPr>
          <a:lstStyle/>
          <a:p>
            <a:r>
              <a:rPr lang="bn-BD" dirty="0" smtClean="0"/>
              <a:t>৪০</a:t>
            </a:r>
            <a:endParaRPr lang="en-US" dirty="0"/>
          </a:p>
        </p:txBody>
      </p:sp>
      <p:sp>
        <p:nvSpPr>
          <p:cNvPr id="51" name="TextBox 50"/>
          <p:cNvSpPr txBox="1"/>
          <p:nvPr/>
        </p:nvSpPr>
        <p:spPr>
          <a:xfrm>
            <a:off x="6283886" y="6108908"/>
            <a:ext cx="488516" cy="369332"/>
          </a:xfrm>
          <a:prstGeom prst="rect">
            <a:avLst/>
          </a:prstGeom>
          <a:noFill/>
        </p:spPr>
        <p:txBody>
          <a:bodyPr wrap="square" rtlCol="0">
            <a:spAutoFit/>
          </a:bodyPr>
          <a:lstStyle/>
          <a:p>
            <a:r>
              <a:rPr lang="bn-BD" dirty="0" smtClean="0"/>
              <a:t>১০০</a:t>
            </a:r>
            <a:endParaRPr lang="en-US" dirty="0"/>
          </a:p>
        </p:txBody>
      </p:sp>
      <p:sp>
        <p:nvSpPr>
          <p:cNvPr id="52" name="TextBox 51"/>
          <p:cNvSpPr txBox="1"/>
          <p:nvPr/>
        </p:nvSpPr>
        <p:spPr>
          <a:xfrm>
            <a:off x="3394553" y="5652460"/>
            <a:ext cx="490603" cy="369332"/>
          </a:xfrm>
          <a:prstGeom prst="rect">
            <a:avLst/>
          </a:prstGeom>
          <a:noFill/>
        </p:spPr>
        <p:txBody>
          <a:bodyPr wrap="square" rtlCol="0">
            <a:spAutoFit/>
          </a:bodyPr>
          <a:lstStyle/>
          <a:p>
            <a:r>
              <a:rPr lang="bn-BD" dirty="0" smtClean="0"/>
              <a:t>২০</a:t>
            </a:r>
            <a:endParaRPr lang="en-US" dirty="0"/>
          </a:p>
        </p:txBody>
      </p:sp>
      <p:sp>
        <p:nvSpPr>
          <p:cNvPr id="53" name="TextBox 52"/>
          <p:cNvSpPr txBox="1"/>
          <p:nvPr/>
        </p:nvSpPr>
        <p:spPr>
          <a:xfrm>
            <a:off x="3394553" y="4007567"/>
            <a:ext cx="490603" cy="369332"/>
          </a:xfrm>
          <a:prstGeom prst="rect">
            <a:avLst/>
          </a:prstGeom>
          <a:noFill/>
        </p:spPr>
        <p:txBody>
          <a:bodyPr wrap="square" rtlCol="0">
            <a:spAutoFit/>
          </a:bodyPr>
          <a:lstStyle/>
          <a:p>
            <a:r>
              <a:rPr lang="bn-BD" dirty="0" smtClean="0"/>
              <a:t>১০০</a:t>
            </a:r>
            <a:endParaRPr lang="en-US" dirty="0"/>
          </a:p>
        </p:txBody>
      </p:sp>
      <p:sp>
        <p:nvSpPr>
          <p:cNvPr id="54" name="TextBox 53"/>
          <p:cNvSpPr txBox="1"/>
          <p:nvPr/>
        </p:nvSpPr>
        <p:spPr>
          <a:xfrm>
            <a:off x="3394553" y="4448840"/>
            <a:ext cx="490603" cy="369332"/>
          </a:xfrm>
          <a:prstGeom prst="rect">
            <a:avLst/>
          </a:prstGeom>
          <a:noFill/>
        </p:spPr>
        <p:txBody>
          <a:bodyPr wrap="square" rtlCol="0">
            <a:spAutoFit/>
          </a:bodyPr>
          <a:lstStyle/>
          <a:p>
            <a:r>
              <a:rPr lang="bn-BD" dirty="0" smtClean="0"/>
              <a:t>৮০</a:t>
            </a:r>
            <a:endParaRPr lang="en-US" dirty="0"/>
          </a:p>
        </p:txBody>
      </p:sp>
      <p:sp>
        <p:nvSpPr>
          <p:cNvPr id="55" name="TextBox 54"/>
          <p:cNvSpPr txBox="1"/>
          <p:nvPr/>
        </p:nvSpPr>
        <p:spPr>
          <a:xfrm>
            <a:off x="3394553" y="4825976"/>
            <a:ext cx="492688" cy="369332"/>
          </a:xfrm>
          <a:prstGeom prst="rect">
            <a:avLst/>
          </a:prstGeom>
          <a:noFill/>
        </p:spPr>
        <p:txBody>
          <a:bodyPr wrap="square" rtlCol="0">
            <a:spAutoFit/>
          </a:bodyPr>
          <a:lstStyle/>
          <a:p>
            <a:r>
              <a:rPr lang="bn-BD" dirty="0"/>
              <a:t>৬</a:t>
            </a:r>
            <a:r>
              <a:rPr lang="bn-BD" dirty="0" smtClean="0"/>
              <a:t>০</a:t>
            </a:r>
            <a:endParaRPr lang="en-US" dirty="0"/>
          </a:p>
        </p:txBody>
      </p:sp>
      <p:sp>
        <p:nvSpPr>
          <p:cNvPr id="56" name="TextBox 55"/>
          <p:cNvSpPr txBox="1"/>
          <p:nvPr/>
        </p:nvSpPr>
        <p:spPr>
          <a:xfrm>
            <a:off x="3394553" y="5229442"/>
            <a:ext cx="490603" cy="369332"/>
          </a:xfrm>
          <a:prstGeom prst="rect">
            <a:avLst/>
          </a:prstGeom>
          <a:noFill/>
        </p:spPr>
        <p:txBody>
          <a:bodyPr wrap="square" rtlCol="0">
            <a:spAutoFit/>
          </a:bodyPr>
          <a:lstStyle/>
          <a:p>
            <a:r>
              <a:rPr lang="bn-BD" dirty="0" smtClean="0"/>
              <a:t>৪০</a:t>
            </a:r>
            <a:endParaRPr lang="en-US" dirty="0"/>
          </a:p>
        </p:txBody>
      </p:sp>
      <p:cxnSp>
        <p:nvCxnSpPr>
          <p:cNvPr id="58" name="Straight Arrow Connector 57"/>
          <p:cNvCxnSpPr/>
          <p:nvPr/>
        </p:nvCxnSpPr>
        <p:spPr>
          <a:xfrm flipV="1">
            <a:off x="4010417" y="4183696"/>
            <a:ext cx="2473889" cy="1838098"/>
          </a:xfrm>
          <a:prstGeom prst="straightConnector1">
            <a:avLst/>
          </a:prstGeom>
          <a:ln w="28575">
            <a:solidFill>
              <a:srgbClr val="0000FF"/>
            </a:solidFill>
            <a:tailEnd type="triangle"/>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6431069" y="3557392"/>
            <a:ext cx="52392" cy="2511644"/>
          </a:xfrm>
          <a:prstGeom prst="straightConnector1">
            <a:avLst/>
          </a:prstGeom>
          <a:ln>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431069" y="4252157"/>
            <a:ext cx="24640" cy="75664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rot="20179498">
            <a:off x="4784799" y="5382732"/>
            <a:ext cx="1768259" cy="276999"/>
          </a:xfrm>
          <a:prstGeom prst="rect">
            <a:avLst/>
          </a:prstGeom>
          <a:noFill/>
        </p:spPr>
        <p:txBody>
          <a:bodyPr wrap="square" rtlCol="0">
            <a:spAutoFit/>
          </a:bodyPr>
          <a:lstStyle/>
          <a:p>
            <a:r>
              <a:rPr lang="en-US" sz="1200" b="1" dirty="0" smtClean="0">
                <a:solidFill>
                  <a:srgbClr val="FF0066"/>
                </a:solidFill>
              </a:rPr>
              <a:t>Nonmaterial culture</a:t>
            </a:r>
            <a:endParaRPr lang="en-US" sz="1200" b="1" dirty="0">
              <a:solidFill>
                <a:srgbClr val="FF0066"/>
              </a:solidFill>
            </a:endParaRPr>
          </a:p>
        </p:txBody>
      </p:sp>
      <p:sp>
        <p:nvSpPr>
          <p:cNvPr id="70" name="TextBox 69"/>
          <p:cNvSpPr txBox="1"/>
          <p:nvPr/>
        </p:nvSpPr>
        <p:spPr>
          <a:xfrm rot="19549799">
            <a:off x="4222327" y="4782476"/>
            <a:ext cx="1768259" cy="307777"/>
          </a:xfrm>
          <a:prstGeom prst="rect">
            <a:avLst/>
          </a:prstGeom>
          <a:noFill/>
        </p:spPr>
        <p:txBody>
          <a:bodyPr wrap="square" rtlCol="0">
            <a:spAutoFit/>
          </a:bodyPr>
          <a:lstStyle/>
          <a:p>
            <a:r>
              <a:rPr lang="en-US" sz="1400" b="1" dirty="0" smtClean="0">
                <a:solidFill>
                  <a:srgbClr val="0000FF"/>
                </a:solidFill>
              </a:rPr>
              <a:t>Material culture</a:t>
            </a:r>
            <a:endParaRPr lang="en-US" sz="1400" b="1" dirty="0">
              <a:solidFill>
                <a:srgbClr val="0000FF"/>
              </a:solidFill>
            </a:endParaRPr>
          </a:p>
        </p:txBody>
      </p:sp>
      <p:cxnSp>
        <p:nvCxnSpPr>
          <p:cNvPr id="72" name="Straight Arrow Connector 71"/>
          <p:cNvCxnSpPr/>
          <p:nvPr/>
        </p:nvCxnSpPr>
        <p:spPr>
          <a:xfrm flipV="1">
            <a:off x="6431069" y="4622106"/>
            <a:ext cx="245304" cy="114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661097" y="4460470"/>
            <a:ext cx="1267871" cy="307777"/>
          </a:xfrm>
          <a:prstGeom prst="rect">
            <a:avLst/>
          </a:prstGeom>
          <a:noFill/>
        </p:spPr>
        <p:txBody>
          <a:bodyPr wrap="square" rtlCol="0">
            <a:spAutoFit/>
          </a:bodyPr>
          <a:lstStyle/>
          <a:p>
            <a:r>
              <a:rPr lang="en-US" sz="1400" b="1" dirty="0" smtClean="0">
                <a:solidFill>
                  <a:srgbClr val="00B050"/>
                </a:solidFill>
              </a:rPr>
              <a:t> cultural lag</a:t>
            </a:r>
            <a:endParaRPr lang="en-US" sz="1400" b="1" dirty="0">
              <a:solidFill>
                <a:srgbClr val="00B050"/>
              </a:solidFill>
            </a:endParaRPr>
          </a:p>
        </p:txBody>
      </p:sp>
      <p:sp>
        <p:nvSpPr>
          <p:cNvPr id="74" name="TextBox 73"/>
          <p:cNvSpPr txBox="1"/>
          <p:nvPr/>
        </p:nvSpPr>
        <p:spPr>
          <a:xfrm>
            <a:off x="7550067" y="5842316"/>
            <a:ext cx="378902" cy="400110"/>
          </a:xfrm>
          <a:prstGeom prst="rect">
            <a:avLst/>
          </a:prstGeom>
          <a:noFill/>
        </p:spPr>
        <p:txBody>
          <a:bodyPr wrap="square" rtlCol="0">
            <a:spAutoFit/>
          </a:bodyPr>
          <a:lstStyle/>
          <a:p>
            <a:r>
              <a:rPr lang="en-US" sz="2000" b="1" dirty="0" smtClean="0"/>
              <a:t>X</a:t>
            </a:r>
            <a:endParaRPr lang="en-US" sz="2000" b="1" dirty="0"/>
          </a:p>
        </p:txBody>
      </p:sp>
      <p:sp>
        <p:nvSpPr>
          <p:cNvPr id="75" name="TextBox 74"/>
          <p:cNvSpPr txBox="1"/>
          <p:nvPr/>
        </p:nvSpPr>
        <p:spPr>
          <a:xfrm>
            <a:off x="6511446" y="4794262"/>
            <a:ext cx="378902" cy="338554"/>
          </a:xfrm>
          <a:prstGeom prst="rect">
            <a:avLst/>
          </a:prstGeom>
          <a:noFill/>
        </p:spPr>
        <p:txBody>
          <a:bodyPr wrap="square" rtlCol="0">
            <a:spAutoFit/>
          </a:bodyPr>
          <a:lstStyle/>
          <a:p>
            <a:r>
              <a:rPr lang="en-US" sz="1600" b="1" dirty="0" smtClean="0"/>
              <a:t>A</a:t>
            </a:r>
            <a:endParaRPr lang="en-US" sz="1600" b="1" dirty="0"/>
          </a:p>
        </p:txBody>
      </p:sp>
      <p:sp>
        <p:nvSpPr>
          <p:cNvPr id="76" name="TextBox 75"/>
          <p:cNvSpPr txBox="1"/>
          <p:nvPr/>
        </p:nvSpPr>
        <p:spPr>
          <a:xfrm>
            <a:off x="6431069" y="3943380"/>
            <a:ext cx="378902" cy="338554"/>
          </a:xfrm>
          <a:prstGeom prst="rect">
            <a:avLst/>
          </a:prstGeom>
          <a:noFill/>
        </p:spPr>
        <p:txBody>
          <a:bodyPr wrap="square" rtlCol="0">
            <a:spAutoFit/>
          </a:bodyPr>
          <a:lstStyle/>
          <a:p>
            <a:r>
              <a:rPr lang="en-US" sz="1600" b="1" dirty="0"/>
              <a:t>B</a:t>
            </a:r>
          </a:p>
        </p:txBody>
      </p:sp>
      <p:sp>
        <p:nvSpPr>
          <p:cNvPr id="77" name="TextBox 76"/>
          <p:cNvSpPr txBox="1"/>
          <p:nvPr/>
        </p:nvSpPr>
        <p:spPr>
          <a:xfrm>
            <a:off x="3653957" y="5966402"/>
            <a:ext cx="378902" cy="369332"/>
          </a:xfrm>
          <a:prstGeom prst="rect">
            <a:avLst/>
          </a:prstGeom>
          <a:noFill/>
        </p:spPr>
        <p:txBody>
          <a:bodyPr wrap="square" rtlCol="0">
            <a:spAutoFit/>
          </a:bodyPr>
          <a:lstStyle/>
          <a:p>
            <a:r>
              <a:rPr lang="en-US" b="1" dirty="0"/>
              <a:t>O</a:t>
            </a:r>
          </a:p>
        </p:txBody>
      </p:sp>
      <p:sp>
        <p:nvSpPr>
          <p:cNvPr id="78" name="TextBox 77"/>
          <p:cNvSpPr txBox="1"/>
          <p:nvPr/>
        </p:nvSpPr>
        <p:spPr>
          <a:xfrm>
            <a:off x="3797474" y="3324770"/>
            <a:ext cx="378902" cy="338554"/>
          </a:xfrm>
          <a:prstGeom prst="rect">
            <a:avLst/>
          </a:prstGeom>
          <a:noFill/>
        </p:spPr>
        <p:txBody>
          <a:bodyPr wrap="square" rtlCol="0">
            <a:spAutoFit/>
          </a:bodyPr>
          <a:lstStyle/>
          <a:p>
            <a:r>
              <a:rPr lang="en-US" sz="1600" b="1" dirty="0" smtClean="0"/>
              <a:t>Y</a:t>
            </a:r>
            <a:endParaRPr lang="en-US" sz="1600" b="1" dirty="0"/>
          </a:p>
        </p:txBody>
      </p:sp>
      <p:sp>
        <p:nvSpPr>
          <p:cNvPr id="79" name="TextBox 78"/>
          <p:cNvSpPr txBox="1"/>
          <p:nvPr/>
        </p:nvSpPr>
        <p:spPr>
          <a:xfrm>
            <a:off x="5064688" y="6349187"/>
            <a:ext cx="1219198" cy="461665"/>
          </a:xfrm>
          <a:prstGeom prst="rect">
            <a:avLst/>
          </a:prstGeom>
          <a:noFill/>
        </p:spPr>
        <p:txBody>
          <a:bodyPr wrap="square" rtlCol="0">
            <a:spAutoFit/>
          </a:bodyPr>
          <a:lstStyle/>
          <a:p>
            <a:r>
              <a:rPr lang="en-US" sz="2400" dirty="0" smtClean="0">
                <a:solidFill>
                  <a:srgbClr val="00B0F0"/>
                </a:solidFill>
              </a:rPr>
              <a:t>Time</a:t>
            </a:r>
            <a:endParaRPr lang="en-US" sz="2400" dirty="0">
              <a:solidFill>
                <a:srgbClr val="00B0F0"/>
              </a:solidFill>
            </a:endParaRPr>
          </a:p>
        </p:txBody>
      </p:sp>
      <p:sp>
        <p:nvSpPr>
          <p:cNvPr id="80" name="TextBox 79"/>
          <p:cNvSpPr txBox="1"/>
          <p:nvPr/>
        </p:nvSpPr>
        <p:spPr>
          <a:xfrm rot="16200000">
            <a:off x="2062585" y="4790054"/>
            <a:ext cx="2283511" cy="369332"/>
          </a:xfrm>
          <a:prstGeom prst="rect">
            <a:avLst/>
          </a:prstGeom>
          <a:noFill/>
        </p:spPr>
        <p:txBody>
          <a:bodyPr wrap="square" rtlCol="0">
            <a:spAutoFit/>
          </a:bodyPr>
          <a:lstStyle/>
          <a:p>
            <a:pPr algn="ctr"/>
            <a:r>
              <a:rPr lang="en-US" dirty="0" smtClean="0">
                <a:solidFill>
                  <a:srgbClr val="00B0F0"/>
                </a:solidFill>
              </a:rPr>
              <a:t>Speed of culture</a:t>
            </a:r>
            <a:endParaRPr lang="en-US" dirty="0">
              <a:solidFill>
                <a:srgbClr val="00B0F0"/>
              </a:solidFill>
            </a:endParaRPr>
          </a:p>
        </p:txBody>
      </p:sp>
      <p:sp>
        <p:nvSpPr>
          <p:cNvPr id="81" name="TextBox 80"/>
          <p:cNvSpPr txBox="1"/>
          <p:nvPr/>
        </p:nvSpPr>
        <p:spPr>
          <a:xfrm>
            <a:off x="8605382" y="4024027"/>
            <a:ext cx="3093928" cy="1723549"/>
          </a:xfrm>
          <a:prstGeom prst="rect">
            <a:avLst/>
          </a:prstGeom>
          <a:noFill/>
        </p:spPr>
        <p:txBody>
          <a:bodyPr wrap="square" rtlCol="0">
            <a:spAutoFit/>
          </a:bodyPr>
          <a:lstStyle/>
          <a:p>
            <a:r>
              <a:rPr lang="bn-BD" sz="1600" dirty="0" smtClean="0"/>
              <a:t>এখানে,</a:t>
            </a:r>
            <a:endParaRPr lang="en-US" sz="1600" dirty="0" smtClean="0"/>
          </a:p>
          <a:p>
            <a:r>
              <a:rPr lang="en-US" dirty="0">
                <a:solidFill>
                  <a:srgbClr val="0000FF"/>
                </a:solidFill>
                <a:latin typeface="Times New Roman" panose="02020603050405020304" pitchFamily="18" charset="0"/>
                <a:cs typeface="Times New Roman" panose="02020603050405020304" pitchFamily="18" charset="0"/>
              </a:rPr>
              <a:t>OB=Material culture</a:t>
            </a:r>
          </a:p>
          <a:p>
            <a:r>
              <a:rPr lang="en-US" dirty="0" smtClean="0">
                <a:solidFill>
                  <a:srgbClr val="FF0066"/>
                </a:solidFill>
                <a:latin typeface="Times New Roman" panose="02020603050405020304" pitchFamily="18" charset="0"/>
                <a:cs typeface="Times New Roman" panose="02020603050405020304" pitchFamily="18" charset="0"/>
              </a:rPr>
              <a:t>OA=Non-Material culture</a:t>
            </a:r>
          </a:p>
          <a:p>
            <a:r>
              <a:rPr lang="en-US" dirty="0" smtClean="0">
                <a:solidFill>
                  <a:srgbClr val="00B050"/>
                </a:solidFill>
                <a:latin typeface="Times New Roman" panose="02020603050405020304" pitchFamily="18" charset="0"/>
                <a:cs typeface="Times New Roman" panose="02020603050405020304" pitchFamily="18" charset="0"/>
              </a:rPr>
              <a:t>AB=Cultural Lag</a:t>
            </a:r>
          </a:p>
          <a:p>
            <a:r>
              <a:rPr lang="en-US" dirty="0" smtClean="0">
                <a:solidFill>
                  <a:srgbClr val="00B0F0"/>
                </a:solidFill>
                <a:latin typeface="Times New Roman" panose="02020603050405020304" pitchFamily="18" charset="0"/>
                <a:cs typeface="Times New Roman" panose="02020603050405020304" pitchFamily="18" charset="0"/>
              </a:rPr>
              <a:t>OX=Time</a:t>
            </a:r>
          </a:p>
          <a:p>
            <a:r>
              <a:rPr lang="en-US" dirty="0" smtClean="0">
                <a:solidFill>
                  <a:srgbClr val="00B0F0"/>
                </a:solidFill>
                <a:latin typeface="Times New Roman" panose="02020603050405020304" pitchFamily="18" charset="0"/>
                <a:cs typeface="Times New Roman" panose="02020603050405020304" pitchFamily="18" charset="0"/>
              </a:rPr>
              <a:t>OY=Speed of culture</a:t>
            </a:r>
            <a:endParaRPr lang="en-US" dirty="0">
              <a:solidFill>
                <a:srgbClr val="00B0F0"/>
              </a:solidFill>
              <a:latin typeface="Times New Roman" panose="02020603050405020304" pitchFamily="18" charset="0"/>
              <a:cs typeface="Times New Roman" panose="02020603050405020304" pitchFamily="18" charset="0"/>
            </a:endParaRPr>
          </a:p>
        </p:txBody>
      </p:sp>
      <p:cxnSp>
        <p:nvCxnSpPr>
          <p:cNvPr id="41" name="Straight Connector 40"/>
          <p:cNvCxnSpPr/>
          <p:nvPr/>
        </p:nvCxnSpPr>
        <p:spPr>
          <a:xfrm flipV="1">
            <a:off x="4032675" y="5020848"/>
            <a:ext cx="2435095" cy="1016697"/>
          </a:xfrm>
          <a:prstGeom prst="line">
            <a:avLst/>
          </a:prstGeom>
          <a:ln w="28575">
            <a:solidFill>
              <a:srgbClr val="FF0066"/>
            </a:solidFill>
          </a:ln>
          <a:scene3d>
            <a:camera prst="orthographicFront"/>
            <a:lightRig rig="threePt" dir="t"/>
          </a:scene3d>
          <a:sp3d>
            <a:bevelT w="114300" prst="artDeco"/>
          </a:sp3d>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4010417" y="4183697"/>
            <a:ext cx="2517727" cy="104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032675" y="5008799"/>
            <a:ext cx="2450786" cy="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52" y="11598"/>
            <a:ext cx="1903956" cy="2055198"/>
          </a:xfrm>
          <a:prstGeom prst="rect">
            <a:avLst/>
          </a:prstGeom>
        </p:spPr>
      </p:pic>
      <p:sp>
        <p:nvSpPr>
          <p:cNvPr id="4" name="TextBox 3"/>
          <p:cNvSpPr txBox="1"/>
          <p:nvPr/>
        </p:nvSpPr>
        <p:spPr>
          <a:xfrm>
            <a:off x="0" y="2116899"/>
            <a:ext cx="1929008" cy="338554"/>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Ogburn</a:t>
            </a:r>
            <a:r>
              <a:rPr lang="en-US" sz="1600" dirty="0" smtClean="0">
                <a:latin typeface="Times New Roman" panose="02020603050405020304" pitchFamily="18" charset="0"/>
                <a:cs typeface="Times New Roman" panose="02020603050405020304" pitchFamily="18" charset="0"/>
              </a:rPr>
              <a:t> &amp; </a:t>
            </a:r>
            <a:r>
              <a:rPr lang="en-US" sz="1600" dirty="0" err="1" smtClean="0">
                <a:latin typeface="Times New Roman" panose="02020603050405020304" pitchFamily="18" charset="0"/>
                <a:cs typeface="Times New Roman" panose="02020603050405020304" pitchFamily="18" charset="0"/>
              </a:rPr>
              <a:t>Nimkoff</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570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7">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347</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Enamul Haque</dc:creator>
  <cp:lastModifiedBy>Windows User</cp:lastModifiedBy>
  <cp:revision>95</cp:revision>
  <dcterms:created xsi:type="dcterms:W3CDTF">2017-07-27T05:46:05Z</dcterms:created>
  <dcterms:modified xsi:type="dcterms:W3CDTF">2020-10-27T04:37:53Z</dcterms:modified>
</cp:coreProperties>
</file>