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85" r:id="rId3"/>
    <p:sldId id="274" r:id="rId4"/>
    <p:sldId id="284" r:id="rId5"/>
    <p:sldId id="278" r:id="rId6"/>
    <p:sldId id="270" r:id="rId7"/>
    <p:sldId id="277" r:id="rId8"/>
    <p:sldId id="279" r:id="rId9"/>
    <p:sldId id="263" r:id="rId10"/>
    <p:sldId id="265" r:id="rId11"/>
    <p:sldId id="264" r:id="rId12"/>
    <p:sldId id="281" r:id="rId13"/>
    <p:sldId id="257" r:id="rId14"/>
    <p:sldId id="276" r:id="rId15"/>
    <p:sldId id="259" r:id="rId16"/>
    <p:sldId id="266" r:id="rId17"/>
    <p:sldId id="261" r:id="rId18"/>
    <p:sldId id="283" r:id="rId19"/>
    <p:sldId id="269" r:id="rId20"/>
    <p:sldId id="280" r:id="rId21"/>
    <p:sldId id="282" r:id="rId22"/>
    <p:sldId id="275"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70A509-ED7B-4259-AA4D-1556DD3E1A8E}" type="datetimeFigureOut">
              <a:rPr lang="en-US" smtClean="0"/>
              <a:t>30-Dec-20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491E6-09BD-4446-B962-D9C1A920102E}" type="slidenum">
              <a:rPr lang="en-US" smtClean="0"/>
              <a:t>‹#›</a:t>
            </a:fld>
            <a:endParaRPr lang="en-US"/>
          </a:p>
        </p:txBody>
      </p:sp>
    </p:spTree>
    <p:extLst>
      <p:ext uri="{BB962C8B-B14F-4D97-AF65-F5344CB8AC3E}">
        <p14:creationId xmlns:p14="http://schemas.microsoft.com/office/powerpoint/2010/main" val="409194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0A509-ED7B-4259-AA4D-1556DD3E1A8E}" type="datetimeFigureOut">
              <a:rPr lang="en-US" smtClean="0"/>
              <a:t>30-Dec-20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491E6-09BD-4446-B962-D9C1A920102E}" type="slidenum">
              <a:rPr lang="en-US" smtClean="0"/>
              <a:t>‹#›</a:t>
            </a:fld>
            <a:endParaRPr lang="en-US"/>
          </a:p>
        </p:txBody>
      </p:sp>
    </p:spTree>
    <p:extLst>
      <p:ext uri="{BB962C8B-B14F-4D97-AF65-F5344CB8AC3E}">
        <p14:creationId xmlns:p14="http://schemas.microsoft.com/office/powerpoint/2010/main" val="288792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0A509-ED7B-4259-AA4D-1556DD3E1A8E}" type="datetimeFigureOut">
              <a:rPr lang="en-US" smtClean="0"/>
              <a:t>30-Dec-20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491E6-09BD-4446-B962-D9C1A920102E}" type="slidenum">
              <a:rPr lang="en-US" smtClean="0"/>
              <a:t>‹#›</a:t>
            </a:fld>
            <a:endParaRPr lang="en-US"/>
          </a:p>
        </p:txBody>
      </p:sp>
    </p:spTree>
    <p:extLst>
      <p:ext uri="{BB962C8B-B14F-4D97-AF65-F5344CB8AC3E}">
        <p14:creationId xmlns:p14="http://schemas.microsoft.com/office/powerpoint/2010/main" val="274134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0A509-ED7B-4259-AA4D-1556DD3E1A8E}" type="datetimeFigureOut">
              <a:rPr lang="en-US" smtClean="0"/>
              <a:t>30-Dec-20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491E6-09BD-4446-B962-D9C1A920102E}" type="slidenum">
              <a:rPr lang="en-US" smtClean="0"/>
              <a:t>‹#›</a:t>
            </a:fld>
            <a:endParaRPr lang="en-US"/>
          </a:p>
        </p:txBody>
      </p:sp>
    </p:spTree>
    <p:extLst>
      <p:ext uri="{BB962C8B-B14F-4D97-AF65-F5344CB8AC3E}">
        <p14:creationId xmlns:p14="http://schemas.microsoft.com/office/powerpoint/2010/main" val="225237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70A509-ED7B-4259-AA4D-1556DD3E1A8E}" type="datetimeFigureOut">
              <a:rPr lang="en-US" smtClean="0"/>
              <a:t>30-Dec-20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491E6-09BD-4446-B962-D9C1A920102E}" type="slidenum">
              <a:rPr lang="en-US" smtClean="0"/>
              <a:t>‹#›</a:t>
            </a:fld>
            <a:endParaRPr lang="en-US"/>
          </a:p>
        </p:txBody>
      </p:sp>
    </p:spTree>
    <p:extLst>
      <p:ext uri="{BB962C8B-B14F-4D97-AF65-F5344CB8AC3E}">
        <p14:creationId xmlns:p14="http://schemas.microsoft.com/office/powerpoint/2010/main" val="427283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70A509-ED7B-4259-AA4D-1556DD3E1A8E}" type="datetimeFigureOut">
              <a:rPr lang="en-US" smtClean="0"/>
              <a:t>30-Dec-20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491E6-09BD-4446-B962-D9C1A920102E}" type="slidenum">
              <a:rPr lang="en-US" smtClean="0"/>
              <a:t>‹#›</a:t>
            </a:fld>
            <a:endParaRPr lang="en-US"/>
          </a:p>
        </p:txBody>
      </p:sp>
    </p:spTree>
    <p:extLst>
      <p:ext uri="{BB962C8B-B14F-4D97-AF65-F5344CB8AC3E}">
        <p14:creationId xmlns:p14="http://schemas.microsoft.com/office/powerpoint/2010/main" val="79357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70A509-ED7B-4259-AA4D-1556DD3E1A8E}" type="datetimeFigureOut">
              <a:rPr lang="en-US" smtClean="0"/>
              <a:t>30-Dec-20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6491E6-09BD-4446-B962-D9C1A920102E}" type="slidenum">
              <a:rPr lang="en-US" smtClean="0"/>
              <a:t>‹#›</a:t>
            </a:fld>
            <a:endParaRPr lang="en-US"/>
          </a:p>
        </p:txBody>
      </p:sp>
    </p:spTree>
    <p:extLst>
      <p:ext uri="{BB962C8B-B14F-4D97-AF65-F5344CB8AC3E}">
        <p14:creationId xmlns:p14="http://schemas.microsoft.com/office/powerpoint/2010/main" val="346303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70A509-ED7B-4259-AA4D-1556DD3E1A8E}" type="datetimeFigureOut">
              <a:rPr lang="en-US" smtClean="0"/>
              <a:t>30-Dec-20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491E6-09BD-4446-B962-D9C1A920102E}" type="slidenum">
              <a:rPr lang="en-US" smtClean="0"/>
              <a:t>‹#›</a:t>
            </a:fld>
            <a:endParaRPr lang="en-US"/>
          </a:p>
        </p:txBody>
      </p:sp>
    </p:spTree>
    <p:extLst>
      <p:ext uri="{BB962C8B-B14F-4D97-AF65-F5344CB8AC3E}">
        <p14:creationId xmlns:p14="http://schemas.microsoft.com/office/powerpoint/2010/main" val="233561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0A509-ED7B-4259-AA4D-1556DD3E1A8E}" type="datetimeFigureOut">
              <a:rPr lang="en-US" smtClean="0"/>
              <a:t>30-Dec-20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491E6-09BD-4446-B962-D9C1A920102E}" type="slidenum">
              <a:rPr lang="en-US" smtClean="0"/>
              <a:t>‹#›</a:t>
            </a:fld>
            <a:endParaRPr lang="en-US"/>
          </a:p>
        </p:txBody>
      </p:sp>
    </p:spTree>
    <p:extLst>
      <p:ext uri="{BB962C8B-B14F-4D97-AF65-F5344CB8AC3E}">
        <p14:creationId xmlns:p14="http://schemas.microsoft.com/office/powerpoint/2010/main" val="8979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0A509-ED7B-4259-AA4D-1556DD3E1A8E}" type="datetimeFigureOut">
              <a:rPr lang="en-US" smtClean="0"/>
              <a:t>30-Dec-20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491E6-09BD-4446-B962-D9C1A920102E}" type="slidenum">
              <a:rPr lang="en-US" smtClean="0"/>
              <a:t>‹#›</a:t>
            </a:fld>
            <a:endParaRPr lang="en-US"/>
          </a:p>
        </p:txBody>
      </p:sp>
    </p:spTree>
    <p:extLst>
      <p:ext uri="{BB962C8B-B14F-4D97-AF65-F5344CB8AC3E}">
        <p14:creationId xmlns:p14="http://schemas.microsoft.com/office/powerpoint/2010/main" val="201031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0A509-ED7B-4259-AA4D-1556DD3E1A8E}" type="datetimeFigureOut">
              <a:rPr lang="en-US" smtClean="0"/>
              <a:t>30-Dec-20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491E6-09BD-4446-B962-D9C1A920102E}" type="slidenum">
              <a:rPr lang="en-US" smtClean="0"/>
              <a:t>‹#›</a:t>
            </a:fld>
            <a:endParaRPr lang="en-US"/>
          </a:p>
        </p:txBody>
      </p:sp>
    </p:spTree>
    <p:extLst>
      <p:ext uri="{BB962C8B-B14F-4D97-AF65-F5344CB8AC3E}">
        <p14:creationId xmlns:p14="http://schemas.microsoft.com/office/powerpoint/2010/main" val="232018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0A509-ED7B-4259-AA4D-1556DD3E1A8E}" type="datetimeFigureOut">
              <a:rPr lang="en-US" smtClean="0"/>
              <a:t>30-Dec-20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491E6-09BD-4446-B962-D9C1A920102E}" type="slidenum">
              <a:rPr lang="en-US" smtClean="0"/>
              <a:t>‹#›</a:t>
            </a:fld>
            <a:endParaRPr lang="en-US"/>
          </a:p>
        </p:txBody>
      </p:sp>
    </p:spTree>
    <p:extLst>
      <p:ext uri="{BB962C8B-B14F-4D97-AF65-F5344CB8AC3E}">
        <p14:creationId xmlns:p14="http://schemas.microsoft.com/office/powerpoint/2010/main" val="3032312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latin typeface="NikoshBAN" panose="02000000000000000000" pitchFamily="2" charset="0"/>
                <a:cs typeface="NikoshBAN" panose="02000000000000000000" pitchFamily="2" charset="0"/>
              </a:rPr>
              <a:t>সবাইকে </a:t>
            </a:r>
            <a:r>
              <a:rPr lang="en-US" b="1" dirty="0" err="1" smtClean="0">
                <a:latin typeface="NikoshBAN" panose="02000000000000000000" pitchFamily="2" charset="0"/>
                <a:cs typeface="NikoshBAN" panose="02000000000000000000" pitchFamily="2" charset="0"/>
              </a:rPr>
              <a:t>শুভেচ্ছা</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115910" y="2506662"/>
            <a:ext cx="11237890" cy="4351338"/>
          </a:xfrm>
          <a:prstGeom prst="rect">
            <a:avLst/>
          </a:prstGeom>
        </p:spPr>
      </p:pic>
    </p:spTree>
    <p:extLst>
      <p:ext uri="{BB962C8B-B14F-4D97-AF65-F5344CB8AC3E}">
        <p14:creationId xmlns:p14="http://schemas.microsoft.com/office/powerpoint/2010/main" val="3035627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NikoshBAN" panose="02000000000000000000" pitchFamily="2" charset="0"/>
                <a:cs typeface="NikoshBAN" panose="02000000000000000000" pitchFamily="2" charset="0"/>
              </a:rPr>
              <a:t>Bus Topology</a:t>
            </a:r>
          </a:p>
        </p:txBody>
      </p:sp>
      <p:sp>
        <p:nvSpPr>
          <p:cNvPr id="3" name="Content Placeholder 2"/>
          <p:cNvSpPr>
            <a:spLocks noGrp="1"/>
          </p:cNvSpPr>
          <p:nvPr>
            <p:ph idx="1"/>
          </p:nvPr>
        </p:nvSpPr>
        <p:spPr/>
        <p:txBody>
          <a:bodyPr>
            <a:normAutofit/>
          </a:bodyPr>
          <a:lstStyle/>
          <a:p>
            <a:pPr marL="0" indent="0">
              <a:buNone/>
            </a:pPr>
            <a:r>
              <a:rPr lang="as-IN" sz="4000" b="1" dirty="0" smtClean="0">
                <a:latin typeface="NikoshBAN" panose="02000000000000000000" pitchFamily="2" charset="0"/>
                <a:cs typeface="NikoshBAN" panose="02000000000000000000" pitchFamily="2" charset="0"/>
              </a:rPr>
              <a:t>শেয়ার করা চ্যানেলের উভয় প্রান্তে লাইন টার্মিনেটর রয়েছে। ডেটা কেবল একটি দিকে প্রেরণ করা হয় এবং চূড়ান্ত প্রান্তে পৌঁছানোর সাথে সাথে টার্মিনেটর লাইনটি থেকে ডেটা সরিয়ে দেয়। ব্যাকবোন কেবলটিকে একটি “একক লেন” হিসাবে বিবেচনা করা হয় যার মাধ্যমে সমস্ত নোডে বার্তা ব্রডকাস্ট হয়</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19960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NikoshBAN" panose="02000000000000000000" pitchFamily="2" charset="0"/>
                <a:cs typeface="NikoshBAN" panose="02000000000000000000" pitchFamily="2" charset="0"/>
              </a:rPr>
              <a:t>Bus Topology</a:t>
            </a:r>
          </a:p>
        </p:txBody>
      </p:sp>
      <p:pic>
        <p:nvPicPr>
          <p:cNvPr id="4" name="Content Placeholder 3"/>
          <p:cNvPicPr>
            <a:picLocks noGrp="1" noChangeAspect="1"/>
          </p:cNvPicPr>
          <p:nvPr>
            <p:ph idx="1"/>
          </p:nvPr>
        </p:nvPicPr>
        <p:blipFill>
          <a:blip r:embed="rId2"/>
          <a:stretch>
            <a:fillRect/>
          </a:stretch>
        </p:blipFill>
        <p:spPr>
          <a:xfrm>
            <a:off x="1210614" y="1996225"/>
            <a:ext cx="9234152" cy="4275786"/>
          </a:xfrm>
          <a:prstGeom prst="rect">
            <a:avLst/>
          </a:prstGeom>
        </p:spPr>
      </p:pic>
    </p:spTree>
    <p:extLst>
      <p:ext uri="{BB962C8B-B14F-4D97-AF65-F5344CB8AC3E}">
        <p14:creationId xmlns:p14="http://schemas.microsoft.com/office/powerpoint/2010/main" val="3910906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NikoshBAN" panose="02000000000000000000" pitchFamily="2" charset="0"/>
                <a:cs typeface="NikoshBAN" panose="02000000000000000000" pitchFamily="2" charset="0"/>
              </a:rPr>
              <a:t>      </a:t>
            </a:r>
            <a:r>
              <a:rPr lang="en-US" b="1" dirty="0" err="1" smtClean="0">
                <a:solidFill>
                  <a:srgbClr val="0070C0"/>
                </a:solidFill>
                <a:latin typeface="NikoshBAN" panose="02000000000000000000" pitchFamily="2" charset="0"/>
                <a:cs typeface="NikoshBAN" panose="02000000000000000000" pitchFamily="2" charset="0"/>
              </a:rPr>
              <a:t>একক</a:t>
            </a:r>
            <a:r>
              <a:rPr lang="en-US" b="1" dirty="0" smtClean="0">
                <a:solidFill>
                  <a:srgbClr val="0070C0"/>
                </a:solidFill>
                <a:latin typeface="NikoshBAN" panose="02000000000000000000" pitchFamily="2" charset="0"/>
                <a:cs typeface="NikoshBAN" panose="02000000000000000000" pitchFamily="2" charset="0"/>
              </a:rPr>
              <a:t> কাজ </a:t>
            </a:r>
            <a:endParaRPr lang="en-US" b="1" dirty="0">
              <a:solidFill>
                <a:srgbClr val="0070C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lstStyle/>
          <a:p>
            <a:pPr marL="0" indent="0">
              <a:buNone/>
            </a:pPr>
            <a:r>
              <a:rPr lang="en-US" dirty="0"/>
              <a:t> </a:t>
            </a:r>
            <a:r>
              <a:rPr lang="en-US" sz="5400" b="1" dirty="0" err="1" smtClean="0">
                <a:latin typeface="NikoshBAN" panose="02000000000000000000" pitchFamily="2" charset="0"/>
                <a:cs typeface="NikoshBAN" panose="02000000000000000000" pitchFamily="2" charset="0"/>
              </a:rPr>
              <a:t>ব্যাকবোন</a:t>
            </a:r>
            <a:r>
              <a:rPr lang="en-US" sz="5400" b="1" dirty="0" smtClean="0">
                <a:latin typeface="NikoshBAN" panose="02000000000000000000" pitchFamily="2" charset="0"/>
                <a:cs typeface="NikoshBAN" panose="02000000000000000000" pitchFamily="2" charset="0"/>
              </a:rPr>
              <a:t> কী? </a:t>
            </a:r>
            <a:endParaRPr lang="en-US" sz="5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206062" y="3245476"/>
            <a:ext cx="10895527" cy="3335628"/>
          </a:xfrm>
          <a:prstGeom prst="rect">
            <a:avLst/>
          </a:prstGeom>
        </p:spPr>
      </p:pic>
    </p:spTree>
    <p:extLst>
      <p:ext uri="{BB962C8B-B14F-4D97-AF65-F5344CB8AC3E}">
        <p14:creationId xmlns:p14="http://schemas.microsoft.com/office/powerpoint/2010/main" val="1819624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latin typeface="NikoshBAN" panose="02000000000000000000" pitchFamily="2" charset="0"/>
                <a:cs typeface="NikoshBAN" panose="02000000000000000000" pitchFamily="2" charset="0"/>
              </a:rPr>
              <a:t>Bus </a:t>
            </a:r>
            <a:r>
              <a:rPr lang="en-US" b="1" dirty="0">
                <a:latin typeface="NikoshBAN" panose="02000000000000000000" pitchFamily="2" charset="0"/>
                <a:cs typeface="NikoshBAN" panose="02000000000000000000" pitchFamily="2" charset="0"/>
              </a:rPr>
              <a:t>Topology</a:t>
            </a:r>
          </a:p>
        </p:txBody>
      </p:sp>
      <p:sp>
        <p:nvSpPr>
          <p:cNvPr id="3" name="Content Placeholder 2"/>
          <p:cNvSpPr>
            <a:spLocks noGrp="1"/>
          </p:cNvSpPr>
          <p:nvPr>
            <p:ph idx="1"/>
          </p:nvPr>
        </p:nvSpPr>
        <p:spPr>
          <a:xfrm>
            <a:off x="838200" y="1825625"/>
            <a:ext cx="11353800" cy="4351338"/>
          </a:xfrm>
        </p:spPr>
        <p:txBody>
          <a:bodyPr>
            <a:normAutofit/>
          </a:bodyPr>
          <a:lstStyle/>
          <a:p>
            <a:pPr marL="0" indent="0">
              <a:buNone/>
            </a:pPr>
            <a:r>
              <a:rPr lang="as-IN" sz="4000" b="1" dirty="0" smtClean="0">
                <a:latin typeface="NikoshBAN" panose="02000000000000000000" pitchFamily="2" charset="0"/>
                <a:cs typeface="NikoshBAN" panose="02000000000000000000" pitchFamily="2" charset="0"/>
              </a:rPr>
              <a:t>বাস টপোলজি</a:t>
            </a:r>
            <a:r>
              <a:rPr lang="en-US" sz="4000" b="1" dirty="0" smtClean="0">
                <a:latin typeface="NikoshBAN" panose="02000000000000000000" pitchFamily="2" charset="0"/>
                <a:cs typeface="NikoshBAN" panose="02000000000000000000" pitchFamily="2" charset="0"/>
              </a:rPr>
              <a:t> </a:t>
            </a:r>
            <a:r>
              <a:rPr lang="en-US" b="1" dirty="0" smtClean="0">
                <a:latin typeface="NikoshBAN" panose="02000000000000000000" pitchFamily="2" charset="0"/>
                <a:cs typeface="NikoshBAN" panose="02000000000000000000" pitchFamily="2" charset="0"/>
              </a:rPr>
              <a:t>-</a:t>
            </a:r>
            <a:r>
              <a:rPr lang="as-IN" b="1" dirty="0" smtClean="0">
                <a:latin typeface="NikoshBAN" panose="02000000000000000000" pitchFamily="2" charset="0"/>
                <a:cs typeface="NikoshBAN" panose="02000000000000000000" pitchFamily="2" charset="0"/>
              </a:rPr>
              <a:t>যে টপোলজিতে একটি মূল তারের সাথে সবকটি ওয়ার্কস্টেশন বা কম্পিউটারে সংযুক্ত থাকে তাকে বাস টপোলজি বলা হয়।</a:t>
            </a:r>
          </a:p>
          <a:p>
            <a:endParaRPr lang="as-IN" b="1" dirty="0" smtClean="0">
              <a:latin typeface="NikoshBAN" panose="02000000000000000000" pitchFamily="2" charset="0"/>
              <a:cs typeface="NikoshBAN" panose="02000000000000000000" pitchFamily="2" charset="0"/>
            </a:endParaRPr>
          </a:p>
          <a:p>
            <a:pPr marL="0" indent="0">
              <a:buNone/>
            </a:pPr>
            <a:r>
              <a:rPr lang="as-IN" b="1" dirty="0" smtClean="0">
                <a:latin typeface="NikoshBAN" panose="02000000000000000000" pitchFamily="2" charset="0"/>
                <a:cs typeface="NikoshBAN" panose="02000000000000000000" pitchFamily="2" charset="0"/>
              </a:rPr>
              <a:t>টপোলজির প্রধান ক্যাবলটিকে বলা হয় ব্যাকবোন (</a:t>
            </a:r>
            <a:r>
              <a:rPr lang="en-US" b="1" dirty="0" smtClean="0">
                <a:latin typeface="NikoshBAN" panose="02000000000000000000" pitchFamily="2" charset="0"/>
                <a:cs typeface="NikoshBAN" panose="02000000000000000000" pitchFamily="2" charset="0"/>
              </a:rPr>
              <a:t>Backbone)। </a:t>
            </a:r>
            <a:r>
              <a:rPr lang="as-IN" b="1" dirty="0" smtClean="0">
                <a:latin typeface="NikoshBAN" panose="02000000000000000000" pitchFamily="2" charset="0"/>
                <a:cs typeface="NikoshBAN" panose="02000000000000000000" pitchFamily="2" charset="0"/>
              </a:rPr>
              <a:t>সিগন্যাল যখন ব্যাকবোন এ চলাফেরা করে তখন শুধু প্রাপক কম্পিউটার সিগন্যাল গ্রহণ করে, বাকিরা একে অগ্রাহ্য করে।</a:t>
            </a:r>
          </a:p>
          <a:p>
            <a:endParaRPr lang="as-IN" b="1" dirty="0" smtClean="0">
              <a:latin typeface="NikoshBAN" panose="02000000000000000000" pitchFamily="2" charset="0"/>
              <a:cs typeface="NikoshBAN" panose="02000000000000000000" pitchFamily="2" charset="0"/>
            </a:endParaRPr>
          </a:p>
          <a:p>
            <a:pPr marL="0" indent="0">
              <a:buNone/>
            </a:pPr>
            <a:r>
              <a:rPr lang="as-IN" b="1" dirty="0" smtClean="0">
                <a:latin typeface="NikoshBAN" panose="02000000000000000000" pitchFamily="2" charset="0"/>
                <a:cs typeface="NikoshBAN" panose="02000000000000000000" pitchFamily="2" charset="0"/>
              </a:rPr>
              <a:t>এ টপোলজি ছোট আকারের নেটওয়ার্কে ব্যবহার খুব সহজ, সাশ্রয়ী ও বিশ্বস্ত। এ সংগঠনে কোনো কম্পিউটার নষ্ট হয়ে গেলে সম্পূর্ণ সিস্টেম নষ্ট হয়ে যায় না। বাস টপোলজিতে একই নেটওয়ার্ক এ ভিন্ন ক্যাবল ব্যবহৃত হতে পারে।</a:t>
            </a:r>
            <a:endParaRPr lang="en-US"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7550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NikoshBAN" panose="02000000000000000000" pitchFamily="2" charset="0"/>
                <a:cs typeface="NikoshBAN" panose="02000000000000000000" pitchFamily="2" charset="0"/>
              </a:rPr>
              <a:t>Bus Topology</a:t>
            </a:r>
          </a:p>
        </p:txBody>
      </p:sp>
      <p:pic>
        <p:nvPicPr>
          <p:cNvPr id="4" name="Content Placeholder 3"/>
          <p:cNvPicPr>
            <a:picLocks noGrp="1" noChangeAspect="1"/>
          </p:cNvPicPr>
          <p:nvPr>
            <p:ph idx="1"/>
          </p:nvPr>
        </p:nvPicPr>
        <p:blipFill>
          <a:blip r:embed="rId2"/>
          <a:stretch>
            <a:fillRect/>
          </a:stretch>
        </p:blipFill>
        <p:spPr>
          <a:xfrm>
            <a:off x="1275008" y="2086377"/>
            <a:ext cx="9144000" cy="4121239"/>
          </a:xfrm>
          <a:prstGeom prst="rect">
            <a:avLst/>
          </a:prstGeom>
        </p:spPr>
      </p:pic>
    </p:spTree>
    <p:extLst>
      <p:ext uri="{BB962C8B-B14F-4D97-AF65-F5344CB8AC3E}">
        <p14:creationId xmlns:p14="http://schemas.microsoft.com/office/powerpoint/2010/main" val="3606380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NikoshBAN" panose="02000000000000000000" pitchFamily="2" charset="0"/>
                <a:cs typeface="NikoshBAN" panose="02000000000000000000" pitchFamily="2" charset="0"/>
              </a:rPr>
              <a:t>Bus Topology</a:t>
            </a:r>
          </a:p>
        </p:txBody>
      </p:sp>
      <p:sp>
        <p:nvSpPr>
          <p:cNvPr id="3" name="Content Placeholder 2"/>
          <p:cNvSpPr>
            <a:spLocks noGrp="1"/>
          </p:cNvSpPr>
          <p:nvPr>
            <p:ph idx="1"/>
          </p:nvPr>
        </p:nvSpPr>
        <p:spPr>
          <a:xfrm>
            <a:off x="838200" y="1825625"/>
            <a:ext cx="11353800" cy="4351338"/>
          </a:xfrm>
        </p:spPr>
        <p:txBody>
          <a:bodyPr/>
          <a:lstStyle/>
          <a:p>
            <a:pPr marL="0" indent="0">
              <a:buNone/>
            </a:pPr>
            <a:r>
              <a:rPr lang="en-US" dirty="0" smtClean="0"/>
              <a:t>  </a:t>
            </a:r>
            <a:r>
              <a:rPr lang="as-IN" sz="4000" b="1" dirty="0" smtClean="0">
                <a:solidFill>
                  <a:srgbClr val="7030A0"/>
                </a:solidFill>
                <a:latin typeface="NikoshBAN" panose="02000000000000000000" pitchFamily="2" charset="0"/>
                <a:cs typeface="NikoshBAN" panose="02000000000000000000" pitchFamily="2" charset="0"/>
              </a:rPr>
              <a:t>বাস টপোলজি এর সুবিধা</a:t>
            </a:r>
          </a:p>
          <a:p>
            <a:pPr marL="0" indent="0">
              <a:buNone/>
            </a:pPr>
            <a:r>
              <a:rPr lang="en-US" sz="3200" b="1" dirty="0" smtClean="0">
                <a:latin typeface="NikoshBAN" panose="02000000000000000000" pitchFamily="2" charset="0"/>
                <a:cs typeface="NikoshBAN" panose="02000000000000000000" pitchFamily="2" charset="0"/>
              </a:rPr>
              <a:t>১) </a:t>
            </a:r>
            <a:r>
              <a:rPr lang="as-IN" sz="3200" b="1" dirty="0" smtClean="0">
                <a:latin typeface="NikoshBAN" panose="02000000000000000000" pitchFamily="2" charset="0"/>
                <a:cs typeface="NikoshBAN" panose="02000000000000000000" pitchFamily="2" charset="0"/>
              </a:rPr>
              <a:t>এ টপোলজি ছোট আকারের নেটওয়ার্ক এ ব্যবহার খুব সহজ ও এটি বিশ্বস্ত</a:t>
            </a:r>
          </a:p>
          <a:p>
            <a:pPr marL="0" indent="0">
              <a:buNone/>
            </a:pPr>
            <a:r>
              <a:rPr lang="en-US" sz="3200" b="1" dirty="0" smtClean="0">
                <a:latin typeface="NikoshBAN" panose="02000000000000000000" pitchFamily="2" charset="0"/>
                <a:cs typeface="NikoshBAN" panose="02000000000000000000" pitchFamily="2" charset="0"/>
              </a:rPr>
              <a:t>২) </a:t>
            </a:r>
            <a:r>
              <a:rPr lang="as-IN" sz="3200" b="1" dirty="0" smtClean="0">
                <a:latin typeface="NikoshBAN" panose="02000000000000000000" pitchFamily="2" charset="0"/>
                <a:cs typeface="NikoshBAN" panose="02000000000000000000" pitchFamily="2" charset="0"/>
              </a:rPr>
              <a:t>এ টপোলজিতে সবচেয়ে কম ক্যাবল প্রয়োজন হয় ফলে খরচে কম।</a:t>
            </a:r>
          </a:p>
          <a:p>
            <a:pPr marL="0" indent="0">
              <a:buNone/>
            </a:pPr>
            <a:r>
              <a:rPr lang="en-US" sz="3200" b="1" dirty="0" smtClean="0">
                <a:latin typeface="NikoshBAN" panose="02000000000000000000" pitchFamily="2" charset="0"/>
                <a:cs typeface="NikoshBAN" panose="02000000000000000000" pitchFamily="2" charset="0"/>
              </a:rPr>
              <a:t>৩) </a:t>
            </a:r>
            <a:r>
              <a:rPr lang="as-IN" sz="3200" b="1" dirty="0" smtClean="0">
                <a:latin typeface="NikoshBAN" panose="02000000000000000000" pitchFamily="2" charset="0"/>
                <a:cs typeface="NikoshBAN" panose="02000000000000000000" pitchFamily="2" charset="0"/>
              </a:rPr>
              <a:t>রিপিটার ব্যবহার করে </a:t>
            </a:r>
            <a:r>
              <a:rPr lang="en-US" sz="3200" b="1" dirty="0" smtClean="0">
                <a:latin typeface="NikoshBAN" panose="02000000000000000000" pitchFamily="2" charset="0"/>
                <a:cs typeface="NikoshBAN" panose="02000000000000000000" pitchFamily="2" charset="0"/>
              </a:rPr>
              <a:t>Backbone </a:t>
            </a:r>
            <a:r>
              <a:rPr lang="as-IN" sz="3200" b="1" dirty="0" smtClean="0">
                <a:latin typeface="NikoshBAN" panose="02000000000000000000" pitchFamily="2" charset="0"/>
                <a:cs typeface="NikoshBAN" panose="02000000000000000000" pitchFamily="2" charset="0"/>
              </a:rPr>
              <a:t>সম্প্রসারণ করা যায়।</a:t>
            </a:r>
          </a:p>
          <a:p>
            <a:pPr marL="0" indent="0">
              <a:buNone/>
            </a:pPr>
            <a:r>
              <a:rPr lang="en-US" sz="3200" b="1" dirty="0" smtClean="0">
                <a:latin typeface="NikoshBAN" panose="02000000000000000000" pitchFamily="2" charset="0"/>
                <a:cs typeface="NikoshBAN" panose="02000000000000000000" pitchFamily="2" charset="0"/>
              </a:rPr>
              <a:t>৪) </a:t>
            </a:r>
            <a:r>
              <a:rPr lang="as-IN" sz="3200" b="1" dirty="0" smtClean="0">
                <a:latin typeface="NikoshBAN" panose="02000000000000000000" pitchFamily="2" charset="0"/>
                <a:cs typeface="NikoshBAN" panose="02000000000000000000" pitchFamily="2" charset="0"/>
              </a:rPr>
              <a:t>এ সংগঠনে</a:t>
            </a:r>
            <a:r>
              <a:rPr lang="en-US" sz="3200" b="1" dirty="0" smtClean="0">
                <a:latin typeface="NikoshBAN" panose="02000000000000000000" pitchFamily="2" charset="0"/>
                <a:cs typeface="NikoshBAN" panose="02000000000000000000" pitchFamily="2" charset="0"/>
              </a:rPr>
              <a:t>র </a:t>
            </a:r>
            <a:r>
              <a:rPr lang="as-IN" sz="3200" b="1" dirty="0" smtClean="0">
                <a:latin typeface="NikoshBAN" panose="02000000000000000000" pitchFamily="2" charset="0"/>
                <a:cs typeface="NikoshBAN" panose="02000000000000000000" pitchFamily="2" charset="0"/>
              </a:rPr>
              <a:t>কোনো কম্পিউটার নষ্ট হয়ে গেলে সম্পূর্ণ সিস্টেম নষ্ট হয় না।</a:t>
            </a:r>
          </a:p>
          <a:p>
            <a:pPr marL="0" indent="0">
              <a:buNone/>
            </a:pPr>
            <a:r>
              <a:rPr lang="en-US" sz="3200" b="1" dirty="0" smtClean="0">
                <a:latin typeface="NikoshBAN" panose="02000000000000000000" pitchFamily="2" charset="0"/>
                <a:cs typeface="NikoshBAN" panose="02000000000000000000" pitchFamily="2" charset="0"/>
              </a:rPr>
              <a:t>৫) </a:t>
            </a:r>
            <a:r>
              <a:rPr lang="as-IN" sz="3200" b="1" dirty="0" smtClean="0">
                <a:latin typeface="NikoshBAN" panose="02000000000000000000" pitchFamily="2" charset="0"/>
                <a:cs typeface="NikoshBAN" panose="02000000000000000000" pitchFamily="2" charset="0"/>
              </a:rPr>
              <a:t>এ সংগঠনে</a:t>
            </a:r>
            <a:r>
              <a:rPr lang="en-US" sz="3200" b="1" dirty="0" smtClean="0">
                <a:latin typeface="NikoshBAN" panose="02000000000000000000" pitchFamily="2" charset="0"/>
                <a:cs typeface="NikoshBAN" panose="02000000000000000000" pitchFamily="2" charset="0"/>
              </a:rPr>
              <a:t>র </a:t>
            </a:r>
            <a:r>
              <a:rPr lang="as-IN" sz="3200" b="1" dirty="0" smtClean="0">
                <a:latin typeface="NikoshBAN" panose="02000000000000000000" pitchFamily="2" charset="0"/>
                <a:cs typeface="NikoshBAN" panose="02000000000000000000" pitchFamily="2" charset="0"/>
              </a:rPr>
              <a:t>কোনো কম্পিউটার বা যন্ত্র যোগ করলে বা সরিয়ে নিলে পুরো নেটওয়ার্ক এর কার্যক্রম বিঘ্নিত হয় না।</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0238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latin typeface="NikoshBAN" panose="02000000000000000000" pitchFamily="2" charset="0"/>
                <a:cs typeface="NikoshBAN" panose="02000000000000000000" pitchFamily="2" charset="0"/>
              </a:rPr>
              <a:t>Bus Topology</a:t>
            </a:r>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as-IN" sz="3600" b="1" dirty="0" smtClean="0">
                <a:latin typeface="NikoshBAN" panose="02000000000000000000" pitchFamily="2" charset="0"/>
                <a:cs typeface="NikoshBAN" panose="02000000000000000000" pitchFamily="2" charset="0"/>
              </a:rPr>
              <a:t>৫। বাস টপোলজির কোনো একটি নোড নষ্ট হলেও অন্য নোডগুলো প্রভাবিত হয় না।</a:t>
            </a:r>
          </a:p>
          <a:p>
            <a:endParaRPr lang="as-IN" sz="3600" b="1" dirty="0" smtClean="0">
              <a:latin typeface="NikoshBAN" panose="02000000000000000000" pitchFamily="2" charset="0"/>
              <a:cs typeface="NikoshBAN" panose="02000000000000000000" pitchFamily="2" charset="0"/>
            </a:endParaRPr>
          </a:p>
          <a:p>
            <a:pPr marL="0" indent="0">
              <a:buNone/>
            </a:pPr>
            <a:r>
              <a:rPr lang="en-US" sz="3600" b="1" dirty="0" smtClean="0">
                <a:latin typeface="NikoshBAN" panose="02000000000000000000" pitchFamily="2" charset="0"/>
                <a:cs typeface="NikoshBAN" panose="02000000000000000000" pitchFamily="2" charset="0"/>
              </a:rPr>
              <a:t> </a:t>
            </a:r>
            <a:r>
              <a:rPr lang="as-IN" sz="3600" b="1" dirty="0" smtClean="0">
                <a:latin typeface="NikoshBAN" panose="02000000000000000000" pitchFamily="2" charset="0"/>
                <a:cs typeface="NikoshBAN" panose="02000000000000000000" pitchFamily="2" charset="0"/>
              </a:rPr>
              <a:t>৬। সহজেই কোনো কম্পিউটার নেটওয়ার্কে যুক্ত এবং নেটওয়ার্ক হতে বিচ্ছিন্ন করা যায়।</a:t>
            </a:r>
          </a:p>
          <a:p>
            <a:endParaRPr lang="as-IN" sz="3600" b="1" dirty="0" smtClean="0">
              <a:latin typeface="NikoshBAN" panose="02000000000000000000" pitchFamily="2" charset="0"/>
              <a:cs typeface="NikoshBAN" panose="02000000000000000000" pitchFamily="2" charset="0"/>
            </a:endParaRPr>
          </a:p>
          <a:p>
            <a:pPr marL="0" indent="0">
              <a:buNone/>
            </a:pPr>
            <a:r>
              <a:rPr lang="en-US" sz="3600" b="1" dirty="0" smtClean="0">
                <a:latin typeface="NikoshBAN" panose="02000000000000000000" pitchFamily="2" charset="0"/>
                <a:cs typeface="NikoshBAN" panose="02000000000000000000" pitchFamily="2" charset="0"/>
              </a:rPr>
              <a:t> </a:t>
            </a:r>
            <a:r>
              <a:rPr lang="as-IN" sz="3600" b="1" dirty="0" smtClean="0">
                <a:latin typeface="NikoshBAN" panose="02000000000000000000" pitchFamily="2" charset="0"/>
                <a:cs typeface="NikoshBAN" panose="02000000000000000000" pitchFamily="2" charset="0"/>
              </a:rPr>
              <a:t>৭। বাস টপোলজিতে কম তারের প্রয়োজন হয় এবং হাব বা সুইচের মত কোন নেটওয়ার্কিং ডিভাইসের প্রয়োজন হয় না ফলে খরচ কম হয়।</a:t>
            </a:r>
          </a:p>
          <a:p>
            <a:endParaRPr lang="as-IN" sz="3600" b="1" dirty="0" smtClean="0">
              <a:latin typeface="NikoshBAN" panose="02000000000000000000" pitchFamily="2" charset="0"/>
              <a:cs typeface="NikoshBAN" panose="02000000000000000000" pitchFamily="2" charset="0"/>
            </a:endParaRPr>
          </a:p>
          <a:p>
            <a:pPr marL="0" indent="0">
              <a:buNone/>
            </a:pP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8256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NikoshBAN" panose="02000000000000000000" pitchFamily="2" charset="0"/>
                <a:cs typeface="NikoshBAN" panose="02000000000000000000" pitchFamily="2" charset="0"/>
              </a:rPr>
              <a:t>Bus Topology</a:t>
            </a:r>
          </a:p>
        </p:txBody>
      </p:sp>
      <p:sp>
        <p:nvSpPr>
          <p:cNvPr id="3" name="Content Placeholder 2"/>
          <p:cNvSpPr>
            <a:spLocks noGrp="1"/>
          </p:cNvSpPr>
          <p:nvPr>
            <p:ph idx="1"/>
          </p:nvPr>
        </p:nvSpPr>
        <p:spPr/>
        <p:txBody>
          <a:bodyPr/>
          <a:lstStyle/>
          <a:p>
            <a:pPr marL="0" indent="0">
              <a:buNone/>
            </a:pPr>
            <a:r>
              <a:rPr lang="en-US" sz="3600" b="1" dirty="0" smtClean="0">
                <a:solidFill>
                  <a:srgbClr val="00B0F0"/>
                </a:solidFill>
                <a:latin typeface="NikoshBAN" panose="02000000000000000000" pitchFamily="2" charset="0"/>
                <a:cs typeface="NikoshBAN" panose="02000000000000000000" pitchFamily="2" charset="0"/>
              </a:rPr>
              <a:t>   </a:t>
            </a:r>
            <a:r>
              <a:rPr lang="as-IN" sz="3600" b="1" dirty="0" smtClean="0">
                <a:solidFill>
                  <a:srgbClr val="00B0F0"/>
                </a:solidFill>
                <a:latin typeface="NikoshBAN" panose="02000000000000000000" pitchFamily="2" charset="0"/>
                <a:cs typeface="NikoshBAN" panose="02000000000000000000" pitchFamily="2" charset="0"/>
              </a:rPr>
              <a:t>বাস টপোলজি এর অসুবিধা</a:t>
            </a:r>
          </a:p>
          <a:p>
            <a:pPr marL="0" indent="0">
              <a:buNone/>
            </a:pPr>
            <a:r>
              <a:rPr lang="en-US" sz="3600" b="1" dirty="0" smtClean="0">
                <a:latin typeface="NikoshBAN" panose="02000000000000000000" pitchFamily="2" charset="0"/>
                <a:cs typeface="NikoshBAN" panose="02000000000000000000" pitchFamily="2" charset="0"/>
              </a:rPr>
              <a:t> ১) </a:t>
            </a:r>
            <a:r>
              <a:rPr lang="as-IN" sz="3600" b="1" dirty="0" smtClean="0">
                <a:latin typeface="NikoshBAN" panose="02000000000000000000" pitchFamily="2" charset="0"/>
                <a:cs typeface="NikoshBAN" panose="02000000000000000000" pitchFamily="2" charset="0"/>
              </a:rPr>
              <a:t>এ নেটওয়ার্ক এ কম্পিউটার সংখ্যা বেশি হলে ডেটা ট্রান্সমিশন বিঘ্নিত হয়।</a:t>
            </a:r>
          </a:p>
          <a:p>
            <a:pPr marL="0" indent="0">
              <a:buNone/>
            </a:pPr>
            <a:r>
              <a:rPr lang="en-US" sz="3600" b="1" dirty="0" smtClean="0">
                <a:latin typeface="NikoshBAN" panose="02000000000000000000" pitchFamily="2" charset="0"/>
                <a:cs typeface="NikoshBAN" panose="02000000000000000000" pitchFamily="2" charset="0"/>
              </a:rPr>
              <a:t>২) </a:t>
            </a:r>
            <a:r>
              <a:rPr lang="as-IN" sz="3600" b="1" dirty="0" smtClean="0">
                <a:latin typeface="NikoshBAN" panose="02000000000000000000" pitchFamily="2" charset="0"/>
                <a:cs typeface="NikoshBAN" panose="02000000000000000000" pitchFamily="2" charset="0"/>
              </a:rPr>
              <a:t>ডেটা ট্রান্সমিশন এ গতি কম।</a:t>
            </a:r>
          </a:p>
          <a:p>
            <a:pPr marL="0" indent="0">
              <a:buNone/>
            </a:pPr>
            <a:r>
              <a:rPr lang="en-US" sz="3600" b="1" dirty="0" smtClean="0">
                <a:latin typeface="NikoshBAN" panose="02000000000000000000" pitchFamily="2" charset="0"/>
                <a:cs typeface="NikoshBAN" panose="02000000000000000000" pitchFamily="2" charset="0"/>
              </a:rPr>
              <a:t>৩) </a:t>
            </a:r>
            <a:r>
              <a:rPr lang="as-IN" sz="3600" b="1" dirty="0" smtClean="0">
                <a:latin typeface="NikoshBAN" panose="02000000000000000000" pitchFamily="2" charset="0"/>
                <a:cs typeface="NikoshBAN" panose="02000000000000000000" pitchFamily="2" charset="0"/>
              </a:rPr>
              <a:t>নেটওয়ার্ক এ সৃষ্ট সমস্যা নির্ণয় তুলনামূলক বেশি জটিল।</a:t>
            </a:r>
          </a:p>
          <a:p>
            <a:pPr marL="0" indent="0">
              <a:buNone/>
            </a:pPr>
            <a:r>
              <a:rPr lang="en-US" sz="3600" b="1" dirty="0" smtClean="0">
                <a:latin typeface="NikoshBAN" panose="02000000000000000000" pitchFamily="2" charset="0"/>
                <a:cs typeface="NikoshBAN" panose="02000000000000000000" pitchFamily="2" charset="0"/>
              </a:rPr>
              <a:t>৪) </a:t>
            </a:r>
            <a:r>
              <a:rPr lang="as-IN" sz="3600" b="1" dirty="0" smtClean="0">
                <a:latin typeface="NikoshBAN" panose="02000000000000000000" pitchFamily="2" charset="0"/>
                <a:cs typeface="NikoshBAN" panose="02000000000000000000" pitchFamily="2" charset="0"/>
              </a:rPr>
              <a:t>মূল ক্যাবলে একটি মাত্র স্থানে ত্রুটি পুরো নেটওয়ার্ক অচল করে দিতে পারে</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2923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err="1" smtClean="0">
                <a:latin typeface="NikoshBAN" panose="02000000000000000000" pitchFamily="2" charset="0"/>
                <a:cs typeface="NikoshBAN" panose="02000000000000000000" pitchFamily="2" charset="0"/>
              </a:rPr>
              <a:t>রিংগিং</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25625"/>
            <a:ext cx="11353800" cy="4351338"/>
          </a:xfrm>
        </p:spPr>
        <p:txBody>
          <a:bodyPr>
            <a:normAutofit/>
          </a:bodyPr>
          <a:lstStyle/>
          <a:p>
            <a:pPr marL="0" indent="0">
              <a:buNone/>
            </a:pPr>
            <a:r>
              <a:rPr lang="en-US" sz="3600" b="1" dirty="0" smtClean="0">
                <a:solidFill>
                  <a:srgbClr val="7030A0"/>
                </a:solidFill>
                <a:latin typeface="NikoshBAN" panose="02000000000000000000" pitchFamily="2" charset="0"/>
                <a:cs typeface="NikoshBAN" panose="02000000000000000000" pitchFamily="2" charset="0"/>
              </a:rPr>
              <a:t>ক্যাবলের </a:t>
            </a:r>
            <a:r>
              <a:rPr lang="en-US" sz="3600" b="1" dirty="0" err="1" smtClean="0">
                <a:solidFill>
                  <a:srgbClr val="7030A0"/>
                </a:solidFill>
                <a:latin typeface="NikoshBAN" panose="02000000000000000000" pitchFamily="2" charset="0"/>
                <a:cs typeface="NikoshBAN" panose="02000000000000000000" pitchFamily="2" charset="0"/>
              </a:rPr>
              <a:t>এক</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প্রান্ত</a:t>
            </a:r>
            <a:r>
              <a:rPr lang="en-US" sz="3600" b="1" dirty="0" smtClean="0">
                <a:solidFill>
                  <a:srgbClr val="7030A0"/>
                </a:solidFill>
                <a:latin typeface="NikoshBAN" panose="02000000000000000000" pitchFamily="2" charset="0"/>
                <a:cs typeface="NikoshBAN" panose="02000000000000000000" pitchFamily="2" charset="0"/>
              </a:rPr>
              <a:t> থেকে </a:t>
            </a:r>
            <a:r>
              <a:rPr lang="en-US" sz="3600" b="1" dirty="0" err="1" smtClean="0">
                <a:solidFill>
                  <a:srgbClr val="7030A0"/>
                </a:solidFill>
                <a:latin typeface="NikoshBAN" panose="02000000000000000000" pitchFamily="2" charset="0"/>
                <a:cs typeface="NikoshBAN" panose="02000000000000000000" pitchFamily="2" charset="0"/>
              </a:rPr>
              <a:t>সিগন্যাল</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পাঠালে</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এবং</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অন্য</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প্রান্তে</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টার্মিনেটর</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না</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থাকলে</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তা</a:t>
            </a:r>
            <a:r>
              <a:rPr lang="en-US" sz="3600" b="1" dirty="0" smtClean="0">
                <a:solidFill>
                  <a:srgbClr val="7030A0"/>
                </a:solidFill>
                <a:latin typeface="NikoshBAN" panose="02000000000000000000" pitchFamily="2" charset="0"/>
                <a:cs typeface="NikoshBAN" panose="02000000000000000000" pitchFamily="2" charset="0"/>
              </a:rPr>
              <a:t> ক্যাবলের </a:t>
            </a:r>
            <a:r>
              <a:rPr lang="en-US" sz="3600" b="1" dirty="0" err="1" smtClean="0">
                <a:solidFill>
                  <a:srgbClr val="7030A0"/>
                </a:solidFill>
                <a:latin typeface="NikoshBAN" panose="02000000000000000000" pitchFamily="2" charset="0"/>
                <a:cs typeface="NikoshBAN" panose="02000000000000000000" pitchFamily="2" charset="0"/>
              </a:rPr>
              <a:t>অন্য</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প্রান্তে</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ধাক্কা</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খেয়ে</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আবার</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ফেরত</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আসে।এই</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সিগন্যাল</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ফেরত</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আসাকে</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রিংগিং</a:t>
            </a:r>
            <a:r>
              <a:rPr lang="en-US" sz="3600" b="1" dirty="0" smtClean="0">
                <a:solidFill>
                  <a:srgbClr val="7030A0"/>
                </a:solidFill>
                <a:latin typeface="NikoshBAN" panose="02000000000000000000" pitchFamily="2" charset="0"/>
                <a:cs typeface="NikoshBAN" panose="02000000000000000000" pitchFamily="2" charset="0"/>
              </a:rPr>
              <a:t> বলা </a:t>
            </a:r>
            <a:r>
              <a:rPr lang="en-US" sz="3600" b="1" dirty="0" err="1" smtClean="0">
                <a:solidFill>
                  <a:srgbClr val="7030A0"/>
                </a:solidFill>
                <a:latin typeface="NikoshBAN" panose="02000000000000000000" pitchFamily="2" charset="0"/>
                <a:cs typeface="NikoshBAN" panose="02000000000000000000" pitchFamily="2" charset="0"/>
              </a:rPr>
              <a:t>হয়</a:t>
            </a:r>
            <a:r>
              <a:rPr lang="en-US" sz="3600" b="1" dirty="0" smtClean="0">
                <a:solidFill>
                  <a:srgbClr val="7030A0"/>
                </a:solidFill>
                <a:latin typeface="NikoshBAN" panose="02000000000000000000" pitchFamily="2" charset="0"/>
                <a:cs typeface="NikoshBAN" panose="02000000000000000000" pitchFamily="2" charset="0"/>
              </a:rPr>
              <a:t>। </a:t>
            </a:r>
            <a:endParaRPr lang="en-US" sz="3600" b="1" dirty="0">
              <a:solidFill>
                <a:srgbClr val="7030A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1390919" y="4001294"/>
            <a:ext cx="9723548" cy="2595093"/>
          </a:xfrm>
          <a:prstGeom prst="rect">
            <a:avLst/>
          </a:prstGeom>
        </p:spPr>
      </p:pic>
    </p:spTree>
    <p:extLst>
      <p:ext uri="{BB962C8B-B14F-4D97-AF65-F5344CB8AC3E}">
        <p14:creationId xmlns:p14="http://schemas.microsoft.com/office/powerpoint/2010/main" val="3650750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Bus Topology</a:t>
            </a:r>
            <a:endParaRPr lang="en-US" dirty="0"/>
          </a:p>
        </p:txBody>
      </p:sp>
      <p:pic>
        <p:nvPicPr>
          <p:cNvPr id="4" name="Content Placeholder 3"/>
          <p:cNvPicPr>
            <a:picLocks noGrp="1" noChangeAspect="1"/>
          </p:cNvPicPr>
          <p:nvPr>
            <p:ph idx="1"/>
          </p:nvPr>
        </p:nvPicPr>
        <p:blipFill>
          <a:blip r:embed="rId2"/>
          <a:stretch>
            <a:fillRect/>
          </a:stretch>
        </p:blipFill>
        <p:spPr>
          <a:xfrm>
            <a:off x="4029075" y="3077369"/>
            <a:ext cx="4133850" cy="1847850"/>
          </a:xfrm>
          <a:prstGeom prst="rect">
            <a:avLst/>
          </a:prstGeom>
        </p:spPr>
      </p:pic>
    </p:spTree>
    <p:extLst>
      <p:ext uri="{BB962C8B-B14F-4D97-AF65-F5344CB8AC3E}">
        <p14:creationId xmlns:p14="http://schemas.microsoft.com/office/powerpoint/2010/main" val="631041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r>
              <a:rPr lang="en-US" sz="4800" b="1" dirty="0" err="1" smtClean="0">
                <a:latin typeface="NikoshBAN" panose="02000000000000000000" pitchFamily="2" charset="0"/>
                <a:cs typeface="NikoshBAN" panose="02000000000000000000" pitchFamily="2" charset="0"/>
              </a:rPr>
              <a:t>পরিচিতি</a:t>
            </a:r>
            <a:endParaRPr lang="en-US" sz="4800" b="1" dirty="0">
              <a:latin typeface="NikoshBAN" panose="02000000000000000000" pitchFamily="2" charset="0"/>
              <a:cs typeface="NikoshBAN" panose="02000000000000000000" pitchFamily="2" charset="0"/>
            </a:endParaRPr>
          </a:p>
        </p:txBody>
      </p:sp>
      <p:sp>
        <p:nvSpPr>
          <p:cNvPr id="5" name="Text Placeholder 4"/>
          <p:cNvSpPr>
            <a:spLocks noGrp="1"/>
          </p:cNvSpPr>
          <p:nvPr>
            <p:ph type="body" idx="1"/>
          </p:nvPr>
        </p:nvSpPr>
        <p:spPr/>
        <p:txBody>
          <a:bodyPr>
            <a:normAutofit/>
          </a:bodyPr>
          <a:lstStyle/>
          <a:p>
            <a:r>
              <a:rPr lang="en-US" sz="3600" dirty="0" err="1" smtClean="0">
                <a:latin typeface="NikoshBAN" panose="02000000000000000000" pitchFamily="2" charset="0"/>
                <a:cs typeface="NikoshBAN" panose="02000000000000000000" pitchFamily="2" charset="0"/>
              </a:rPr>
              <a:t>শিক্ষক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পরিচিতি</a:t>
            </a:r>
            <a:endParaRPr lang="en-US" sz="3600" dirty="0">
              <a:latin typeface="NikoshBAN" panose="02000000000000000000" pitchFamily="2" charset="0"/>
              <a:cs typeface="NikoshBAN" panose="02000000000000000000" pitchFamily="2" charset="0"/>
            </a:endParaRPr>
          </a:p>
        </p:txBody>
      </p:sp>
      <p:sp>
        <p:nvSpPr>
          <p:cNvPr id="6" name="Content Placeholder 5"/>
          <p:cNvSpPr>
            <a:spLocks noGrp="1"/>
          </p:cNvSpPr>
          <p:nvPr>
            <p:ph sz="half" idx="2"/>
          </p:nvPr>
        </p:nvSpPr>
        <p:spPr/>
        <p:txBody>
          <a:bodyPr/>
          <a:lstStyle/>
          <a:p>
            <a:pPr marL="0" indent="0">
              <a:buNone/>
            </a:pPr>
            <a:r>
              <a:rPr lang="en-US" b="1" dirty="0" err="1" smtClean="0">
                <a:latin typeface="NikoshBAN" panose="02000000000000000000" pitchFamily="2" charset="0"/>
                <a:cs typeface="NikoshBAN" panose="02000000000000000000" pitchFamily="2" charset="0"/>
              </a:rPr>
              <a:t>মুহাম্মাদ</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লোকমান</a:t>
            </a:r>
            <a:r>
              <a:rPr lang="en-US" b="1" dirty="0" smtClean="0">
                <a:latin typeface="NikoshBAN" panose="02000000000000000000" pitchFamily="2" charset="0"/>
                <a:cs typeface="NikoshBAN" panose="02000000000000000000" pitchFamily="2" charset="0"/>
              </a:rPr>
              <a:t> সিকদার </a:t>
            </a:r>
          </a:p>
          <a:p>
            <a:pPr marL="0" indent="0">
              <a:buNone/>
            </a:pPr>
            <a:r>
              <a:rPr lang="en-US" b="1" dirty="0" err="1" smtClean="0">
                <a:latin typeface="NikoshBAN" panose="02000000000000000000" pitchFamily="2" charset="0"/>
                <a:cs typeface="NikoshBAN" panose="02000000000000000000" pitchFamily="2" charset="0"/>
              </a:rPr>
              <a:t>সিনিয়র</a:t>
            </a:r>
            <a:r>
              <a:rPr lang="en-US" b="1" dirty="0" smtClean="0">
                <a:latin typeface="NikoshBAN" panose="02000000000000000000" pitchFamily="2" charset="0"/>
                <a:cs typeface="NikoshBAN" panose="02000000000000000000" pitchFamily="2" charset="0"/>
              </a:rPr>
              <a:t> প্রভাষক,</a:t>
            </a:r>
          </a:p>
          <a:p>
            <a:pPr marL="0" indent="0">
              <a:buNone/>
            </a:pPr>
            <a:r>
              <a:rPr lang="en-US" b="1" dirty="0" smtClean="0">
                <a:latin typeface="NikoshBAN" panose="02000000000000000000" pitchFamily="2" charset="0"/>
                <a:cs typeface="NikoshBAN" panose="02000000000000000000" pitchFamily="2" charset="0"/>
              </a:rPr>
              <a:t>তথ্য ও </a:t>
            </a:r>
            <a:r>
              <a:rPr lang="en-US" b="1" dirty="0" err="1" smtClean="0">
                <a:latin typeface="NikoshBAN" panose="02000000000000000000" pitchFamily="2" charset="0"/>
                <a:cs typeface="NikoshBAN" panose="02000000000000000000" pitchFamily="2" charset="0"/>
              </a:rPr>
              <a:t>যোগাযোগ</a:t>
            </a:r>
            <a:r>
              <a:rPr lang="en-US" b="1" dirty="0" smtClean="0">
                <a:latin typeface="NikoshBAN" panose="02000000000000000000" pitchFamily="2" charset="0"/>
                <a:cs typeface="NikoshBAN" panose="02000000000000000000" pitchFamily="2" charset="0"/>
              </a:rPr>
              <a:t> প্রযুক্তি</a:t>
            </a:r>
          </a:p>
          <a:p>
            <a:pPr marL="0" indent="0">
              <a:buNone/>
            </a:pPr>
            <a:r>
              <a:rPr lang="en-US" b="1" dirty="0" err="1" smtClean="0">
                <a:latin typeface="NikoshBAN" panose="02000000000000000000" pitchFamily="2" charset="0"/>
                <a:cs typeface="NikoshBAN" panose="02000000000000000000" pitchFamily="2" charset="0"/>
              </a:rPr>
              <a:t>হযরত</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এয়াছিন</a:t>
            </a:r>
            <a:r>
              <a:rPr lang="en-US" b="1" dirty="0" smtClean="0">
                <a:latin typeface="NikoshBAN" panose="02000000000000000000" pitchFamily="2" charset="0"/>
                <a:cs typeface="NikoshBAN" panose="02000000000000000000" pitchFamily="2" charset="0"/>
              </a:rPr>
              <a:t> শাহ </a:t>
            </a:r>
            <a:r>
              <a:rPr lang="en-US" b="1" dirty="0" err="1" smtClean="0">
                <a:latin typeface="NikoshBAN" panose="02000000000000000000" pitchFamily="2" charset="0"/>
                <a:cs typeface="NikoshBAN" panose="02000000000000000000" pitchFamily="2" charset="0"/>
              </a:rPr>
              <a:t>পাবলিক</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কলেজ</a:t>
            </a:r>
            <a:endParaRPr lang="en-US" b="1" dirty="0" smtClean="0">
              <a:latin typeface="NikoshBAN" panose="02000000000000000000" pitchFamily="2" charset="0"/>
              <a:cs typeface="NikoshBAN" panose="02000000000000000000" pitchFamily="2" charset="0"/>
            </a:endParaRPr>
          </a:p>
          <a:p>
            <a:pPr marL="0" indent="0">
              <a:buNone/>
            </a:pPr>
            <a:r>
              <a:rPr lang="en-US" b="1" dirty="0" err="1" smtClean="0">
                <a:latin typeface="NikoshBAN" panose="02000000000000000000" pitchFamily="2" charset="0"/>
                <a:cs typeface="NikoshBAN" panose="02000000000000000000" pitchFamily="2" charset="0"/>
              </a:rPr>
              <a:t>রাউজান,চট্টগ্রাম</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7" name="Text Placeholder 6"/>
          <p:cNvSpPr>
            <a:spLocks noGrp="1"/>
          </p:cNvSpPr>
          <p:nvPr>
            <p:ph type="body" sz="quarter" idx="3"/>
          </p:nvPr>
        </p:nvSpPr>
        <p:spPr/>
        <p:txBody>
          <a:bodyPr>
            <a:normAutofit fontScale="85000" lnSpcReduction="20000"/>
          </a:bodyPr>
          <a:lstStyle/>
          <a:p>
            <a:endParaRPr lang="en-US" dirty="0" smtClean="0"/>
          </a:p>
          <a:p>
            <a:r>
              <a:rPr lang="en-US" sz="4000" dirty="0" smtClean="0">
                <a:latin typeface="NikoshBAN" panose="02000000000000000000" pitchFamily="2" charset="0"/>
                <a:cs typeface="NikoshBAN" panose="02000000000000000000" pitchFamily="2" charset="0"/>
              </a:rPr>
              <a:t>পাঠ </a:t>
            </a:r>
            <a:r>
              <a:rPr lang="en-US" sz="4000" dirty="0" err="1" smtClean="0">
                <a:latin typeface="NikoshBAN" panose="02000000000000000000" pitchFamily="2" charset="0"/>
                <a:cs typeface="NikoshBAN" panose="02000000000000000000" pitchFamily="2" charset="0"/>
              </a:rPr>
              <a:t>পরিচিতি</a:t>
            </a:r>
            <a:endParaRPr lang="en-US" sz="4000" dirty="0" smtClean="0">
              <a:latin typeface="NikoshBAN" panose="02000000000000000000" pitchFamily="2" charset="0"/>
              <a:cs typeface="NikoshBAN" panose="02000000000000000000" pitchFamily="2" charset="0"/>
            </a:endParaRPr>
          </a:p>
          <a:p>
            <a:endParaRPr lang="en-US" dirty="0"/>
          </a:p>
        </p:txBody>
      </p:sp>
      <p:sp>
        <p:nvSpPr>
          <p:cNvPr id="8" name="Content Placeholder 7"/>
          <p:cNvSpPr>
            <a:spLocks noGrp="1"/>
          </p:cNvSpPr>
          <p:nvPr>
            <p:ph sz="quarter" idx="4"/>
          </p:nvPr>
        </p:nvSpPr>
        <p:spPr>
          <a:xfrm>
            <a:off x="6413678" y="2505075"/>
            <a:ext cx="4941709" cy="3684588"/>
          </a:xfrm>
        </p:spPr>
        <p:txBody>
          <a:bodyPr>
            <a:normAutofit/>
          </a:bodyPr>
          <a:lstStyle/>
          <a:p>
            <a:pPr marL="0" indent="0">
              <a:buNone/>
            </a:pPr>
            <a:r>
              <a:rPr lang="en-US" sz="3600" b="1" dirty="0" err="1" smtClean="0">
                <a:latin typeface="NikoshBAN" panose="02000000000000000000" pitchFamily="2" charset="0"/>
                <a:cs typeface="NikoshBAN" panose="02000000000000000000" pitchFamily="2" charset="0"/>
              </a:rPr>
              <a:t>শ্রেণিঃ-একাদশ</a:t>
            </a:r>
            <a:endParaRPr lang="en-US" sz="3600" b="1" dirty="0" smtClean="0">
              <a:latin typeface="NikoshBAN" panose="02000000000000000000" pitchFamily="2" charset="0"/>
              <a:cs typeface="NikoshBAN" panose="02000000000000000000" pitchFamily="2" charset="0"/>
            </a:endParaRPr>
          </a:p>
          <a:p>
            <a:pPr marL="0" indent="0">
              <a:buNone/>
            </a:pPr>
            <a:r>
              <a:rPr lang="en-US" sz="3600" b="1" dirty="0" err="1" smtClean="0">
                <a:latin typeface="NikoshBAN" panose="02000000000000000000" pitchFamily="2" charset="0"/>
                <a:cs typeface="NikoshBAN" panose="02000000000000000000" pitchFamily="2" charset="0"/>
              </a:rPr>
              <a:t>বিষয়ঃ-আইসিটি</a:t>
            </a:r>
            <a:endParaRPr lang="en-US" sz="3600" b="1" dirty="0" smtClean="0">
              <a:latin typeface="NikoshBAN" panose="02000000000000000000" pitchFamily="2" charset="0"/>
              <a:cs typeface="NikoshBAN" panose="02000000000000000000" pitchFamily="2" charset="0"/>
            </a:endParaRPr>
          </a:p>
          <a:p>
            <a:pPr marL="0" indent="0">
              <a:buNone/>
            </a:pPr>
            <a:r>
              <a:rPr lang="en-US" sz="3600" b="1" dirty="0" smtClean="0">
                <a:latin typeface="NikoshBAN" panose="02000000000000000000" pitchFamily="2" charset="0"/>
                <a:cs typeface="NikoshBAN" panose="02000000000000000000" pitchFamily="2" charset="0"/>
              </a:rPr>
              <a:t>অধ্যায়ঃ-২য়</a:t>
            </a:r>
          </a:p>
          <a:p>
            <a:pPr marL="0" indent="0">
              <a:buNone/>
            </a:pPr>
            <a:r>
              <a:rPr lang="en-US" sz="3600" b="1" dirty="0" smtClean="0">
                <a:latin typeface="NikoshBAN" panose="02000000000000000000" pitchFamily="2" charset="0"/>
                <a:cs typeface="NikoshBAN" panose="02000000000000000000" pitchFamily="2" charset="0"/>
              </a:rPr>
              <a:t>সময়ঃ-৪৫মিঃ</a:t>
            </a:r>
          </a:p>
          <a:p>
            <a:pPr marL="0" indent="0">
              <a:buNone/>
            </a:pPr>
            <a:r>
              <a:rPr lang="en-US" sz="3600" b="1" dirty="0" smtClean="0">
                <a:latin typeface="NikoshBAN" panose="02000000000000000000" pitchFamily="2" charset="0"/>
                <a:cs typeface="NikoshBAN" panose="02000000000000000000" pitchFamily="2" charset="0"/>
              </a:rPr>
              <a:t>তারিখঃ-২৩/১২/২০২০ইং </a:t>
            </a:r>
            <a:endParaRPr lang="en-US" sz="36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119" y="2658838"/>
            <a:ext cx="1112011" cy="1107509"/>
          </a:xfrm>
          <a:prstGeom prst="rect">
            <a:avLst/>
          </a:prstGeom>
        </p:spPr>
      </p:pic>
    </p:spTree>
    <p:extLst>
      <p:ext uri="{BB962C8B-B14F-4D97-AF65-F5344CB8AC3E}">
        <p14:creationId xmlns:p14="http://schemas.microsoft.com/office/powerpoint/2010/main" val="392481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latin typeface="NikoshBAN" panose="02000000000000000000" pitchFamily="2" charset="0"/>
                <a:cs typeface="NikoshBAN" panose="02000000000000000000" pitchFamily="2" charset="0"/>
              </a:rPr>
              <a:t>পাঠ </a:t>
            </a:r>
            <a:r>
              <a:rPr lang="en-US" b="1" dirty="0" err="1" smtClean="0">
                <a:latin typeface="NikoshBAN" panose="02000000000000000000" pitchFamily="2" charset="0"/>
                <a:cs typeface="NikoshBAN" panose="02000000000000000000" pitchFamily="2" charset="0"/>
              </a:rPr>
              <a:t>মূল্যায়ন</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793929" y="1931831"/>
            <a:ext cx="10515600" cy="4702041"/>
          </a:xfrm>
        </p:spPr>
        <p:txBody>
          <a:bodyPr>
            <a:normAutofit/>
          </a:bodyPr>
          <a:lstStyle/>
          <a:p>
            <a:pPr marL="0" indent="0">
              <a:buNone/>
            </a:pPr>
            <a:r>
              <a:rPr lang="en-US" sz="3600" b="1" dirty="0" err="1" smtClean="0">
                <a:solidFill>
                  <a:srgbClr val="00B050"/>
                </a:solidFill>
                <a:latin typeface="NikoshBAN" panose="02000000000000000000" pitchFamily="2" charset="0"/>
                <a:cs typeface="NikoshBAN" panose="02000000000000000000" pitchFamily="2" charset="0"/>
              </a:rPr>
              <a:t>চিত্রে</a:t>
            </a:r>
            <a:r>
              <a:rPr lang="en-US" sz="3600" b="1" dirty="0" smtClean="0">
                <a:solidFill>
                  <a:srgbClr val="00B050"/>
                </a:solidFill>
                <a:latin typeface="NikoshBAN" panose="02000000000000000000" pitchFamily="2" charset="0"/>
                <a:cs typeface="NikoshBAN" panose="02000000000000000000" pitchFamily="2" charset="0"/>
              </a:rPr>
              <a:t> </a:t>
            </a:r>
            <a:r>
              <a:rPr lang="en-US" sz="3600" b="1" dirty="0" err="1" smtClean="0">
                <a:solidFill>
                  <a:srgbClr val="00B050"/>
                </a:solidFill>
                <a:latin typeface="NikoshBAN" panose="02000000000000000000" pitchFamily="2" charset="0"/>
                <a:cs typeface="NikoshBAN" panose="02000000000000000000" pitchFamily="2" charset="0"/>
              </a:rPr>
              <a:t>নির্দেশিত</a:t>
            </a:r>
            <a:r>
              <a:rPr lang="en-US" sz="3600" b="1" dirty="0" smtClean="0">
                <a:solidFill>
                  <a:srgbClr val="00B050"/>
                </a:solidFill>
                <a:latin typeface="NikoshBAN" panose="02000000000000000000" pitchFamily="2" charset="0"/>
                <a:cs typeface="NikoshBAN" panose="02000000000000000000" pitchFamily="2" charset="0"/>
              </a:rPr>
              <a:t> নেটওয়ার্ক </a:t>
            </a:r>
            <a:r>
              <a:rPr lang="en-US" sz="3600" b="1" dirty="0" err="1" smtClean="0">
                <a:solidFill>
                  <a:srgbClr val="00B050"/>
                </a:solidFill>
                <a:latin typeface="NikoshBAN" panose="02000000000000000000" pitchFamily="2" charset="0"/>
                <a:cs typeface="NikoshBAN" panose="02000000000000000000" pitchFamily="2" charset="0"/>
              </a:rPr>
              <a:t>টপোলজিটি</a:t>
            </a:r>
            <a:r>
              <a:rPr lang="en-US" sz="3600" b="1" dirty="0" smtClean="0">
                <a:solidFill>
                  <a:srgbClr val="00B050"/>
                </a:solidFill>
                <a:latin typeface="NikoshBAN" panose="02000000000000000000" pitchFamily="2" charset="0"/>
                <a:cs typeface="NikoshBAN" panose="02000000000000000000" pitchFamily="2" charset="0"/>
              </a:rPr>
              <a:t> </a:t>
            </a:r>
            <a:r>
              <a:rPr lang="en-US" sz="3600" b="1" dirty="0" err="1" smtClean="0">
                <a:solidFill>
                  <a:srgbClr val="00B050"/>
                </a:solidFill>
                <a:latin typeface="NikoshBAN" panose="02000000000000000000" pitchFamily="2" charset="0"/>
                <a:cs typeface="NikoshBAN" panose="02000000000000000000" pitchFamily="2" charset="0"/>
              </a:rPr>
              <a:t>ব্যাখ্যা</a:t>
            </a:r>
            <a:r>
              <a:rPr lang="en-US" sz="3600" b="1" dirty="0" smtClean="0">
                <a:solidFill>
                  <a:srgbClr val="00B050"/>
                </a:solidFill>
                <a:latin typeface="NikoshBAN" panose="02000000000000000000" pitchFamily="2" charset="0"/>
                <a:cs typeface="NikoshBAN" panose="02000000000000000000" pitchFamily="2" charset="0"/>
              </a:rPr>
              <a:t> কর। </a:t>
            </a:r>
            <a:endParaRPr lang="en-US" sz="3600" b="1"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1868778" y="3316825"/>
            <a:ext cx="7810500" cy="3317047"/>
          </a:xfrm>
          <a:prstGeom prst="rect">
            <a:avLst/>
          </a:prstGeom>
        </p:spPr>
      </p:pic>
    </p:spTree>
    <p:extLst>
      <p:ext uri="{BB962C8B-B14F-4D97-AF65-F5344CB8AC3E}">
        <p14:creationId xmlns:p14="http://schemas.microsoft.com/office/powerpoint/2010/main" val="3520165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err="1" smtClean="0">
                <a:solidFill>
                  <a:srgbClr val="0070C0"/>
                </a:solidFill>
                <a:latin typeface="NikoshBAN" panose="02000000000000000000" pitchFamily="2" charset="0"/>
                <a:cs typeface="NikoshBAN" panose="02000000000000000000" pitchFamily="2" charset="0"/>
              </a:rPr>
              <a:t>দলীয়</a:t>
            </a:r>
            <a:r>
              <a:rPr lang="en-US" b="1" dirty="0" smtClean="0">
                <a:solidFill>
                  <a:srgbClr val="0070C0"/>
                </a:solidFill>
                <a:latin typeface="NikoshBAN" panose="02000000000000000000" pitchFamily="2" charset="0"/>
                <a:cs typeface="NikoshBAN" panose="02000000000000000000" pitchFamily="2" charset="0"/>
              </a:rPr>
              <a:t> কাজ </a:t>
            </a:r>
            <a:endParaRPr lang="en-US" b="1" dirty="0">
              <a:solidFill>
                <a:srgbClr val="0070C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lstStyle/>
          <a:p>
            <a:pPr marL="0" indent="0">
              <a:buNone/>
            </a:pPr>
            <a:r>
              <a:rPr lang="en-US" b="1" dirty="0" smtClean="0">
                <a:latin typeface="NikoshBAN" panose="02000000000000000000" pitchFamily="2" charset="0"/>
                <a:cs typeface="NikoshBAN" panose="02000000000000000000" pitchFamily="2" charset="0"/>
              </a:rPr>
              <a:t>ক-</a:t>
            </a:r>
            <a:r>
              <a:rPr lang="en-US" b="1" dirty="0" err="1" smtClean="0">
                <a:latin typeface="NikoshBAN" panose="02000000000000000000" pitchFamily="2" charset="0"/>
                <a:cs typeface="NikoshBAN" panose="02000000000000000000" pitchFamily="2" charset="0"/>
              </a:rPr>
              <a:t>দল</a:t>
            </a:r>
            <a:endParaRPr lang="en-US" b="1" dirty="0" smtClean="0">
              <a:latin typeface="NikoshBAN" panose="02000000000000000000" pitchFamily="2" charset="0"/>
              <a:cs typeface="NikoshBAN" panose="02000000000000000000" pitchFamily="2" charset="0"/>
            </a:endParaRPr>
          </a:p>
          <a:p>
            <a:pPr marL="0" indent="0">
              <a:buNone/>
            </a:pPr>
            <a:r>
              <a:rPr lang="en-US" b="1" dirty="0">
                <a:latin typeface="NikoshBAN" panose="02000000000000000000" pitchFamily="2" charset="0"/>
                <a:cs typeface="NikoshBAN" panose="02000000000000000000" pitchFamily="2" charset="0"/>
              </a:rPr>
              <a:t> </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বাস</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টপোলজিতে</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রিংগিং</a:t>
            </a:r>
            <a:r>
              <a:rPr lang="en-US" b="1" dirty="0" smtClean="0">
                <a:latin typeface="NikoshBAN" panose="02000000000000000000" pitchFamily="2" charset="0"/>
                <a:cs typeface="NikoshBAN" panose="02000000000000000000" pitchFamily="2" charset="0"/>
              </a:rPr>
              <a:t> বলতে কী </a:t>
            </a:r>
            <a:r>
              <a:rPr lang="en-US" b="1" dirty="0" err="1" smtClean="0">
                <a:latin typeface="NikoshBAN" panose="02000000000000000000" pitchFamily="2" charset="0"/>
                <a:cs typeface="NikoshBAN" panose="02000000000000000000" pitchFamily="2" charset="0"/>
              </a:rPr>
              <a:t>বুঝ</a:t>
            </a:r>
            <a:r>
              <a:rPr lang="en-US" b="1" dirty="0" smtClean="0">
                <a:latin typeface="NikoshBAN" panose="02000000000000000000" pitchFamily="2" charset="0"/>
                <a:cs typeface="NikoshBAN" panose="02000000000000000000" pitchFamily="2" charset="0"/>
              </a:rPr>
              <a:t>? </a:t>
            </a:r>
          </a:p>
          <a:p>
            <a:pPr marL="0" indent="0">
              <a:buNone/>
            </a:pPr>
            <a:r>
              <a:rPr lang="en-US" b="1" dirty="0" smtClean="0">
                <a:latin typeface="NikoshBAN" panose="02000000000000000000" pitchFamily="2" charset="0"/>
                <a:cs typeface="NikoshBAN" panose="02000000000000000000" pitchFamily="2" charset="0"/>
              </a:rPr>
              <a:t>খ-</a:t>
            </a:r>
            <a:r>
              <a:rPr lang="en-US" b="1" dirty="0" err="1" smtClean="0">
                <a:latin typeface="NikoshBAN" panose="02000000000000000000" pitchFamily="2" charset="0"/>
                <a:cs typeface="NikoshBAN" panose="02000000000000000000" pitchFamily="2" charset="0"/>
              </a:rPr>
              <a:t>দল</a:t>
            </a:r>
            <a:endParaRPr lang="en-US" b="1" dirty="0" smtClean="0">
              <a:latin typeface="NikoshBAN" panose="02000000000000000000" pitchFamily="2" charset="0"/>
              <a:cs typeface="NikoshBAN" panose="02000000000000000000" pitchFamily="2" charset="0"/>
            </a:endParaRPr>
          </a:p>
          <a:p>
            <a:pPr marL="0" indent="0">
              <a:buNone/>
            </a:pPr>
            <a:r>
              <a:rPr lang="en-US" b="1" dirty="0" err="1" smtClean="0">
                <a:latin typeface="NikoshBAN" panose="02000000000000000000" pitchFamily="2" charset="0"/>
                <a:cs typeface="NikoshBAN" panose="02000000000000000000" pitchFamily="2" charset="0"/>
              </a:rPr>
              <a:t>নতুন</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নোড</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যুক্ত</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করা</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হলে</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বাস</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টপোলজিতে</a:t>
            </a:r>
            <a:r>
              <a:rPr lang="en-US" b="1" dirty="0" smtClean="0">
                <a:latin typeface="NikoshBAN" panose="02000000000000000000" pitchFamily="2" charset="0"/>
                <a:cs typeface="NikoshBAN" panose="02000000000000000000" pitchFamily="2" charset="0"/>
              </a:rPr>
              <a:t> ডেটা </a:t>
            </a:r>
            <a:r>
              <a:rPr lang="en-US" b="1" dirty="0" err="1" smtClean="0">
                <a:latin typeface="NikoshBAN" panose="02000000000000000000" pitchFamily="2" charset="0"/>
                <a:cs typeface="NikoshBAN" panose="02000000000000000000" pitchFamily="2" charset="0"/>
              </a:rPr>
              <a:t>ট্রান্সমিশনে</a:t>
            </a:r>
            <a:r>
              <a:rPr lang="en-US" b="1" dirty="0" smtClean="0">
                <a:latin typeface="NikoshBAN" panose="02000000000000000000" pitchFamily="2" charset="0"/>
                <a:cs typeface="NikoshBAN" panose="02000000000000000000" pitchFamily="2" charset="0"/>
              </a:rPr>
              <a:t> কী </a:t>
            </a:r>
            <a:r>
              <a:rPr lang="en-US" b="1" dirty="0" err="1" smtClean="0">
                <a:latin typeface="NikoshBAN" panose="02000000000000000000" pitchFamily="2" charset="0"/>
                <a:cs typeface="NikoshBAN" panose="02000000000000000000" pitchFamily="2" charset="0"/>
              </a:rPr>
              <a:t>প্রভাব</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পড়ে-ব্যাখ্যা</a:t>
            </a:r>
            <a:r>
              <a:rPr lang="en-US" b="1" dirty="0" smtClean="0">
                <a:latin typeface="NikoshBAN" panose="02000000000000000000" pitchFamily="2" charset="0"/>
                <a:cs typeface="NikoshBAN" panose="02000000000000000000" pitchFamily="2" charset="0"/>
              </a:rPr>
              <a:t> কর। </a:t>
            </a:r>
            <a:endParaRPr lang="en-US"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321972" y="4559121"/>
            <a:ext cx="11031827" cy="2185250"/>
          </a:xfrm>
          <a:prstGeom prst="rect">
            <a:avLst/>
          </a:prstGeom>
        </p:spPr>
      </p:pic>
    </p:spTree>
    <p:extLst>
      <p:ext uri="{BB962C8B-B14F-4D97-AF65-F5344CB8AC3E}">
        <p14:creationId xmlns:p14="http://schemas.microsoft.com/office/powerpoint/2010/main" val="1040360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93" y="185525"/>
            <a:ext cx="10515600" cy="1325563"/>
          </a:xfrm>
        </p:spPr>
        <p:txBody>
          <a:bodyPr/>
          <a:lstStyle/>
          <a:p>
            <a:r>
              <a:rPr lang="en-US" dirty="0" smtClean="0"/>
              <a:t>    </a:t>
            </a:r>
            <a:r>
              <a:rPr lang="en-US" b="1" dirty="0" err="1" smtClean="0">
                <a:solidFill>
                  <a:srgbClr val="7030A0"/>
                </a:solidFill>
                <a:latin typeface="NikoshBAN" panose="02000000000000000000" pitchFamily="2" charset="0"/>
                <a:cs typeface="NikoshBAN" panose="02000000000000000000" pitchFamily="2" charset="0"/>
              </a:rPr>
              <a:t>বাড়ীর</a:t>
            </a:r>
            <a:r>
              <a:rPr lang="en-US" b="1" dirty="0" smtClean="0">
                <a:solidFill>
                  <a:srgbClr val="7030A0"/>
                </a:solidFill>
                <a:latin typeface="NikoshBAN" panose="02000000000000000000" pitchFamily="2" charset="0"/>
                <a:cs typeface="NikoshBAN" panose="02000000000000000000" pitchFamily="2" charset="0"/>
              </a:rPr>
              <a:t> কাজ </a:t>
            </a:r>
            <a:endParaRPr lang="en-US" b="1"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690688"/>
            <a:ext cx="11353800" cy="5167312"/>
          </a:xfrm>
        </p:spPr>
        <p:txBody>
          <a:bodyPr/>
          <a:lstStyle/>
          <a:p>
            <a:pPr marL="0" indent="0">
              <a:buNone/>
            </a:pPr>
            <a:r>
              <a:rPr lang="en-US" b="1" dirty="0" err="1" smtClean="0">
                <a:solidFill>
                  <a:srgbClr val="00B050"/>
                </a:solidFill>
                <a:latin typeface="NikoshBAN" panose="02000000000000000000" pitchFamily="2" charset="0"/>
                <a:cs typeface="NikoshBAN" panose="02000000000000000000" pitchFamily="2" charset="0"/>
              </a:rPr>
              <a:t>স্বল্প</a:t>
            </a:r>
            <a:r>
              <a:rPr lang="en-US" b="1" dirty="0" smtClean="0">
                <a:solidFill>
                  <a:srgbClr val="00B050"/>
                </a:solidFill>
                <a:latin typeface="NikoshBAN" panose="02000000000000000000" pitchFamily="2" charset="0"/>
                <a:cs typeface="NikoshBAN" panose="02000000000000000000" pitchFamily="2" charset="0"/>
              </a:rPr>
              <a:t> </a:t>
            </a:r>
            <a:r>
              <a:rPr lang="en-US" b="1" dirty="0" err="1" smtClean="0">
                <a:solidFill>
                  <a:srgbClr val="00B050"/>
                </a:solidFill>
                <a:latin typeface="NikoshBAN" panose="02000000000000000000" pitchFamily="2" charset="0"/>
                <a:cs typeface="NikoshBAN" panose="02000000000000000000" pitchFamily="2" charset="0"/>
              </a:rPr>
              <a:t>ব্যায়ে</a:t>
            </a:r>
            <a:r>
              <a:rPr lang="en-US" b="1" dirty="0" smtClean="0">
                <a:solidFill>
                  <a:srgbClr val="00B050"/>
                </a:solidFill>
                <a:latin typeface="NikoshBAN" panose="02000000000000000000" pitchFamily="2" charset="0"/>
                <a:cs typeface="NikoshBAN" panose="02000000000000000000" pitchFamily="2" charset="0"/>
              </a:rPr>
              <a:t> </a:t>
            </a:r>
            <a:r>
              <a:rPr lang="en-US" b="1" dirty="0" err="1" smtClean="0">
                <a:solidFill>
                  <a:srgbClr val="00B050"/>
                </a:solidFill>
                <a:latin typeface="NikoshBAN" panose="02000000000000000000" pitchFamily="2" charset="0"/>
                <a:cs typeface="NikoshBAN" panose="02000000000000000000" pitchFamily="2" charset="0"/>
              </a:rPr>
              <a:t>ল্যাবরেটরিতে</a:t>
            </a:r>
            <a:r>
              <a:rPr lang="en-US" b="1" dirty="0" smtClean="0">
                <a:solidFill>
                  <a:srgbClr val="00B050"/>
                </a:solidFill>
                <a:latin typeface="NikoshBAN" panose="02000000000000000000" pitchFamily="2" charset="0"/>
                <a:cs typeface="NikoshBAN" panose="02000000000000000000" pitchFamily="2" charset="0"/>
              </a:rPr>
              <a:t> </a:t>
            </a:r>
            <a:r>
              <a:rPr lang="en-US" b="1" dirty="0" err="1" smtClean="0">
                <a:solidFill>
                  <a:srgbClr val="00B050"/>
                </a:solidFill>
                <a:latin typeface="NikoshBAN" panose="02000000000000000000" pitchFamily="2" charset="0"/>
                <a:cs typeface="NikoshBAN" panose="02000000000000000000" pitchFamily="2" charset="0"/>
              </a:rPr>
              <a:t>ব্যবহারের</a:t>
            </a:r>
            <a:r>
              <a:rPr lang="en-US" b="1" dirty="0" smtClean="0">
                <a:solidFill>
                  <a:srgbClr val="00B050"/>
                </a:solidFill>
                <a:latin typeface="NikoshBAN" panose="02000000000000000000" pitchFamily="2" charset="0"/>
                <a:cs typeface="NikoshBAN" panose="02000000000000000000" pitchFamily="2" charset="0"/>
              </a:rPr>
              <a:t> </a:t>
            </a:r>
            <a:r>
              <a:rPr lang="en-US" b="1" dirty="0" err="1" smtClean="0">
                <a:solidFill>
                  <a:srgbClr val="00B050"/>
                </a:solidFill>
                <a:latin typeface="NikoshBAN" panose="02000000000000000000" pitchFamily="2" charset="0"/>
                <a:cs typeface="NikoshBAN" panose="02000000000000000000" pitchFamily="2" charset="0"/>
              </a:rPr>
              <a:t>টপোলজিটি</a:t>
            </a:r>
            <a:r>
              <a:rPr lang="en-US" b="1" dirty="0" smtClean="0">
                <a:solidFill>
                  <a:srgbClr val="00B050"/>
                </a:solidFill>
                <a:latin typeface="NikoshBAN" panose="02000000000000000000" pitchFamily="2" charset="0"/>
                <a:cs typeface="NikoshBAN" panose="02000000000000000000" pitchFamily="2" charset="0"/>
              </a:rPr>
              <a:t> র বর্ণনা খাতায় </a:t>
            </a:r>
            <a:r>
              <a:rPr lang="en-US" b="1" dirty="0" err="1" smtClean="0">
                <a:solidFill>
                  <a:srgbClr val="00B050"/>
                </a:solidFill>
                <a:latin typeface="NikoshBAN" panose="02000000000000000000" pitchFamily="2" charset="0"/>
                <a:cs typeface="NikoshBAN" panose="02000000000000000000" pitchFamily="2" charset="0"/>
              </a:rPr>
              <a:t>লিখে</a:t>
            </a:r>
            <a:r>
              <a:rPr lang="en-US" b="1" dirty="0" smtClean="0">
                <a:solidFill>
                  <a:srgbClr val="00B050"/>
                </a:solidFill>
                <a:latin typeface="NikoshBAN" panose="02000000000000000000" pitchFamily="2" charset="0"/>
                <a:cs typeface="NikoshBAN" panose="02000000000000000000" pitchFamily="2" charset="0"/>
              </a:rPr>
              <a:t> </a:t>
            </a:r>
            <a:r>
              <a:rPr lang="en-US" b="1" dirty="0" err="1" smtClean="0">
                <a:solidFill>
                  <a:srgbClr val="00B050"/>
                </a:solidFill>
                <a:latin typeface="NikoshBAN" panose="02000000000000000000" pitchFamily="2" charset="0"/>
                <a:cs typeface="NikoshBAN" panose="02000000000000000000" pitchFamily="2" charset="0"/>
              </a:rPr>
              <a:t>আনবে</a:t>
            </a:r>
            <a:r>
              <a:rPr lang="en-US" b="1" dirty="0" smtClean="0">
                <a:solidFill>
                  <a:srgbClr val="00B050"/>
                </a:solidFill>
                <a:latin typeface="NikoshBAN" panose="02000000000000000000" pitchFamily="2" charset="0"/>
                <a:cs typeface="NikoshBAN" panose="02000000000000000000" pitchFamily="2" charset="0"/>
              </a:rPr>
              <a:t>। </a:t>
            </a:r>
            <a:endParaRPr lang="en-US" b="1"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2803301" y="2601532"/>
            <a:ext cx="7010401" cy="3915178"/>
          </a:xfrm>
          <a:prstGeom prst="rect">
            <a:avLst/>
          </a:prstGeom>
        </p:spPr>
      </p:pic>
    </p:spTree>
    <p:extLst>
      <p:ext uri="{BB962C8B-B14F-4D97-AF65-F5344CB8AC3E}">
        <p14:creationId xmlns:p14="http://schemas.microsoft.com/office/powerpoint/2010/main" val="4197633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err="1" smtClean="0">
                <a:latin typeface="NikoshBAN" panose="02000000000000000000" pitchFamily="2" charset="0"/>
                <a:cs typeface="NikoshBAN" panose="02000000000000000000" pitchFamily="2" charset="0"/>
              </a:rPr>
              <a:t>ধন্যবাদ</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167425" y="2315022"/>
            <a:ext cx="11500834" cy="4351338"/>
          </a:xfrm>
          <a:prstGeom prst="rect">
            <a:avLst/>
          </a:prstGeom>
        </p:spPr>
      </p:pic>
    </p:spTree>
    <p:extLst>
      <p:ext uri="{BB962C8B-B14F-4D97-AF65-F5344CB8AC3E}">
        <p14:creationId xmlns:p14="http://schemas.microsoft.com/office/powerpoint/2010/main" val="3571783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err="1" smtClean="0">
                <a:latin typeface="NikoshBAN" panose="02000000000000000000" pitchFamily="2" charset="0"/>
                <a:cs typeface="NikoshBAN" panose="02000000000000000000" pitchFamily="2" charset="0"/>
              </a:rPr>
              <a:t>প্রেষণা</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দান</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489397" y="2005930"/>
            <a:ext cx="10864403" cy="4742600"/>
          </a:xfrm>
          <a:prstGeom prst="rect">
            <a:avLst/>
          </a:prstGeom>
        </p:spPr>
      </p:pic>
    </p:spTree>
    <p:extLst>
      <p:ext uri="{BB962C8B-B14F-4D97-AF65-F5344CB8AC3E}">
        <p14:creationId xmlns:p14="http://schemas.microsoft.com/office/powerpoint/2010/main" val="376491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rgbClr val="7030A0"/>
                </a:solidFill>
                <a:latin typeface="NikoshBAN" panose="02000000000000000000" pitchFamily="2" charset="0"/>
                <a:cs typeface="NikoshBAN" panose="02000000000000000000" pitchFamily="2" charset="0"/>
              </a:rPr>
              <a:t>পাঠ </a:t>
            </a:r>
            <a:r>
              <a:rPr lang="en-US" b="1" dirty="0" err="1" smtClean="0">
                <a:solidFill>
                  <a:srgbClr val="7030A0"/>
                </a:solidFill>
                <a:latin typeface="NikoshBAN" panose="02000000000000000000" pitchFamily="2" charset="0"/>
                <a:cs typeface="NikoshBAN" panose="02000000000000000000" pitchFamily="2" charset="0"/>
              </a:rPr>
              <a:t>ঘোষনা</a:t>
            </a:r>
            <a:r>
              <a:rPr lang="en-US" b="1" dirty="0" smtClean="0">
                <a:solidFill>
                  <a:srgbClr val="7030A0"/>
                </a:solidFill>
                <a:latin typeface="NikoshBAN" panose="02000000000000000000" pitchFamily="2" charset="0"/>
                <a:cs typeface="NikoshBAN" panose="02000000000000000000" pitchFamily="2" charset="0"/>
              </a:rPr>
              <a:t> </a:t>
            </a:r>
            <a:endParaRPr lang="en-US" b="1"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marL="0" indent="0">
              <a:buNone/>
            </a:pPr>
            <a:r>
              <a:rPr lang="en-US" sz="4000" b="1" dirty="0" err="1" smtClean="0">
                <a:solidFill>
                  <a:srgbClr val="002060"/>
                </a:solidFill>
                <a:latin typeface="NikoshBAN" panose="02000000000000000000" pitchFamily="2" charset="0"/>
                <a:cs typeface="NikoshBAN" panose="02000000000000000000" pitchFamily="2" charset="0"/>
              </a:rPr>
              <a:t>আমাদের</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আজকের</a:t>
            </a:r>
            <a:r>
              <a:rPr lang="en-US" sz="4000" b="1" dirty="0" smtClean="0">
                <a:solidFill>
                  <a:srgbClr val="002060"/>
                </a:solidFill>
                <a:latin typeface="NikoshBAN" panose="02000000000000000000" pitchFamily="2" charset="0"/>
                <a:cs typeface="NikoshBAN" panose="02000000000000000000" pitchFamily="2" charset="0"/>
              </a:rPr>
              <a:t> পাঠ---------- </a:t>
            </a:r>
          </a:p>
          <a:p>
            <a:pPr marL="0" indent="0">
              <a:buNone/>
            </a:pPr>
            <a:r>
              <a:rPr lang="en-US" sz="4000" b="1" dirty="0">
                <a:solidFill>
                  <a:srgbClr val="002060"/>
                </a:solidFill>
                <a:latin typeface="NikoshBAN" panose="02000000000000000000" pitchFamily="2" charset="0"/>
                <a:cs typeface="NikoshBAN" panose="02000000000000000000" pitchFamily="2" charset="0"/>
              </a:rPr>
              <a:t> </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বাস</a:t>
            </a:r>
            <a:r>
              <a:rPr lang="en-US" sz="4000" b="1" dirty="0" smtClean="0">
                <a:solidFill>
                  <a:srgbClr val="002060"/>
                </a:solidFill>
                <a:latin typeface="NikoshBAN" panose="02000000000000000000" pitchFamily="2" charset="0"/>
                <a:cs typeface="NikoshBAN" panose="02000000000000000000" pitchFamily="2" charset="0"/>
              </a:rPr>
              <a:t> টপোলজি </a:t>
            </a:r>
          </a:p>
          <a:p>
            <a:pPr marL="0" indent="0">
              <a:buNone/>
            </a:pPr>
            <a:r>
              <a:rPr lang="en-US" sz="4000" b="1" dirty="0">
                <a:latin typeface="NikoshBAN" panose="02000000000000000000" pitchFamily="2" charset="0"/>
                <a:cs typeface="NikoshBAN" panose="02000000000000000000" pitchFamily="2" charset="0"/>
              </a:rPr>
              <a:t> </a:t>
            </a:r>
            <a:r>
              <a:rPr lang="en-US" sz="4000" b="1" dirty="0" smtClean="0">
                <a:latin typeface="NikoshBAN" panose="02000000000000000000" pitchFamily="2" charset="0"/>
                <a:cs typeface="NikoshBAN" panose="02000000000000000000" pitchFamily="2" charset="0"/>
              </a:rPr>
              <a:t> ( Bus Topology)</a:t>
            </a:r>
            <a:endParaRPr lang="en-US" sz="40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5500351" y="2910626"/>
            <a:ext cx="6175420" cy="3052293"/>
          </a:xfrm>
          <a:prstGeom prst="rect">
            <a:avLst/>
          </a:prstGeom>
        </p:spPr>
      </p:pic>
    </p:spTree>
    <p:extLst>
      <p:ext uri="{BB962C8B-B14F-4D97-AF65-F5344CB8AC3E}">
        <p14:creationId xmlns:p14="http://schemas.microsoft.com/office/powerpoint/2010/main" val="118889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শিখন</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ফল</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marL="0" indent="0">
              <a:buNone/>
            </a:pPr>
            <a:r>
              <a:rPr lang="as-IN" sz="4000" b="1" dirty="0">
                <a:solidFill>
                  <a:srgbClr val="00B050"/>
                </a:solidFill>
                <a:latin typeface="NikoshBAN" panose="02000000000000000000" pitchFamily="2" charset="0"/>
                <a:cs typeface="NikoshBAN" panose="02000000000000000000" pitchFamily="2" charset="0"/>
              </a:rPr>
              <a:t>এই পাঠ শেষে যা যা শিখতে পারবে-</a:t>
            </a:r>
          </a:p>
          <a:p>
            <a:pPr marL="0" indent="0">
              <a:buNone/>
            </a:pPr>
            <a:r>
              <a:rPr lang="as-IN" b="1" dirty="0">
                <a:latin typeface="NikoshBAN" panose="02000000000000000000" pitchFamily="2" charset="0"/>
                <a:cs typeface="NikoshBAN" panose="02000000000000000000" pitchFamily="2" charset="0"/>
              </a:rPr>
              <a:t>১। নেটওয়ার্ক </a:t>
            </a:r>
            <a:r>
              <a:rPr lang="as-IN" b="1" dirty="0" smtClean="0">
                <a:latin typeface="NikoshBAN" panose="02000000000000000000" pitchFamily="2" charset="0"/>
                <a:cs typeface="NikoshBAN" panose="02000000000000000000" pitchFamily="2" charset="0"/>
              </a:rPr>
              <a:t>টপোলজি</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কি-তা</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জানতে</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পারবে</a:t>
            </a:r>
            <a:r>
              <a:rPr lang="as-IN" b="1" dirty="0">
                <a:latin typeface="NikoshBAN" panose="02000000000000000000" pitchFamily="2" charset="0"/>
                <a:cs typeface="NikoshBAN" panose="02000000000000000000" pitchFamily="2" charset="0"/>
              </a:rPr>
              <a:t>।</a:t>
            </a:r>
          </a:p>
          <a:p>
            <a:endParaRPr lang="as-IN" b="1" dirty="0">
              <a:latin typeface="NikoshBAN" panose="02000000000000000000" pitchFamily="2" charset="0"/>
              <a:cs typeface="NikoshBAN" panose="02000000000000000000" pitchFamily="2" charset="0"/>
            </a:endParaRPr>
          </a:p>
          <a:p>
            <a:pPr marL="0" indent="0">
              <a:buNone/>
            </a:pPr>
            <a:r>
              <a:rPr lang="as-IN" b="1" dirty="0">
                <a:latin typeface="NikoshBAN" panose="02000000000000000000" pitchFamily="2" charset="0"/>
                <a:cs typeface="NikoshBAN" panose="02000000000000000000" pitchFamily="2" charset="0"/>
              </a:rPr>
              <a:t>২। </a:t>
            </a:r>
            <a:r>
              <a:rPr lang="en-US" b="1" dirty="0" err="1" smtClean="0">
                <a:latin typeface="NikoshBAN" panose="02000000000000000000" pitchFamily="2" charset="0"/>
                <a:cs typeface="NikoshBAN" panose="02000000000000000000" pitchFamily="2" charset="0"/>
              </a:rPr>
              <a:t>বাস</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নেটওয়ার্ক টপোলজি </a:t>
            </a:r>
            <a:r>
              <a:rPr lang="as-IN" b="1">
                <a:latin typeface="NikoshBAN" panose="02000000000000000000" pitchFamily="2" charset="0"/>
                <a:cs typeface="NikoshBAN" panose="02000000000000000000" pitchFamily="2" charset="0"/>
              </a:rPr>
              <a:t>সম্পর্কে </a:t>
            </a:r>
            <a:r>
              <a:rPr lang="as-IN" b="1" smtClean="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ব্যাখ্যা করতে পারবে।</a:t>
            </a:r>
          </a:p>
          <a:p>
            <a:endParaRPr lang="as-IN" b="1" dirty="0">
              <a:latin typeface="NikoshBAN" panose="02000000000000000000" pitchFamily="2" charset="0"/>
              <a:cs typeface="NikoshBAN" panose="02000000000000000000" pitchFamily="2" charset="0"/>
            </a:endParaRPr>
          </a:p>
          <a:p>
            <a:pPr marL="0" indent="0">
              <a:buNone/>
            </a:pPr>
            <a:r>
              <a:rPr lang="as-IN" b="1" dirty="0">
                <a:latin typeface="NikoshBAN" panose="02000000000000000000" pitchFamily="2" charset="0"/>
                <a:cs typeface="NikoshBAN" panose="02000000000000000000" pitchFamily="2" charset="0"/>
              </a:rPr>
              <a:t>৩</a:t>
            </a:r>
            <a:r>
              <a:rPr lang="as-IN" b="1" dirty="0" smtClean="0">
                <a:latin typeface="NikoshBAN" panose="02000000000000000000" pitchFamily="2" charset="0"/>
                <a:cs typeface="NikoshBAN" panose="02000000000000000000" pitchFamily="2" charset="0"/>
              </a:rPr>
              <a:t>।</a:t>
            </a:r>
            <a:r>
              <a:rPr lang="en-US" b="1" dirty="0" err="1" smtClean="0">
                <a:latin typeface="NikoshBAN" panose="02000000000000000000" pitchFamily="2" charset="0"/>
                <a:cs typeface="NikoshBAN" panose="02000000000000000000" pitchFamily="2" charset="0"/>
              </a:rPr>
              <a:t>বাস</a:t>
            </a:r>
            <a:r>
              <a:rPr lang="en-US" b="1" dirty="0" smtClean="0">
                <a:latin typeface="NikoshBAN" panose="02000000000000000000" pitchFamily="2" charset="0"/>
                <a:cs typeface="NikoshBAN" panose="02000000000000000000" pitchFamily="2" charset="0"/>
              </a:rPr>
              <a:t> </a:t>
            </a:r>
            <a:r>
              <a:rPr lang="as-IN" b="1" dirty="0" smtClean="0">
                <a:latin typeface="NikoshBAN" panose="02000000000000000000" pitchFamily="2" charset="0"/>
                <a:cs typeface="NikoshBAN" panose="02000000000000000000" pitchFamily="2" charset="0"/>
              </a:rPr>
              <a:t>নেটওয়ার্ক </a:t>
            </a:r>
            <a:r>
              <a:rPr lang="as-IN" b="1" dirty="0">
                <a:latin typeface="NikoshBAN" panose="02000000000000000000" pitchFamily="2" charset="0"/>
                <a:cs typeface="NikoshBAN" panose="02000000000000000000" pitchFamily="2" charset="0"/>
              </a:rPr>
              <a:t>টপোলজির </a:t>
            </a:r>
            <a:r>
              <a:rPr lang="as-IN" b="1" dirty="0" smtClean="0">
                <a:latin typeface="NikoshBAN" panose="02000000000000000000" pitchFamily="2" charset="0"/>
                <a:cs typeface="NikoshBAN" panose="02000000000000000000" pitchFamily="2" charset="0"/>
              </a:rPr>
              <a:t>সুবিধা </a:t>
            </a:r>
            <a:r>
              <a:rPr lang="as-IN" b="1" dirty="0">
                <a:latin typeface="NikoshBAN" panose="02000000000000000000" pitchFamily="2" charset="0"/>
                <a:cs typeface="NikoshBAN" panose="02000000000000000000" pitchFamily="2" charset="0"/>
              </a:rPr>
              <a:t>ও অসুবিধাসমূহ ব্যাখ্যা করতে পারবে।</a:t>
            </a:r>
          </a:p>
          <a:p>
            <a:pPr marL="0" indent="0">
              <a:buNone/>
            </a:pPr>
            <a:endParaRPr lang="as-IN" dirty="0"/>
          </a:p>
          <a:p>
            <a:pPr marL="0" indent="0">
              <a:buNone/>
            </a:pPr>
            <a:r>
              <a:rPr lang="as-IN" dirty="0"/>
              <a:t> </a:t>
            </a:r>
            <a:endParaRPr lang="en-US" dirty="0"/>
          </a:p>
        </p:txBody>
      </p:sp>
    </p:spTree>
    <p:extLst>
      <p:ext uri="{BB962C8B-B14F-4D97-AF65-F5344CB8AC3E}">
        <p14:creationId xmlns:p14="http://schemas.microsoft.com/office/powerpoint/2010/main" val="4278541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637"/>
            <a:ext cx="45719" cy="3429479"/>
          </a:xfrm>
          <a:prstGeom prst="rect">
            <a:avLst/>
          </a:prstGeom>
        </p:spPr>
      </p:pic>
      <p:sp>
        <p:nvSpPr>
          <p:cNvPr id="2" name="Title 1"/>
          <p:cNvSpPr>
            <a:spLocks noGrp="1"/>
          </p:cNvSpPr>
          <p:nvPr>
            <p:ph type="title"/>
          </p:nvPr>
        </p:nvSpPr>
        <p:spPr/>
        <p:txBody>
          <a:bodyPr/>
          <a:lstStyle/>
          <a:p>
            <a:r>
              <a:rPr lang="en-US" b="1" dirty="0" smtClean="0"/>
              <a:t>    </a:t>
            </a:r>
            <a:r>
              <a:rPr lang="en-US" b="1" dirty="0">
                <a:solidFill>
                  <a:srgbClr val="002060"/>
                </a:solidFill>
              </a:rPr>
              <a:t>Network Topology</a:t>
            </a:r>
          </a:p>
        </p:txBody>
      </p:sp>
      <p:sp>
        <p:nvSpPr>
          <p:cNvPr id="3" name="Content Placeholder 2"/>
          <p:cNvSpPr>
            <a:spLocks noGrp="1"/>
          </p:cNvSpPr>
          <p:nvPr>
            <p:ph idx="1"/>
          </p:nvPr>
        </p:nvSpPr>
        <p:spPr>
          <a:xfrm>
            <a:off x="838200" y="1825625"/>
            <a:ext cx="11353800" cy="4351338"/>
          </a:xfrm>
        </p:spPr>
        <p:txBody>
          <a:bodyPr>
            <a:normAutofit/>
          </a:bodyPr>
          <a:lstStyle/>
          <a:p>
            <a:pPr marL="0" indent="0">
              <a:buNone/>
            </a:pPr>
            <a:r>
              <a:rPr lang="as-IN" sz="4000" b="1" dirty="0" smtClean="0">
                <a:latin typeface="NikoshBAN" panose="02000000000000000000" pitchFamily="2" charset="0"/>
                <a:cs typeface="NikoshBAN" panose="02000000000000000000" pitchFamily="2" charset="0"/>
              </a:rPr>
              <a:t>নেটওয়ার্ক টপোলজি (ইংরেজি: </a:t>
            </a:r>
            <a:r>
              <a:rPr lang="en-US" sz="4000" b="1" dirty="0" smtClean="0">
                <a:latin typeface="NikoshBAN" panose="02000000000000000000" pitchFamily="2" charset="0"/>
                <a:cs typeface="NikoshBAN" panose="02000000000000000000" pitchFamily="2" charset="0"/>
              </a:rPr>
              <a:t>Network Topology) </a:t>
            </a:r>
            <a:r>
              <a:rPr lang="as-IN" sz="4000" b="1" dirty="0" smtClean="0">
                <a:latin typeface="NikoshBAN" panose="02000000000000000000" pitchFamily="2" charset="0"/>
                <a:cs typeface="NikoshBAN" panose="02000000000000000000" pitchFamily="2" charset="0"/>
              </a:rPr>
              <a:t>হলো এটি নেটওয়ার্কের ফিজিক্যাল ডিভাইস বা কম্পোনেন্ট। যেমন- ক্যাবল, পিসি, রাউটার ইত্যাদি যেভাবে নেটওয়ার্কে পরস্পরের সাথে সংযুক্ত থাকে তাকে বলা হয় টপোলজি। নেটওয়ার্ক টপোলজি মূলত নেটওয়ার্কের ফিজিক্যাল লেআউট (</a:t>
            </a:r>
            <a:r>
              <a:rPr lang="en-US" sz="4000" b="1" dirty="0" smtClean="0">
                <a:latin typeface="NikoshBAN" panose="02000000000000000000" pitchFamily="2" charset="0"/>
                <a:cs typeface="NikoshBAN" panose="02000000000000000000" pitchFamily="2" charset="0"/>
              </a:rPr>
              <a:t>Layout) </a:t>
            </a:r>
            <a:r>
              <a:rPr lang="as-IN" sz="4000" b="1" dirty="0" smtClean="0">
                <a:latin typeface="NikoshBAN" panose="02000000000000000000" pitchFamily="2" charset="0"/>
                <a:cs typeface="NikoshBAN" panose="02000000000000000000" pitchFamily="2" charset="0"/>
              </a:rPr>
              <a:t>বর্ণনা করে থাকে।</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36261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latin typeface="NikoshBAN" panose="02000000000000000000" pitchFamily="2" charset="0"/>
                <a:cs typeface="NikoshBAN" panose="02000000000000000000" pitchFamily="2" charset="0"/>
              </a:rPr>
              <a:t>Bus Topology</a:t>
            </a:r>
          </a:p>
        </p:txBody>
      </p:sp>
      <p:sp>
        <p:nvSpPr>
          <p:cNvPr id="3" name="Content Placeholder 2"/>
          <p:cNvSpPr>
            <a:spLocks noGrp="1"/>
          </p:cNvSpPr>
          <p:nvPr>
            <p:ph idx="1"/>
          </p:nvPr>
        </p:nvSpPr>
        <p:spPr>
          <a:xfrm>
            <a:off x="838200" y="1825624"/>
            <a:ext cx="11353800" cy="4806995"/>
          </a:xfrm>
        </p:spPr>
        <p:txBody>
          <a:bodyPr>
            <a:normAutofit lnSpcReduction="10000"/>
          </a:bodyPr>
          <a:lstStyle/>
          <a:p>
            <a:pPr marL="0" indent="0">
              <a:buNone/>
            </a:pPr>
            <a:r>
              <a:rPr lang="as-IN" sz="4000" b="1" dirty="0">
                <a:latin typeface="NikoshBAN" panose="02000000000000000000" pitchFamily="2" charset="0"/>
                <a:cs typeface="NikoshBAN" panose="02000000000000000000" pitchFamily="2" charset="0"/>
              </a:rPr>
              <a:t>কম্পিউটার নেটওয়ার্কিং এর জন্য মূলত ছয় ধরনের টপোলজি ব্যবহৃত হয়</a:t>
            </a:r>
            <a:r>
              <a:rPr lang="as-IN" sz="4000" b="1" dirty="0" smtClean="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যথাঃ</a:t>
            </a:r>
          </a:p>
          <a:p>
            <a:endParaRPr lang="as-IN" sz="4000" b="1" dirty="0">
              <a:latin typeface="NikoshBAN" panose="02000000000000000000" pitchFamily="2" charset="0"/>
              <a:cs typeface="NikoshBAN" panose="02000000000000000000" pitchFamily="2" charset="0"/>
            </a:endParaRPr>
          </a:p>
          <a:p>
            <a:pPr marL="0" indent="0">
              <a:buNone/>
            </a:pPr>
            <a:r>
              <a:rPr lang="en-US" b="1" dirty="0" smtClean="0">
                <a:latin typeface="NikoshBAN" panose="02000000000000000000" pitchFamily="2" charset="0"/>
                <a:cs typeface="NikoshBAN" panose="02000000000000000000" pitchFamily="2" charset="0"/>
              </a:rPr>
              <a:t>১) </a:t>
            </a:r>
            <a:r>
              <a:rPr lang="as-IN" b="1" dirty="0" smtClean="0">
                <a:latin typeface="NikoshBAN" panose="02000000000000000000" pitchFamily="2" charset="0"/>
                <a:cs typeface="NikoshBAN" panose="02000000000000000000" pitchFamily="2" charset="0"/>
              </a:rPr>
              <a:t>বাস </a:t>
            </a:r>
            <a:r>
              <a:rPr lang="as-IN" b="1" dirty="0">
                <a:latin typeface="NikoshBAN" panose="02000000000000000000" pitchFamily="2" charset="0"/>
                <a:cs typeface="NikoshBAN" panose="02000000000000000000" pitchFamily="2" charset="0"/>
              </a:rPr>
              <a:t>টপোলজি (</a:t>
            </a:r>
            <a:r>
              <a:rPr lang="en-US" b="1" dirty="0">
                <a:latin typeface="NikoshBAN" panose="02000000000000000000" pitchFamily="2" charset="0"/>
                <a:cs typeface="NikoshBAN" panose="02000000000000000000" pitchFamily="2" charset="0"/>
              </a:rPr>
              <a:t>Bus Topology)</a:t>
            </a:r>
          </a:p>
          <a:p>
            <a:pPr marL="0" indent="0">
              <a:buNone/>
            </a:pPr>
            <a:r>
              <a:rPr lang="en-US" b="1" dirty="0" smtClean="0">
                <a:latin typeface="NikoshBAN" panose="02000000000000000000" pitchFamily="2" charset="0"/>
                <a:cs typeface="NikoshBAN" panose="02000000000000000000" pitchFamily="2" charset="0"/>
              </a:rPr>
              <a:t>২) </a:t>
            </a:r>
            <a:r>
              <a:rPr lang="as-IN" b="1" dirty="0" smtClean="0">
                <a:latin typeface="NikoshBAN" panose="02000000000000000000" pitchFamily="2" charset="0"/>
                <a:cs typeface="NikoshBAN" panose="02000000000000000000" pitchFamily="2" charset="0"/>
              </a:rPr>
              <a:t>রিং </a:t>
            </a:r>
            <a:r>
              <a:rPr lang="as-IN" b="1" dirty="0">
                <a:latin typeface="NikoshBAN" panose="02000000000000000000" pitchFamily="2" charset="0"/>
                <a:cs typeface="NikoshBAN" panose="02000000000000000000" pitchFamily="2" charset="0"/>
              </a:rPr>
              <a:t>টপোলজি (</a:t>
            </a:r>
            <a:r>
              <a:rPr lang="en-US" b="1" dirty="0">
                <a:latin typeface="NikoshBAN" panose="02000000000000000000" pitchFamily="2" charset="0"/>
                <a:cs typeface="NikoshBAN" panose="02000000000000000000" pitchFamily="2" charset="0"/>
              </a:rPr>
              <a:t>Ring Topology)</a:t>
            </a:r>
          </a:p>
          <a:p>
            <a:pPr marL="0" indent="0">
              <a:buNone/>
            </a:pPr>
            <a:r>
              <a:rPr lang="en-US" b="1" dirty="0" smtClean="0">
                <a:latin typeface="NikoshBAN" panose="02000000000000000000" pitchFamily="2" charset="0"/>
                <a:cs typeface="NikoshBAN" panose="02000000000000000000" pitchFamily="2" charset="0"/>
              </a:rPr>
              <a:t>৩) </a:t>
            </a:r>
            <a:r>
              <a:rPr lang="as-IN" b="1" dirty="0" smtClean="0">
                <a:latin typeface="NikoshBAN" panose="02000000000000000000" pitchFamily="2" charset="0"/>
                <a:cs typeface="NikoshBAN" panose="02000000000000000000" pitchFamily="2" charset="0"/>
              </a:rPr>
              <a:t>স্টার </a:t>
            </a:r>
            <a:r>
              <a:rPr lang="as-IN" b="1" dirty="0">
                <a:latin typeface="NikoshBAN" panose="02000000000000000000" pitchFamily="2" charset="0"/>
                <a:cs typeface="NikoshBAN" panose="02000000000000000000" pitchFamily="2" charset="0"/>
              </a:rPr>
              <a:t>টপোলজি (</a:t>
            </a:r>
            <a:r>
              <a:rPr lang="en-US" b="1" dirty="0">
                <a:latin typeface="NikoshBAN" panose="02000000000000000000" pitchFamily="2" charset="0"/>
                <a:cs typeface="NikoshBAN" panose="02000000000000000000" pitchFamily="2" charset="0"/>
              </a:rPr>
              <a:t>Star Topology)</a:t>
            </a:r>
          </a:p>
          <a:p>
            <a:pPr marL="0" indent="0">
              <a:buNone/>
            </a:pPr>
            <a:r>
              <a:rPr lang="en-US" b="1" dirty="0" smtClean="0">
                <a:latin typeface="NikoshBAN" panose="02000000000000000000" pitchFamily="2" charset="0"/>
                <a:cs typeface="NikoshBAN" panose="02000000000000000000" pitchFamily="2" charset="0"/>
              </a:rPr>
              <a:t>৪) </a:t>
            </a:r>
            <a:r>
              <a:rPr lang="as-IN" b="1" dirty="0" smtClean="0">
                <a:latin typeface="NikoshBAN" panose="02000000000000000000" pitchFamily="2" charset="0"/>
                <a:cs typeface="NikoshBAN" panose="02000000000000000000" pitchFamily="2" charset="0"/>
              </a:rPr>
              <a:t>ট্রি </a:t>
            </a:r>
            <a:r>
              <a:rPr lang="as-IN" b="1" dirty="0">
                <a:latin typeface="NikoshBAN" panose="02000000000000000000" pitchFamily="2" charset="0"/>
                <a:cs typeface="NikoshBAN" panose="02000000000000000000" pitchFamily="2" charset="0"/>
              </a:rPr>
              <a:t>টপোলজি (</a:t>
            </a:r>
            <a:r>
              <a:rPr lang="en-US" b="1" dirty="0">
                <a:latin typeface="NikoshBAN" panose="02000000000000000000" pitchFamily="2" charset="0"/>
                <a:cs typeface="NikoshBAN" panose="02000000000000000000" pitchFamily="2" charset="0"/>
              </a:rPr>
              <a:t>Tree Topology)</a:t>
            </a:r>
          </a:p>
          <a:p>
            <a:pPr marL="0" indent="0">
              <a:buNone/>
            </a:pPr>
            <a:r>
              <a:rPr lang="en-US" b="1" dirty="0" smtClean="0">
                <a:latin typeface="NikoshBAN" panose="02000000000000000000" pitchFamily="2" charset="0"/>
                <a:cs typeface="NikoshBAN" panose="02000000000000000000" pitchFamily="2" charset="0"/>
              </a:rPr>
              <a:t>৫) </a:t>
            </a:r>
            <a:r>
              <a:rPr lang="as-IN" b="1" dirty="0" smtClean="0">
                <a:latin typeface="NikoshBAN" panose="02000000000000000000" pitchFamily="2" charset="0"/>
                <a:cs typeface="NikoshBAN" panose="02000000000000000000" pitchFamily="2" charset="0"/>
              </a:rPr>
              <a:t>হাইব্রিড </a:t>
            </a:r>
            <a:r>
              <a:rPr lang="as-IN" b="1" dirty="0">
                <a:latin typeface="NikoshBAN" panose="02000000000000000000" pitchFamily="2" charset="0"/>
                <a:cs typeface="NikoshBAN" panose="02000000000000000000" pitchFamily="2" charset="0"/>
              </a:rPr>
              <a:t>টপোলজি (</a:t>
            </a:r>
            <a:r>
              <a:rPr lang="en-US" b="1" dirty="0" err="1">
                <a:latin typeface="NikoshBAN" panose="02000000000000000000" pitchFamily="2" charset="0"/>
                <a:cs typeface="NikoshBAN" panose="02000000000000000000" pitchFamily="2" charset="0"/>
              </a:rPr>
              <a:t>Hybird</a:t>
            </a:r>
            <a:r>
              <a:rPr lang="en-US" b="1" dirty="0">
                <a:latin typeface="NikoshBAN" panose="02000000000000000000" pitchFamily="2" charset="0"/>
                <a:cs typeface="NikoshBAN" panose="02000000000000000000" pitchFamily="2" charset="0"/>
              </a:rPr>
              <a:t> Topology)</a:t>
            </a:r>
          </a:p>
          <a:p>
            <a:pPr marL="0" indent="0">
              <a:buNone/>
            </a:pPr>
            <a:r>
              <a:rPr lang="en-US" b="1" dirty="0" smtClean="0">
                <a:latin typeface="NikoshBAN" panose="02000000000000000000" pitchFamily="2" charset="0"/>
                <a:cs typeface="NikoshBAN" panose="02000000000000000000" pitchFamily="2" charset="0"/>
              </a:rPr>
              <a:t>৬) </a:t>
            </a:r>
            <a:r>
              <a:rPr lang="as-IN" b="1" dirty="0" smtClean="0">
                <a:latin typeface="NikoshBAN" panose="02000000000000000000" pitchFamily="2" charset="0"/>
                <a:cs typeface="NikoshBAN" panose="02000000000000000000" pitchFamily="2" charset="0"/>
              </a:rPr>
              <a:t>মেশ </a:t>
            </a:r>
            <a:r>
              <a:rPr lang="as-IN" b="1" dirty="0">
                <a:latin typeface="NikoshBAN" panose="02000000000000000000" pitchFamily="2" charset="0"/>
                <a:cs typeface="NikoshBAN" panose="02000000000000000000" pitchFamily="2" charset="0"/>
              </a:rPr>
              <a:t>টপোলজি (</a:t>
            </a:r>
            <a:r>
              <a:rPr lang="en-US" b="1" dirty="0">
                <a:latin typeface="NikoshBAN" panose="02000000000000000000" pitchFamily="2" charset="0"/>
                <a:cs typeface="NikoshBAN" panose="02000000000000000000" pitchFamily="2" charset="0"/>
              </a:rPr>
              <a:t>Mesh Topology)</a:t>
            </a:r>
          </a:p>
        </p:txBody>
      </p:sp>
    </p:spTree>
    <p:extLst>
      <p:ext uri="{BB962C8B-B14F-4D97-AF65-F5344CB8AC3E}">
        <p14:creationId xmlns:p14="http://schemas.microsoft.com/office/powerpoint/2010/main" val="3392268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latin typeface="NikoshBAN" panose="02000000000000000000" pitchFamily="2" charset="0"/>
                <a:cs typeface="NikoshBAN" panose="02000000000000000000" pitchFamily="2" charset="0"/>
              </a:rPr>
              <a:t>Topology</a:t>
            </a:r>
            <a:endParaRPr lang="en-US" b="1"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940156" y="2123326"/>
            <a:ext cx="10303099" cy="4483536"/>
          </a:xfrm>
          <a:prstGeom prst="rect">
            <a:avLst/>
          </a:prstGeom>
        </p:spPr>
      </p:pic>
    </p:spTree>
    <p:extLst>
      <p:ext uri="{BB962C8B-B14F-4D97-AF65-F5344CB8AC3E}">
        <p14:creationId xmlns:p14="http://schemas.microsoft.com/office/powerpoint/2010/main" val="751641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NikoshBAN" panose="02000000000000000000" pitchFamily="2" charset="0"/>
                <a:cs typeface="NikoshBAN" panose="02000000000000000000" pitchFamily="2" charset="0"/>
              </a:rPr>
              <a:t>Bus Topology</a:t>
            </a:r>
          </a:p>
        </p:txBody>
      </p:sp>
      <p:sp>
        <p:nvSpPr>
          <p:cNvPr id="3" name="Content Placeholder 2"/>
          <p:cNvSpPr>
            <a:spLocks noGrp="1"/>
          </p:cNvSpPr>
          <p:nvPr>
            <p:ph idx="1"/>
          </p:nvPr>
        </p:nvSpPr>
        <p:spPr>
          <a:xfrm>
            <a:off x="838200" y="1825624"/>
            <a:ext cx="11353800" cy="5032375"/>
          </a:xfrm>
        </p:spPr>
        <p:txBody>
          <a:bodyPr>
            <a:normAutofit/>
          </a:bodyPr>
          <a:lstStyle/>
          <a:p>
            <a:pPr marL="0" indent="0">
              <a:buNone/>
            </a:pPr>
            <a:r>
              <a:rPr lang="as-IN" sz="3600" b="1" dirty="0" smtClean="0">
                <a:solidFill>
                  <a:srgbClr val="7030A0"/>
                </a:solidFill>
                <a:latin typeface="NikoshBAN" panose="02000000000000000000" pitchFamily="2" charset="0"/>
                <a:cs typeface="NikoshBAN" panose="02000000000000000000" pitchFamily="2" charset="0"/>
              </a:rPr>
              <a:t>বাস নেটওয়ার্ক টপোলজি  (</a:t>
            </a:r>
            <a:r>
              <a:rPr lang="en-US" sz="3600" b="1" dirty="0" smtClean="0">
                <a:solidFill>
                  <a:srgbClr val="7030A0"/>
                </a:solidFill>
                <a:latin typeface="NikoshBAN" panose="02000000000000000000" pitchFamily="2" charset="0"/>
                <a:cs typeface="NikoshBAN" panose="02000000000000000000" pitchFamily="2" charset="0"/>
              </a:rPr>
              <a:t>Bus Network Topology):</a:t>
            </a:r>
          </a:p>
          <a:p>
            <a:pPr marL="0" indent="0">
              <a:buNone/>
            </a:pPr>
            <a:r>
              <a:rPr lang="as-IN" b="1" dirty="0" smtClean="0">
                <a:latin typeface="NikoshBAN" panose="02000000000000000000" pitchFamily="2" charset="0"/>
                <a:cs typeface="NikoshBAN" panose="02000000000000000000" pitchFamily="2" charset="0"/>
              </a:rPr>
              <a:t>বাস টপোলজির ক্ষেত্রে, সকল ডিভাইসগুলো ব্যাকবোন ক্যাবল হিসাবে পরিচিত একটি একক তারের মাধ্যমে সংযুক্ত থাকে। প্রতিটি নোড (একটি নেটওয়ার্কে সংযুক্ত প্রতিটি ডিভাইসকে নোড বলা হয়) হয় ড্রপ ক্যাবল দ্বারা ব্যাকবোন তারের সাথে সংযুক্ত বা সরাসরি ব্যাকবোন তারের সাথে সংযুক্ত থাকে। যখন কোনও নোড নেটওয়ার্কের মাধ্যমে একটি বার্তা প্রেরণ করতে চায়, এটি নেটওয়ার্কে বার্তা পাঠায়। নেটওয়ার্কে সংযুক্ত সকল নোড বার্তাটি পায় এবং কেবলমাত্র প্রাপক তা গ্রহণ করে। একাধিক হোস্ট একই সাথে ডেটা প্রেরণ করার সময় বাস টপোলজির সমস্যা হতে পারে। সুতরাং, বাস টপোলজি হয় </a:t>
            </a:r>
            <a:r>
              <a:rPr lang="en-US" b="1" dirty="0" smtClean="0">
                <a:latin typeface="NikoshBAN" panose="02000000000000000000" pitchFamily="2" charset="0"/>
                <a:cs typeface="NikoshBAN" panose="02000000000000000000" pitchFamily="2" charset="0"/>
              </a:rPr>
              <a:t>CSMA/CD </a:t>
            </a:r>
            <a:r>
              <a:rPr lang="as-IN" b="1" dirty="0" smtClean="0">
                <a:latin typeface="NikoshBAN" panose="02000000000000000000" pitchFamily="2" charset="0"/>
                <a:cs typeface="NikoshBAN" panose="02000000000000000000" pitchFamily="2" charset="0"/>
              </a:rPr>
              <a:t>প্রযুক্তি ব্যবহার করে বা কোনও হোস্টকে সমস্যা সমাধানের জন্য বাস মাস্টার হিসাবে স্বীকৃতি দেয়। এটি নেটওয়ার্কিংয়ের একটি সহজ ফর্ম যেখানে একটি ডিভাইসের ব্যর্থতা অন্য ডিভাইসগুলোকে প্রভাবিত করে না। তবে শেয়ার করা যোগাযোগ লাইনের ব্যর্থতা অন্য সকল ডিভাইসগুলোর কাজ বন্ধ করে দিতে পারে।</a:t>
            </a:r>
            <a:endParaRPr lang="en-US"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00583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786</Words>
  <Application>Microsoft Office PowerPoint</Application>
  <PresentationFormat>Widescreen</PresentationFormat>
  <Paragraphs>88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NikoshBAN</vt:lpstr>
      <vt:lpstr>Vrinda</vt:lpstr>
      <vt:lpstr>Office Theme</vt:lpstr>
      <vt:lpstr>     সবাইকে শুভেচ্ছা </vt:lpstr>
      <vt:lpstr>   পরিচিতি</vt:lpstr>
      <vt:lpstr>      প্রেষণা দান </vt:lpstr>
      <vt:lpstr>        পাঠ ঘোষনা </vt:lpstr>
      <vt:lpstr>   শিখন ফল </vt:lpstr>
      <vt:lpstr>    Network Topology</vt:lpstr>
      <vt:lpstr>Bus Topology</vt:lpstr>
      <vt:lpstr>  Topology</vt:lpstr>
      <vt:lpstr>Bus Topology</vt:lpstr>
      <vt:lpstr>Bus Topology</vt:lpstr>
      <vt:lpstr>Bus Topology</vt:lpstr>
      <vt:lpstr>      একক কাজ </vt:lpstr>
      <vt:lpstr>     Bus Topology</vt:lpstr>
      <vt:lpstr>Bus Topology</vt:lpstr>
      <vt:lpstr>Bus Topology</vt:lpstr>
      <vt:lpstr>Bus Topology</vt:lpstr>
      <vt:lpstr>Bus Topology</vt:lpstr>
      <vt:lpstr>  রিংগিং </vt:lpstr>
      <vt:lpstr>   Bus Topology</vt:lpstr>
      <vt:lpstr>      পাঠ মূল্যায়ন </vt:lpstr>
      <vt:lpstr>   দলীয় কাজ </vt:lpstr>
      <vt:lpstr>    বাড়ীর কাজ </vt:lpstr>
      <vt:lpstr>      ধন্যবাদ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22</cp:revision>
  <dcterms:created xsi:type="dcterms:W3CDTF">2020-12-21T05:25:04Z</dcterms:created>
  <dcterms:modified xsi:type="dcterms:W3CDTF">2020-12-30T16:32:14Z</dcterms:modified>
</cp:coreProperties>
</file>