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68" r:id="rId2"/>
    <p:sldMasterId id="2147483780" r:id="rId3"/>
    <p:sldMasterId id="2147483792" r:id="rId4"/>
    <p:sldMasterId id="2147483828" r:id="rId5"/>
    <p:sldMasterId id="2147483840" r:id="rId6"/>
  </p:sldMasterIdLst>
  <p:notesMasterIdLst>
    <p:notesMasterId r:id="rId29"/>
  </p:notesMasterIdLst>
  <p:sldIdLst>
    <p:sldId id="257" r:id="rId7"/>
    <p:sldId id="261" r:id="rId8"/>
    <p:sldId id="258" r:id="rId9"/>
    <p:sldId id="259" r:id="rId10"/>
    <p:sldId id="260" r:id="rId11"/>
    <p:sldId id="263" r:id="rId12"/>
    <p:sldId id="268" r:id="rId13"/>
    <p:sldId id="275" r:id="rId14"/>
    <p:sldId id="265" r:id="rId15"/>
    <p:sldId id="269" r:id="rId16"/>
    <p:sldId id="262" r:id="rId17"/>
    <p:sldId id="266" r:id="rId18"/>
    <p:sldId id="270" r:id="rId19"/>
    <p:sldId id="264" r:id="rId20"/>
    <p:sldId id="267" r:id="rId21"/>
    <p:sldId id="274" r:id="rId22"/>
    <p:sldId id="277" r:id="rId23"/>
    <p:sldId id="278" r:id="rId24"/>
    <p:sldId id="279" r:id="rId25"/>
    <p:sldId id="273" r:id="rId26"/>
    <p:sldId id="271" r:id="rId27"/>
    <p:sldId id="27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F963D-4AB0-4B31-A9B9-D9ECDD5CF2E7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B23BB-6CA5-4CD4-B80A-647CE641E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34A796D-F591-488A-BC5B-74C845A9E9F3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B5B9DF-8C82-467B-B99D-3221675FBDA7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E0744F-18DD-4E99-BA35-02E8FE87BF12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796D-F591-488A-BC5B-74C845A9E9F3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0F22-1F9E-4B55-98CD-050215350E2D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3AED-498A-4E5E-BE69-C4DBE69EAB04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D70A-E411-456B-8FFB-2B488B1C6807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6CF-034C-48FC-ADFD-E70522F846F6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EBF6-09CD-4CBC-903C-AC32ACF97174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E01-E371-4ADE-A678-46B6925C3AEC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B6E-55DC-436A-8B56-6AEA8FAB5C37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00F22-1F9E-4B55-98CD-050215350E2D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CAA-35D3-45CB-9870-18D50346D2D7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B9DF-8C82-467B-B99D-3221675FBDA7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744F-18DD-4E99-BA35-02E8FE87BF12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A796D-F591-488A-BC5B-74C845A9E9F3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00F22-1F9E-4B55-98CD-050215350E2D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C3AED-498A-4E5E-BE69-C4DBE69EAB04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A5D70A-E411-456B-8FFB-2B488B1C6807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B246CF-034C-48FC-ADFD-E70522F846F6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AEBF6-09CD-4CBC-903C-AC32ACF97174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98E01-E371-4ADE-A678-46B6925C3AEC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49C3AED-498A-4E5E-BE69-C4DBE69EAB04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E2B6E-55DC-436A-8B56-6AEA8FAB5C37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7FCAA-35D3-45CB-9870-18D50346D2D7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B5B9DF-8C82-467B-B99D-3221675FBDA7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E0744F-18DD-4E99-BA35-02E8FE87BF12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34A796D-F591-488A-BC5B-74C845A9E9F3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600F22-1F9E-4B55-98CD-050215350E2D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49C3AED-498A-4E5E-BE69-C4DBE69EAB04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D70A-E411-456B-8FFB-2B488B1C6807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6CF-034C-48FC-ADFD-E70522F846F6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AAEBF6-09CD-4CBC-903C-AC32ACF97174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A5D70A-E411-456B-8FFB-2B488B1C6807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E01-E371-4ADE-A678-46B6925C3AEC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AE2B6E-55DC-436A-8B56-6AEA8FAB5C37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E7FCAA-35D3-45CB-9870-18D50346D2D7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B9DF-8C82-467B-B99D-3221675FBDA7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744F-18DD-4E99-BA35-02E8FE87BF12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796D-F591-488A-BC5B-74C845A9E9F3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0F22-1F9E-4B55-98CD-050215350E2D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3AED-498A-4E5E-BE69-C4DBE69EAB04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D70A-E411-456B-8FFB-2B488B1C6807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6CF-034C-48FC-ADFD-E70522F846F6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B246CF-034C-48FC-ADFD-E70522F846F6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EBF6-09CD-4CBC-903C-AC32ACF97174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E01-E371-4ADE-A678-46B6925C3AEC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B6E-55DC-436A-8B56-6AEA8FAB5C37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CAA-35D3-45CB-9870-18D50346D2D7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B9DF-8C82-467B-B99D-3221675FBDA7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744F-18DD-4E99-BA35-02E8FE87BF12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796D-F591-488A-BC5B-74C845A9E9F3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0F22-1F9E-4B55-98CD-050215350E2D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3AED-498A-4E5E-BE69-C4DBE69EAB04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D70A-E411-456B-8FFB-2B488B1C6807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AEBF6-09CD-4CBC-903C-AC32ACF97174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6CF-034C-48FC-ADFD-E70522F846F6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EBF6-09CD-4CBC-903C-AC32ACF97174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E01-E371-4ADE-A678-46B6925C3AEC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B6E-55DC-436A-8B56-6AEA8FAB5C37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CAA-35D3-45CB-9870-18D50346D2D7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B9DF-8C82-467B-B99D-3221675FBDA7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744F-18DD-4E99-BA35-02E8FE87BF12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98E01-E371-4ADE-A678-46B6925C3AEC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9AE2B6E-55DC-436A-8B56-6AEA8FAB5C37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EE7FCAA-35D3-45CB-9870-18D50346D2D7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5E8385E-F3A0-4DD4-9357-A31EDAF52E2A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E8385E-F3A0-4DD4-9357-A31EDAF52E2A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5E8385E-F3A0-4DD4-9357-A31EDAF52E2A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E8385E-F3A0-4DD4-9357-A31EDAF52E2A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E8385E-F3A0-4DD4-9357-A31EDAF52E2A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8385E-F3A0-4DD4-9357-A31EDAF52E2A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31-august-2018-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1"/>
            <a:ext cx="8839200" cy="6324599"/>
          </a:xfrm>
          <a:prstGeom prst="rect">
            <a:avLst/>
          </a:prstGeom>
        </p:spPr>
      </p:pic>
      <p:pic>
        <p:nvPicPr>
          <p:cNvPr id="2" name="Picture 1" descr="Assalamualaikum.png"/>
          <p:cNvPicPr>
            <a:picLocks noChangeAspect="1"/>
          </p:cNvPicPr>
          <p:nvPr/>
        </p:nvPicPr>
        <p:blipFill>
          <a:blip r:embed="rId3"/>
          <a:srcRect l="-2199" t="83333"/>
          <a:stretch>
            <a:fillRect/>
          </a:stretch>
        </p:blipFill>
        <p:spPr>
          <a:xfrm>
            <a:off x="381000" y="152400"/>
            <a:ext cx="8382000" cy="91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838200"/>
            <a:ext cx="441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7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EA14-5E69-4ACC-9389-D662E7FD095C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Md.Mahabub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Alam,Razzak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Howlader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AcademY,PuranBazar,Madaripur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Sadar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84AD-3B9C-42D0-8B15-F20910A74AE1}" type="datetime1">
              <a:rPr lang="en-US" smtClean="0"/>
              <a:pPr/>
              <a:t>12/30/2020</a:t>
            </a:fld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E01-E371-4ADE-A678-46B6925C3AEC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85800" y="228600"/>
            <a:ext cx="7848600" cy="6019800"/>
            <a:chOff x="1219200" y="228600"/>
            <a:chExt cx="6934200" cy="5391329"/>
          </a:xfrm>
        </p:grpSpPr>
        <p:sp>
          <p:nvSpPr>
            <p:cNvPr id="5" name="TextBox 4"/>
            <p:cNvSpPr txBox="1"/>
            <p:nvPr/>
          </p:nvSpPr>
          <p:spPr>
            <a:xfrm>
              <a:off x="2438400" y="228600"/>
              <a:ext cx="4419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 descr="6d682dfcec857acfcb50c2d24aca592d-Masuk_Art_Para_077.jpg"/>
            <p:cNvPicPr>
              <a:picLocks noChangeAspect="1"/>
            </p:cNvPicPr>
            <p:nvPr/>
          </p:nvPicPr>
          <p:blipFill>
            <a:blip r:embed="rId2"/>
            <a:srcRect b="14444"/>
            <a:stretch>
              <a:fillRect/>
            </a:stretch>
          </p:blipFill>
          <p:spPr>
            <a:xfrm>
              <a:off x="1295400" y="1295400"/>
              <a:ext cx="6785898" cy="3048000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1219200" y="4419600"/>
              <a:ext cx="6934200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bn-BD" sz="7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হাজ্বের ফরজ কয় টি ?</a:t>
              </a:r>
              <a:endParaRPr lang="en-US" sz="72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E01-E371-4ADE-A678-46B6925C3AEC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457200"/>
            <a:ext cx="9144000" cy="5646480"/>
            <a:chOff x="0" y="457200"/>
            <a:chExt cx="9144000" cy="5646480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3733800"/>
              <a:ext cx="9144000" cy="2369880"/>
              <a:chOff x="0" y="2514600"/>
              <a:chExt cx="9144000" cy="236988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0" y="2514600"/>
                <a:ext cx="9144000" cy="236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bn-BD" sz="4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“হে আমাদের প্রতিপালক।আমাদের এ কাজ কবুল করুন।নিশ্চয় আপনি সর্বশ্রোতা,সর্বজ্ঞাত।”</a:t>
                </a:r>
                <a:endParaRPr lang="en-US" sz="4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(সূরা আল-বাকারা,আয়াত-১২৭)</a:t>
                </a:r>
                <a:endParaRPr lang="en-US" sz="36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0" y="2590800"/>
                <a:ext cx="8077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800" dirty="0" smtClean="0"/>
                  <a:t>       </a:t>
                </a:r>
                <a:r>
                  <a:rPr lang="ar-SA" sz="4000" dirty="0" smtClean="0"/>
                  <a:t>ربنا تقبل من </a:t>
                </a:r>
                <a:r>
                  <a:rPr lang="ar-SA" sz="2400" dirty="0" smtClean="0"/>
                  <a:t>ط </a:t>
                </a:r>
                <a:r>
                  <a:rPr lang="ar-SA" sz="4000" dirty="0" smtClean="0"/>
                  <a:t>انك انت السميع العلم</a:t>
                </a:r>
                <a:r>
                  <a:rPr lang="bn-BD" sz="4000" dirty="0" smtClean="0"/>
                  <a:t>  </a:t>
                </a:r>
                <a:endParaRPr lang="en-US" sz="2800" dirty="0"/>
              </a:p>
            </p:txBody>
          </p:sp>
        </p:grpSp>
        <p:pic>
          <p:nvPicPr>
            <p:cNvPr id="12" name="Picture 11" descr="115473883_1589526647887655_2597242828428739164_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95800" y="525199"/>
              <a:ext cx="4343400" cy="2980001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0" y="457200"/>
              <a:ext cx="4343400" cy="304698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কাবা ঘর নির্মাণ শেষে আল্লাহ্‌ নিকট,পুত্র ইসমাইলকে দোয়া করে বলেন-</a:t>
              </a:r>
              <a:endParaRPr lang="en-US" sz="6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E01-E371-4ADE-A678-46B6925C3AEC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bn-BD" sz="54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হজ্বের ওয়াজিব সাতটি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আরাফার ময়দান হতে প্রত্যাবর্তনের সময় মুযদালিফায় অবস্থান করা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সাফা-মারওয়া পাহাড়দ্বয়ের মাঝখানে দৌড়ানো/সাঈ করা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শয়তানকে (জামারাতুল আকাবায়) কংকর নিক্ষেপ করা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হাজিদের জন্য বিদায় কালীন তাওয়াফ করা।একে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তাওয়াফে বিদা অর্থাৎ  মক্কার বাইরে থেকে আগত  তাওয়াফে বিদা বলা হয়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মাথা মুড়ানো / চুল ছাটা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কুরবানি করা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দম দেওয়া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E01-E371-4ADE-A678-46B6925C3AEC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28600" y="0"/>
            <a:ext cx="8686800" cy="6121063"/>
            <a:chOff x="0" y="0"/>
            <a:chExt cx="8686800" cy="6121063"/>
          </a:xfrm>
        </p:grpSpPr>
        <p:pic>
          <p:nvPicPr>
            <p:cNvPr id="5" name="Picture 4" descr="students_at_work.jpg"/>
            <p:cNvPicPr>
              <a:picLocks noChangeAspect="1"/>
            </p:cNvPicPr>
            <p:nvPr/>
          </p:nvPicPr>
          <p:blipFill>
            <a:blip r:embed="rId2"/>
            <a:srcRect b="8007"/>
            <a:stretch>
              <a:fillRect/>
            </a:stretch>
          </p:blipFill>
          <p:spPr>
            <a:xfrm>
              <a:off x="1371600" y="990600"/>
              <a:ext cx="6138552" cy="4038600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1295400" y="0"/>
              <a:ext cx="6248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en-US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5105400"/>
              <a:ext cx="8686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হাজ্বের ওয়াজিব কয়টি ? লিখ</a:t>
              </a:r>
              <a:endPara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E01-E371-4ADE-A678-46B6925C3AEC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381000"/>
            <a:ext cx="9144000" cy="6383893"/>
            <a:chOff x="0" y="381000"/>
            <a:chExt cx="9144000" cy="6383893"/>
          </a:xfrm>
        </p:grpSpPr>
        <p:sp>
          <p:nvSpPr>
            <p:cNvPr id="5" name="TextBox 4"/>
            <p:cNvSpPr txBox="1"/>
            <p:nvPr/>
          </p:nvSpPr>
          <p:spPr>
            <a:xfrm>
              <a:off x="0" y="2209800"/>
              <a:ext cx="9144000" cy="4555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400" dirty="0" smtClean="0">
                  <a:latin typeface="NikoshBAN" pitchFamily="2" charset="0"/>
                </a:rPr>
                <a:t>واذن فى الناس بالحج ياتوك رجالاوعل كل </a:t>
              </a:r>
              <a:r>
                <a:rPr lang="ar-SA" sz="4800" dirty="0" smtClean="0">
                  <a:latin typeface="NikoshBAN" pitchFamily="2" charset="0"/>
                </a:rPr>
                <a:t>ضامر يا تين من كل فحج</a:t>
              </a:r>
              <a:endParaRPr lang="bn-BD" sz="6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“এবং আপনি মানুষের নিকট ঘোসণা করে দিন,তারা আপনার নিকট আসবে পদব্রজে এবং সর্বপ্রকার ক্ষীণকায় উষ্ট্রের পিঠে,তারা আসবে দূর-ডূরান্তের পথ অতিক্রম করে”।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(সূরা আল-হাজ্ব-২৭)</a:t>
              </a:r>
              <a:endParaRPr lang="ar-SA" sz="3200" dirty="0" smtClean="0">
                <a:latin typeface="NikoshBAN" pitchFamily="2" charset="0"/>
              </a:endParaRPr>
            </a:p>
            <a:p>
              <a:endParaRPr lang="en-US" dirty="0"/>
            </a:p>
          </p:txBody>
        </p:sp>
        <p:pic>
          <p:nvPicPr>
            <p:cNvPr id="7" name="Picture 6" descr="9vulbd5_gpvy5gy_149600023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08426" y="381000"/>
              <a:ext cx="1540552" cy="1905000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0" y="457200"/>
              <a:ext cx="6858000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ইব্রাহিম (আঃ) আল্লাহর নির্দেশে মানুষকে হাজ্বের জন্য আহবান করেন,যা পবিত্র </a:t>
              </a:r>
              <a:r>
                <a:rPr lang="bn-BD" sz="4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কোরআনে  আল্লাহ্‌ বলেন-</a:t>
              </a:r>
              <a:endPara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E01-E371-4ADE-A678-46B6925C3AEC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33400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হাজ্বের সুন্নত অনেক নিন্মে কয়েকটি উল্লেখ করা হলো</a:t>
            </a:r>
          </a:p>
          <a:p>
            <a:pPr algn="ctr">
              <a:buFont typeface="Wingdings" pitchFamily="2" charset="2"/>
              <a:buChar char="ü"/>
            </a:pPr>
            <a:r>
              <a:rPr lang="bn-BD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বহিরাগতদের জন্য তাওয়াফে কুদুম(আগমনি তাওয়াফ) করা</a:t>
            </a:r>
          </a:p>
          <a:p>
            <a:pPr algn="ctr">
              <a:buFont typeface="Wingdings" pitchFamily="2" charset="2"/>
              <a:buChar char="ü"/>
            </a:pP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হাজরে আসওয়াদ থেকে তোয়াফ শুরু করা</a:t>
            </a:r>
          </a:p>
          <a:p>
            <a:pPr algn="ctr">
              <a:buFont typeface="Wingdings" pitchFamily="2" charset="2"/>
              <a:buChar char="ü"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জিলহজ মাষের ৭ তারুখে ইমামের মক্কায় হাজ্ব সম্পর্কে খুতবা প্রদান ও ৯ তারিখে আরাফায় দ্বিপ্রহরের পর খুতবা প্রদান করা এবং ১১ তারিখে মিনায় খুতবা দেওয়া।</a:t>
            </a:r>
          </a:p>
          <a:p>
            <a:pPr algn="ctr">
              <a:buFont typeface="Wingdings" pitchFamily="2" charset="2"/>
              <a:buChar char="ü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৯ই জিলহজ্বে সূর্য ওঠার পর মিনা থেকে আরাফার দিকে রওয়ানা করা।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E01-E371-4ADE-A678-46B6925C3AEC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0" y="228600"/>
            <a:ext cx="9144000" cy="6077129"/>
            <a:chOff x="0" y="228600"/>
            <a:chExt cx="9144000" cy="6077129"/>
          </a:xfrm>
        </p:grpSpPr>
        <p:pic>
          <p:nvPicPr>
            <p:cNvPr id="9" name="Picture 8" descr="index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28600"/>
              <a:ext cx="8686800" cy="4724400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5105400" y="304800"/>
              <a:ext cx="3124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দলিয় কাজ</a:t>
              </a:r>
              <a:endPara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5105400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হাজ্বের  সুন্নাত সমূহ লিখ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E01-E371-4ADE-A678-46B6925C3AEC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04800" y="685800"/>
            <a:ext cx="8610600" cy="5410200"/>
            <a:chOff x="304800" y="685800"/>
            <a:chExt cx="8610600" cy="5410200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685800"/>
              <a:ext cx="8610600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solidFill>
                    <a:srgbClr val="0070C0"/>
                  </a:solidFill>
                  <a:latin typeface="Nikosh" pitchFamily="2" charset="0"/>
                  <a:cs typeface="Nikosh" pitchFamily="2" charset="0"/>
                </a:rPr>
                <a:t>হাজ্ব সম্পর্কে রাসুল সাঃ বলেন-</a:t>
              </a:r>
            </a:p>
            <a:p>
              <a:pPr algn="ctr"/>
              <a:r>
                <a:rPr lang="ar-SA" sz="5400" dirty="0" smtClean="0">
                  <a:latin typeface="Nikosh" pitchFamily="2" charset="0"/>
                </a:rPr>
                <a:t>الحج المبرورلىس له جزاءالا الجنة</a:t>
              </a:r>
            </a:p>
            <a:p>
              <a:r>
                <a:rPr lang="bn-BD" sz="4400" dirty="0" smtClean="0">
                  <a:latin typeface="Nikosh" pitchFamily="2" charset="0"/>
                  <a:cs typeface="Nikosh" pitchFamily="2" charset="0"/>
                </a:rPr>
                <a:t>“মাকবুল(আলাহর নিকট গ্রহণীয়) হাজ্বের বিনিময় জান্নাত ছাড়া আর কিছু নয়”।</a:t>
              </a:r>
            </a:p>
            <a:p>
              <a:r>
                <a:rPr lang="bn-BD" sz="4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bn-BD" sz="3200" dirty="0" smtClean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(বুখারী-মুসলিম)</a:t>
              </a:r>
              <a:endParaRPr lang="en-US" sz="44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6" name="Picture 5" descr="we.jpg"/>
            <p:cNvPicPr>
              <a:picLocks noChangeAspect="1"/>
            </p:cNvPicPr>
            <p:nvPr/>
          </p:nvPicPr>
          <p:blipFill>
            <a:blip r:embed="rId2"/>
            <a:srcRect l="49455"/>
            <a:stretch>
              <a:fillRect/>
            </a:stretch>
          </p:blipFill>
          <p:spPr>
            <a:xfrm>
              <a:off x="4876800" y="3581400"/>
              <a:ext cx="193347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 descr="sahih-muslim-part-04.jpg"/>
            <p:cNvPicPr>
              <a:picLocks noChangeAspect="1"/>
            </p:cNvPicPr>
            <p:nvPr/>
          </p:nvPicPr>
          <p:blipFill>
            <a:blip r:embed="rId3"/>
            <a:srcRect l="23333" t="8975" r="12667" b="22028"/>
            <a:stretch>
              <a:fillRect/>
            </a:stretch>
          </p:blipFill>
          <p:spPr>
            <a:xfrm>
              <a:off x="7239000" y="3581400"/>
              <a:ext cx="1631092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E01-E371-4ADE-A678-46B6925C3AEC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2400" y="609600"/>
            <a:ext cx="8839200" cy="5455920"/>
            <a:chOff x="152400" y="609600"/>
            <a:chExt cx="8839200" cy="5455920"/>
          </a:xfrm>
        </p:grpSpPr>
        <p:sp>
          <p:nvSpPr>
            <p:cNvPr id="5" name="TextBox 4"/>
            <p:cNvSpPr txBox="1"/>
            <p:nvPr/>
          </p:nvSpPr>
          <p:spPr>
            <a:xfrm>
              <a:off x="152400" y="609600"/>
              <a:ext cx="88392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solidFill>
                    <a:srgbClr val="0070C0"/>
                  </a:solidFill>
                  <a:latin typeface="Nikosh" pitchFamily="2" charset="0"/>
                  <a:cs typeface="Nikosh" pitchFamily="2" charset="0"/>
                </a:rPr>
                <a:t>আল্লাহ্‌র রাসুল সাঃ বলেন-</a:t>
              </a:r>
            </a:p>
            <a:p>
              <a:r>
                <a:rPr lang="bn-BD" sz="5400" dirty="0" smtClean="0">
                  <a:latin typeface="Nikosh" pitchFamily="2" charset="0"/>
                  <a:cs typeface="Nikosh" pitchFamily="2" charset="0"/>
                </a:rPr>
                <a:t>“যে ব্যক্তি হাজ্ব করে ,সে যেন নবজাতক শিশুর মত নিষ্পাপ হয়েযায়”।</a:t>
              </a:r>
            </a:p>
            <a:p>
              <a:r>
                <a:rPr lang="bn-BD" sz="4000" dirty="0" smtClean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(ইবনে মাজাহ)</a:t>
              </a:r>
              <a:endParaRPr lang="en-US" sz="4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7" name="Picture 6" descr="sunanu-ibn-mazah.jpg"/>
            <p:cNvPicPr>
              <a:picLocks noChangeAspect="1"/>
            </p:cNvPicPr>
            <p:nvPr/>
          </p:nvPicPr>
          <p:blipFill>
            <a:blip r:embed="rId2"/>
            <a:srcRect l="14489" t="7364" r="14489" b="11240"/>
            <a:stretch>
              <a:fillRect/>
            </a:stretch>
          </p:blipFill>
          <p:spPr>
            <a:xfrm>
              <a:off x="3810000" y="2971800"/>
              <a:ext cx="2438400" cy="3093720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E01-E371-4ADE-A678-46B6925C3AEC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85800" y="609600"/>
            <a:ext cx="7924800" cy="5486400"/>
            <a:chOff x="685800" y="609600"/>
            <a:chExt cx="7924800" cy="5486400"/>
          </a:xfrm>
        </p:grpSpPr>
        <p:sp>
          <p:nvSpPr>
            <p:cNvPr id="5" name="TextBox 4"/>
            <p:cNvSpPr txBox="1"/>
            <p:nvPr/>
          </p:nvSpPr>
          <p:spPr>
            <a:xfrm>
              <a:off x="685800" y="609600"/>
              <a:ext cx="7848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latin typeface="Nikosh" pitchFamily="2" charset="0"/>
                  <a:cs typeface="Nikosh" pitchFamily="2" charset="0"/>
                </a:rPr>
                <a:t>দলিয় কাজ</a:t>
              </a:r>
              <a:endParaRPr lang="en-US" sz="6000" dirty="0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2000" y="5265003"/>
              <a:ext cx="7848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latin typeface="Nikosh" pitchFamily="2" charset="0"/>
                  <a:cs typeface="Nikosh" pitchFamily="2" charset="0"/>
                </a:rPr>
                <a:t>হাজ্বের সামাজিক গুরত্ব বর্ণনা কর।</a:t>
              </a:r>
              <a:endParaRPr lang="en-US" sz="4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7" name="Picture 6" descr="groupwork_amandafiore_2018-3_LI-1000x50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1752600"/>
              <a:ext cx="6705600" cy="3352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E01-E371-4ADE-A678-46B6925C3AEC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351821"/>
            <a:ext cx="9144000" cy="5861943"/>
            <a:chOff x="0" y="351821"/>
            <a:chExt cx="9144000" cy="5861943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351821"/>
              <a:ext cx="9144000" cy="5861943"/>
              <a:chOff x="0" y="457200"/>
              <a:chExt cx="9144000" cy="5181600"/>
            </a:xfrm>
          </p:grpSpPr>
          <p:pic>
            <p:nvPicPr>
              <p:cNvPr id="7" name="Picture 6" descr="MAHABUB ALAM picture-40900-1436160591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7200" y="484123"/>
                <a:ext cx="2219846" cy="2240027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4678681" y="1828800"/>
                <a:ext cx="45719" cy="36576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 flipH="1">
                <a:off x="4800598" y="1981200"/>
                <a:ext cx="45719" cy="36576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819400" y="457200"/>
                <a:ext cx="3733800" cy="106101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72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পরিচিতি</a:t>
                </a:r>
                <a:endParaRPr lang="en-US" sz="72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0" y="2971800"/>
                <a:ext cx="4648200" cy="2616101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5400" dirty="0" smtClean="0">
                    <a:latin typeface="NikoshBAN" pitchFamily="2" charset="0"/>
                    <a:cs typeface="NikoshBAN" pitchFamily="2" charset="0"/>
                  </a:rPr>
                  <a:t>মোঃমাহাবুব আলম</a:t>
                </a:r>
              </a:p>
              <a:p>
                <a:pPr algn="ctr"/>
                <a:r>
                  <a:rPr lang="bn-BD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সহকারি শিক্ষক</a:t>
                </a:r>
              </a:p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রাজ্জাক হাওলাদার একাডেমী</a:t>
                </a:r>
              </a:p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পুরানবাজার,মাদারীপুর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876800" y="2971800"/>
                <a:ext cx="4267200" cy="2557324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ইসলাম ও নৈতিক শিক্ষা</a:t>
                </a:r>
              </a:p>
              <a:p>
                <a:pPr algn="ctr"/>
                <a:r>
                  <a:rPr lang="bn-BD" sz="4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নবম-দশম শ্রেণি</a:t>
                </a:r>
              </a:p>
              <a:p>
                <a:pPr lvl="1" algn="ctr"/>
                <a:r>
                  <a:rPr lang="bn-BD" sz="5400" dirty="0" smtClean="0">
                    <a:latin typeface="NikoshBAN" pitchFamily="2" charset="0"/>
                    <a:cs typeface="NikoshBAN" pitchFamily="2" charset="0"/>
                  </a:rPr>
                  <a:t>তৃতীয় অধ্যায় </a:t>
                </a:r>
              </a:p>
              <a:p>
                <a:pPr algn="ctr"/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পাঠ ৫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5" name="Picture 14" descr="class-9-10-nctb-islam-o-noitik-shikkha-book-pdf-download-2018.jpg"/>
            <p:cNvPicPr>
              <a:picLocks noChangeAspect="1"/>
            </p:cNvPicPr>
            <p:nvPr/>
          </p:nvPicPr>
          <p:blipFill>
            <a:blip r:embed="rId6"/>
            <a:srcRect l="23258" t="7778" r="25846" b="7778"/>
            <a:stretch>
              <a:fillRect/>
            </a:stretch>
          </p:blipFill>
          <p:spPr>
            <a:xfrm>
              <a:off x="6705600" y="381000"/>
              <a:ext cx="20574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E01-E371-4ADE-A678-46B6925C3AEC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1828800"/>
          <a:ext cx="9067800" cy="2768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600200"/>
                <a:gridCol w="1600200"/>
                <a:gridCol w="1524000"/>
                <a:gridCol w="16764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হাজ্ব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অর্থ কি ?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(ক)  ইচ্ছা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করা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/>
                        <a:t>(খ) আরবি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/>
                        <a:t>(</a:t>
                      </a:r>
                      <a:r>
                        <a:rPr lang="bn-BD" sz="1600" dirty="0" smtClean="0"/>
                        <a:t>গ) তাওয়াফ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bn-BD" sz="1400" dirty="0" smtClean="0">
                          <a:solidFill>
                            <a:schemeClr val="bg1"/>
                          </a:solidFill>
                        </a:rPr>
                        <a:t>ঘ</a:t>
                      </a:r>
                      <a:r>
                        <a:rPr lang="bn-BD" sz="1800" dirty="0" smtClean="0">
                          <a:solidFill>
                            <a:schemeClr val="bg1"/>
                          </a:solidFill>
                        </a:rPr>
                        <a:t>) </a:t>
                      </a:r>
                      <a:r>
                        <a:rPr lang="bn-BD" sz="1400" dirty="0" smtClean="0">
                          <a:solidFill>
                            <a:schemeClr val="bg1"/>
                          </a:solidFill>
                        </a:rPr>
                        <a:t>সন্তুস্টি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22867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হাজ্বের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ফরজ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৫ টি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৪ টি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৩ টি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 টি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007534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হাজ্বের  মাষ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কোনটি ?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(ক) যিলহাজ্ব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(খ) জিল ক্বদ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(গ)মহরাম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(ঘ)সফর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295400" y="533400"/>
            <a:ext cx="66383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সঠিক উত্তরে টিক চিনহ দাও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-Shape 8"/>
          <p:cNvSpPr/>
          <p:nvPr/>
        </p:nvSpPr>
        <p:spPr>
          <a:xfrm rot="18558793">
            <a:off x="2662368" y="1594842"/>
            <a:ext cx="990600" cy="457200"/>
          </a:xfrm>
          <a:prstGeom prst="corner">
            <a:avLst>
              <a:gd name="adj1" fmla="val 18624"/>
              <a:gd name="adj2" fmla="val 1441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/>
        </p:nvSpPr>
        <p:spPr>
          <a:xfrm rot="18558793">
            <a:off x="5938968" y="2661642"/>
            <a:ext cx="990600" cy="457200"/>
          </a:xfrm>
          <a:prstGeom prst="corner">
            <a:avLst>
              <a:gd name="adj1" fmla="val 18624"/>
              <a:gd name="adj2" fmla="val 1441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/>
        </p:nvSpPr>
        <p:spPr>
          <a:xfrm rot="18558793">
            <a:off x="2586167" y="3423643"/>
            <a:ext cx="990600" cy="457200"/>
          </a:xfrm>
          <a:prstGeom prst="corner">
            <a:avLst>
              <a:gd name="adj1" fmla="val 18624"/>
              <a:gd name="adj2" fmla="val 1441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E01-E371-4ADE-A678-46B6925C3AEC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228600"/>
            <a:ext cx="9144000" cy="6276439"/>
            <a:chOff x="0" y="228600"/>
            <a:chExt cx="9144000" cy="6276439"/>
          </a:xfrm>
        </p:grpSpPr>
        <p:pic>
          <p:nvPicPr>
            <p:cNvPr id="9" name="Picture 8" descr="image-3712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853" y="228600"/>
              <a:ext cx="8675547" cy="487268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1981200" y="4165937"/>
              <a:ext cx="5410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0" y="5181600"/>
              <a:ext cx="9144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“হাজ্ব বিশ্ব ভ্রাতৃত্ব ও ঐক্যের প্রতিক”কথাটির যৌক্তিকতা প্রমান কর।</a:t>
              </a:r>
              <a:endPara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E01-E371-4ADE-A678-46B6925C3AEC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Md.Mahabub</a:t>
            </a:r>
            <a:r>
              <a:rPr lang="en-US" dirty="0" smtClean="0"/>
              <a:t> </a:t>
            </a:r>
            <a:r>
              <a:rPr lang="en-US" dirty="0" err="1" smtClean="0"/>
              <a:t>Alam,Razzak</a:t>
            </a:r>
            <a:r>
              <a:rPr lang="en-US" dirty="0" smtClean="0"/>
              <a:t> </a:t>
            </a:r>
            <a:r>
              <a:rPr lang="en-US" dirty="0" err="1" smtClean="0"/>
              <a:t>Howlader</a:t>
            </a:r>
            <a:r>
              <a:rPr lang="en-US" dirty="0" smtClean="0"/>
              <a:t> </a:t>
            </a:r>
            <a:r>
              <a:rPr lang="en-US" dirty="0" err="1" smtClean="0"/>
              <a:t>AcademY,PuranBazar,Madaripur</a:t>
            </a:r>
            <a:r>
              <a:rPr lang="en-US" dirty="0" smtClean="0"/>
              <a:t> </a:t>
            </a:r>
            <a:r>
              <a:rPr lang="en-US" dirty="0" err="1" smtClean="0"/>
              <a:t>Sadar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524000" y="228600"/>
            <a:ext cx="6248400" cy="6047839"/>
            <a:chOff x="1524000" y="228600"/>
            <a:chExt cx="6248400" cy="6047839"/>
          </a:xfrm>
        </p:grpSpPr>
        <p:pic>
          <p:nvPicPr>
            <p:cNvPr id="12" name="Picture 11" descr="7YJp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1219200"/>
              <a:ext cx="5943600" cy="50292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2438400" y="4953000"/>
              <a:ext cx="443050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bn-BD" sz="8000" b="1" cap="all" spc="0" dirty="0" smtClean="0">
                  <a:ln/>
                  <a:solidFill>
                    <a:srgbClr val="FFC00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8000" b="1" cap="all" spc="0" dirty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 descr="Assalamualaikum.png"/>
            <p:cNvPicPr>
              <a:picLocks noChangeAspect="1"/>
            </p:cNvPicPr>
            <p:nvPr/>
          </p:nvPicPr>
          <p:blipFill>
            <a:blip r:embed="rId3"/>
            <a:srcRect l="-4064" t="80555" r="-5928"/>
            <a:stretch>
              <a:fillRect/>
            </a:stretch>
          </p:blipFill>
          <p:spPr>
            <a:xfrm>
              <a:off x="1524000" y="228600"/>
              <a:ext cx="6248400" cy="762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E01-E371-4ADE-A678-46B6925C3AEC}" type="datetime1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photo-1540871112484-09beaca00e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304800"/>
            <a:ext cx="4274169" cy="2122714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arafat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04800"/>
            <a:ext cx="4114800" cy="21336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safamaroa ict mahabub.jpg"/>
          <p:cNvPicPr>
            <a:picLocks noChangeAspect="1"/>
          </p:cNvPicPr>
          <p:nvPr/>
        </p:nvPicPr>
        <p:blipFill>
          <a:blip r:embed="rId4"/>
          <a:srcRect l="2000" t="3448" r="2000" b="3448"/>
          <a:stretch>
            <a:fillRect/>
          </a:stretch>
        </p:blipFill>
        <p:spPr>
          <a:xfrm>
            <a:off x="4876800" y="3352800"/>
            <a:ext cx="4114800" cy="21336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152400" y="2438400"/>
            <a:ext cx="4343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কাবায় তাওয়াফ রত মুসলিম</a:t>
            </a:r>
            <a:endParaRPr lang="en-US" sz="36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6867" y="2438400"/>
            <a:ext cx="41247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আরাফাতের ময়দান</a:t>
            </a:r>
            <a:endParaRPr lang="en-US" sz="36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7400" y="5562600"/>
            <a:ext cx="21403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সাফা-মারওয়া</a:t>
            </a:r>
            <a:endParaRPr lang="en-US" sz="36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6800" y="5562600"/>
            <a:ext cx="22044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মিনায় মুসলিম</a:t>
            </a:r>
            <a:endParaRPr lang="en-US" sz="36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ict mahabub mi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352800"/>
            <a:ext cx="4343400" cy="21336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E01-E371-4ADE-A678-46B6925C3AEC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91440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23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হাজ্ব</a:t>
            </a:r>
            <a:r>
              <a:rPr lang="bn-BD" sz="19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ar-SA" sz="19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</a:rPr>
              <a:t>حج</a:t>
            </a:r>
            <a:r>
              <a:rPr lang="bn-BD" sz="19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199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E01-E371-4ADE-A678-46B6925C3AEC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600" y="158889"/>
            <a:ext cx="8001000" cy="6318111"/>
            <a:chOff x="609600" y="76200"/>
            <a:chExt cx="8001000" cy="6318111"/>
          </a:xfrm>
        </p:grpSpPr>
        <p:sp>
          <p:nvSpPr>
            <p:cNvPr id="5" name="TextBox 4"/>
            <p:cNvSpPr txBox="1"/>
            <p:nvPr/>
          </p:nvSpPr>
          <p:spPr>
            <a:xfrm>
              <a:off x="1828800" y="76200"/>
              <a:ext cx="563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শিক্ষার্থীরা যা শিখতে পারবে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9600" y="762000"/>
              <a:ext cx="8001000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Font typeface="Wingdings" pitchFamily="2" charset="2"/>
                <a:buChar char="Ø"/>
              </a:pPr>
              <a:r>
                <a:rPr lang="bn-BD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হাজ্বের শাব্দিক ও পারিভাষিক অর্থ লিখতে পারবে</a:t>
              </a:r>
            </a:p>
            <a:p>
              <a:pPr algn="ctr">
                <a:buFont typeface="Wingdings" pitchFamily="2" charset="2"/>
                <a:buChar char="Ø"/>
              </a:pPr>
              <a:r>
                <a:rPr lang="bn-BD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হাজ্বের ফরজ ও ওয়াজিব লিখতে ও বলতে পারবে</a:t>
              </a:r>
            </a:p>
            <a:p>
              <a:pPr algn="ctr">
                <a:buFont typeface="Wingdings" pitchFamily="2" charset="2"/>
                <a:buChar char="Ø"/>
              </a:pPr>
              <a:r>
                <a:rPr lang="bn-BD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হাজ্বের সুন্নত সমুহ লিখতে পারবে</a:t>
              </a:r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E01-E371-4ADE-A678-46B6925C3AEC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 err="1" smtClean="0">
                <a:solidFill>
                  <a:srgbClr val="FF0000"/>
                </a:solidFill>
              </a:rPr>
              <a:t>Md.Mahabub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err="1" smtClean="0">
                <a:solidFill>
                  <a:srgbClr val="FF0000"/>
                </a:solidFill>
              </a:rPr>
              <a:t>Alam,Razzak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err="1" smtClean="0">
                <a:solidFill>
                  <a:srgbClr val="FF0000"/>
                </a:solidFill>
              </a:rPr>
              <a:t>Howlader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err="1" smtClean="0">
                <a:solidFill>
                  <a:srgbClr val="FF0000"/>
                </a:solidFill>
              </a:rPr>
              <a:t>AcademY,PuranBazar,Madaripur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err="1" smtClean="0">
                <a:solidFill>
                  <a:srgbClr val="FF0000"/>
                </a:solidFill>
              </a:rPr>
              <a:t>Sadar</a:t>
            </a:r>
            <a:r>
              <a:rPr lang="en-US" sz="1050" dirty="0" smtClean="0">
                <a:solidFill>
                  <a:srgbClr val="FF0000"/>
                </a:solidFill>
              </a:rPr>
              <a:t>.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52400" y="152400"/>
            <a:ext cx="8839200" cy="6324600"/>
            <a:chOff x="152400" y="152400"/>
            <a:chExt cx="8839200" cy="6324600"/>
          </a:xfrm>
        </p:grpSpPr>
        <p:pic>
          <p:nvPicPr>
            <p:cNvPr id="7" name="Picture 6" descr="Untitled-b1.jpg"/>
            <p:cNvPicPr>
              <a:picLocks noChangeAspect="1"/>
            </p:cNvPicPr>
            <p:nvPr/>
          </p:nvPicPr>
          <p:blipFill>
            <a:blip r:embed="rId2"/>
            <a:srcRect l="1497" t="2229" r="1497" b="6210"/>
            <a:stretch>
              <a:fillRect/>
            </a:stretch>
          </p:blipFill>
          <p:spPr>
            <a:xfrm>
              <a:off x="152400" y="152400"/>
              <a:ext cx="8839200" cy="632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2819400" y="3429000"/>
              <a:ext cx="6019800" cy="76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04800" y="4191000"/>
              <a:ext cx="8534400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81000" y="4953000"/>
              <a:ext cx="5867400" cy="76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4800" y="5715000"/>
              <a:ext cx="8534400" cy="1524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6477000" y="5029200"/>
            <a:ext cx="2667000" cy="762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E01-E371-4ADE-A678-46B6925C3AEC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304800"/>
            <a:ext cx="9144000" cy="5943600"/>
            <a:chOff x="0" y="304800"/>
            <a:chExt cx="9144000" cy="5943600"/>
          </a:xfrm>
        </p:grpSpPr>
        <p:sp>
          <p:nvSpPr>
            <p:cNvPr id="5" name="TextBox 4"/>
            <p:cNvSpPr txBox="1"/>
            <p:nvPr/>
          </p:nvSpPr>
          <p:spPr>
            <a:xfrm>
              <a:off x="0" y="3447633"/>
              <a:ext cx="914400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400" dirty="0" smtClean="0">
                  <a:latin typeface="NikoshBAN" pitchFamily="2" charset="0"/>
                </a:rPr>
                <a:t>ولله على الناس حج البيت من استطاع اليه سبيلا </a:t>
              </a:r>
              <a:r>
                <a:rPr lang="ar-SA" sz="1600" dirty="0" smtClean="0">
                  <a:latin typeface="NikoshBAN" pitchFamily="2" charset="0"/>
                </a:rPr>
                <a:t>ط</a:t>
              </a:r>
            </a:p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“মানুষের মধ্যে যার আল্লাহ্‌র ঘর পর্যন্ত পৌঁছার সামর্থ্য আছে তার উপর আল্লাহ্‌র উদ্দেশ্যে ঐ ঘরের  হাজ্ব করা অবশ্যই কর্তব্য”।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(আলে ইমরান-৯৭)</a:t>
              </a:r>
              <a:endParaRPr lang="en-US" sz="115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sohih-nurani-bangla-uccharon-o-sohoj-sorol-bonganubad-quran-shorif-7-sad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4600" y="409135"/>
              <a:ext cx="2057400" cy="294366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152400" y="304800"/>
              <a:ext cx="601980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হাজ্ব করতে সামর্থবান মুসলিমদের উদ্দেশ্যে </a:t>
              </a:r>
              <a:r>
                <a:rPr lang="bn-BD" sz="5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আল্লাহ বলেন-</a:t>
              </a:r>
              <a:endPara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E01-E371-4ADE-A678-46B6925C3AEC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533400"/>
          </a:xfrm>
        </p:spPr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Md.Mahabub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Alam,Razzak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Howlader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AcademY,PuranBazar,Madaripur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Sadar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arafat 2.jpg"/>
          <p:cNvPicPr>
            <a:picLocks noChangeAspect="1"/>
          </p:cNvPicPr>
          <p:nvPr/>
        </p:nvPicPr>
        <p:blipFill>
          <a:blip r:embed="rId2"/>
          <a:srcRect l="862" t="1265" r="862" b="2615"/>
          <a:stretch>
            <a:fillRect/>
          </a:stretch>
        </p:blipFill>
        <p:spPr>
          <a:xfrm>
            <a:off x="152400" y="152400"/>
            <a:ext cx="8839200" cy="617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E01-E371-4ADE-A678-46B6925C3AEC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AcademY,PuranBazar,Madaripur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1000"/>
            <a:ext cx="9144000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হজ্বের ফরজ তিনটি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হজ্বের নিয়তে ইহরাম বাঁধা।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আরাফার ময়দানে ৯ই জিলহজ তারিখে অবস্থান (অকূফ) করা।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bn-BD" sz="6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তাওয়াফে</a:t>
            </a:r>
            <a:r>
              <a:rPr lang="en-US" sz="6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যিয়ারত করা।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516</TotalTime>
  <Words>648</Words>
  <Application>Microsoft Office PowerPoint</Application>
  <PresentationFormat>On-screen Show (4:3)</PresentationFormat>
  <Paragraphs>147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Foundry</vt:lpstr>
      <vt:lpstr>Trek</vt:lpstr>
      <vt:lpstr>Solstice</vt:lpstr>
      <vt:lpstr>Oriel</vt:lpstr>
      <vt:lpstr>Flow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85</cp:revision>
  <dcterms:created xsi:type="dcterms:W3CDTF">2006-08-16T00:00:00Z</dcterms:created>
  <dcterms:modified xsi:type="dcterms:W3CDTF">2020-12-30T17:14:28Z</dcterms:modified>
</cp:coreProperties>
</file>