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57" r:id="rId18"/>
    <p:sldId id="281" r:id="rId19"/>
    <p:sldId id="28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BC5791-235F-4DD4-84E5-FB3A9562867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3A1FE0-BBCD-44CD-8D89-0D8AD9DBCEA8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বাহুল্য</a:t>
          </a:r>
          <a:r>
            <a: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সংজ্ঞা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E6AAF72-86EB-4453-93D3-60F296DAF64D}" type="parTrans" cxnId="{781E6E15-CA06-40A4-B861-4A3E51F2E380}">
      <dgm:prSet/>
      <dgm:spPr/>
      <dgm:t>
        <a:bodyPr/>
        <a:lstStyle/>
        <a:p>
          <a:endParaRPr lang="en-US"/>
        </a:p>
      </dgm:t>
    </dgm:pt>
    <dgm:pt modelId="{E891029D-0517-4BF2-B133-FA68AC22E06F}" type="sibTrans" cxnId="{781E6E15-CA06-40A4-B861-4A3E51F2E380}">
      <dgm:prSet/>
      <dgm:spPr/>
      <dgm:t>
        <a:bodyPr/>
        <a:lstStyle/>
        <a:p>
          <a:endParaRPr lang="en-US"/>
        </a:p>
      </dgm:t>
    </dgm:pt>
    <dgm:pt modelId="{EA2F1DC6-40A9-4BCB-A7DB-7DFF6E977113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অবান্তর</a:t>
          </a:r>
          <a:r>
            <a: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সংজ্ঞা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7BE4944-4657-42A2-B3D6-5582B38FC8F4}" type="parTrans" cxnId="{C38F3FE9-1BE0-4CF1-9902-8445AF3CBE96}">
      <dgm:prSet/>
      <dgm:spPr/>
      <dgm:t>
        <a:bodyPr/>
        <a:lstStyle/>
        <a:p>
          <a:endParaRPr lang="en-US"/>
        </a:p>
      </dgm:t>
    </dgm:pt>
    <dgm:pt modelId="{2EAC9945-11BA-423C-9037-37EC4DC264D6}" type="sibTrans" cxnId="{C38F3FE9-1BE0-4CF1-9902-8445AF3CBE96}">
      <dgm:prSet/>
      <dgm:spPr/>
      <dgm:t>
        <a:bodyPr/>
        <a:lstStyle/>
        <a:p>
          <a:endParaRPr lang="en-US"/>
        </a:p>
      </dgm:t>
    </dgm:pt>
    <dgm:pt modelId="{927CB52C-6897-4D99-82D9-BA9893D17F5C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অব্যাপক</a:t>
          </a:r>
          <a:r>
            <a: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সংজ্ঞা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403E25-7D35-4994-AD6A-44ACDE521A97}" type="parTrans" cxnId="{BECC7141-F773-491C-B453-410748DB1BDB}">
      <dgm:prSet/>
      <dgm:spPr/>
      <dgm:t>
        <a:bodyPr/>
        <a:lstStyle/>
        <a:p>
          <a:endParaRPr lang="en-US"/>
        </a:p>
      </dgm:t>
    </dgm:pt>
    <dgm:pt modelId="{86CA34B7-0D0F-41BF-BA28-ACEC5956A0BB}" type="sibTrans" cxnId="{BECC7141-F773-491C-B453-410748DB1BDB}">
      <dgm:prSet/>
      <dgm:spPr/>
      <dgm:t>
        <a:bodyPr/>
        <a:lstStyle/>
        <a:p>
          <a:endParaRPr lang="en-US"/>
        </a:p>
      </dgm:t>
    </dgm:pt>
    <dgm:pt modelId="{7A10DD05-1CF6-4A5E-8512-6E9DC9AF6D2D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অতি</a:t>
          </a:r>
          <a:r>
            <a: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ব্যাপক</a:t>
          </a:r>
          <a:r>
            <a: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সংজ্ঞা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352CE22-4236-43F3-BE83-C86E6C376CCF}" type="parTrans" cxnId="{EAC4A8BD-84F4-4164-B06A-7430BD89A195}">
      <dgm:prSet/>
      <dgm:spPr/>
      <dgm:t>
        <a:bodyPr/>
        <a:lstStyle/>
        <a:p>
          <a:endParaRPr lang="en-US"/>
        </a:p>
      </dgm:t>
    </dgm:pt>
    <dgm:pt modelId="{AEF30377-9BBA-4752-9FEF-329C8D2B3A57}" type="sibTrans" cxnId="{EAC4A8BD-84F4-4164-B06A-7430BD89A195}">
      <dgm:prSet/>
      <dgm:spPr/>
      <dgm:t>
        <a:bodyPr/>
        <a:lstStyle/>
        <a:p>
          <a:endParaRPr lang="en-US"/>
        </a:p>
      </dgm:t>
    </dgm:pt>
    <dgm:pt modelId="{578D107F-0932-4884-ABB3-1E26541FA83B}" type="pres">
      <dgm:prSet presAssocID="{67BC5791-235F-4DD4-84E5-FB3A95628670}" presName="diagram" presStyleCnt="0">
        <dgm:presLayoutVars>
          <dgm:dir/>
          <dgm:resizeHandles val="exact"/>
        </dgm:presLayoutVars>
      </dgm:prSet>
      <dgm:spPr/>
    </dgm:pt>
    <dgm:pt modelId="{B19A35E9-8740-43C4-ABE1-91A42BCDB178}" type="pres">
      <dgm:prSet presAssocID="{993A1FE0-BBCD-44CD-8D89-0D8AD9DBCEA8}" presName="node" presStyleLbl="node1" presStyleIdx="0" presStyleCnt="4">
        <dgm:presLayoutVars>
          <dgm:bulletEnabled val="1"/>
        </dgm:presLayoutVars>
      </dgm:prSet>
      <dgm:spPr/>
    </dgm:pt>
    <dgm:pt modelId="{FAF33456-92E1-4AB4-BDAD-8672D925F0C1}" type="pres">
      <dgm:prSet presAssocID="{E891029D-0517-4BF2-B133-FA68AC22E06F}" presName="sibTrans" presStyleCnt="0"/>
      <dgm:spPr/>
    </dgm:pt>
    <dgm:pt modelId="{A07755BC-9CFA-4913-9B50-5DD56BB1D824}" type="pres">
      <dgm:prSet presAssocID="{EA2F1DC6-40A9-4BCB-A7DB-7DFF6E977113}" presName="node" presStyleLbl="node1" presStyleIdx="1" presStyleCnt="4">
        <dgm:presLayoutVars>
          <dgm:bulletEnabled val="1"/>
        </dgm:presLayoutVars>
      </dgm:prSet>
      <dgm:spPr/>
    </dgm:pt>
    <dgm:pt modelId="{1F14FF96-7D0D-4677-A2AB-5D429810FECF}" type="pres">
      <dgm:prSet presAssocID="{2EAC9945-11BA-423C-9037-37EC4DC264D6}" presName="sibTrans" presStyleCnt="0"/>
      <dgm:spPr/>
    </dgm:pt>
    <dgm:pt modelId="{005A039D-ADD1-4B3E-A616-AFC2B0E7AD20}" type="pres">
      <dgm:prSet presAssocID="{927CB52C-6897-4D99-82D9-BA9893D17F5C}" presName="node" presStyleLbl="node1" presStyleIdx="2" presStyleCnt="4">
        <dgm:presLayoutVars>
          <dgm:bulletEnabled val="1"/>
        </dgm:presLayoutVars>
      </dgm:prSet>
      <dgm:spPr/>
    </dgm:pt>
    <dgm:pt modelId="{BC414C5E-3522-4484-80B6-3C5420453A62}" type="pres">
      <dgm:prSet presAssocID="{86CA34B7-0D0F-41BF-BA28-ACEC5956A0BB}" presName="sibTrans" presStyleCnt="0"/>
      <dgm:spPr/>
    </dgm:pt>
    <dgm:pt modelId="{B0D7A3CA-203D-40A1-A652-FD56A7ECCC0E}" type="pres">
      <dgm:prSet presAssocID="{7A10DD05-1CF6-4A5E-8512-6E9DC9AF6D2D}" presName="node" presStyleLbl="node1" presStyleIdx="3" presStyleCnt="4">
        <dgm:presLayoutVars>
          <dgm:bulletEnabled val="1"/>
        </dgm:presLayoutVars>
      </dgm:prSet>
      <dgm:spPr/>
    </dgm:pt>
  </dgm:ptLst>
  <dgm:cxnLst>
    <dgm:cxn modelId="{781E6E15-CA06-40A4-B861-4A3E51F2E380}" srcId="{67BC5791-235F-4DD4-84E5-FB3A95628670}" destId="{993A1FE0-BBCD-44CD-8D89-0D8AD9DBCEA8}" srcOrd="0" destOrd="0" parTransId="{EE6AAF72-86EB-4453-93D3-60F296DAF64D}" sibTransId="{E891029D-0517-4BF2-B133-FA68AC22E06F}"/>
    <dgm:cxn modelId="{8D589926-3F3B-4B2F-A8EE-4FFD810629A0}" type="presOf" srcId="{993A1FE0-BBCD-44CD-8D89-0D8AD9DBCEA8}" destId="{B19A35E9-8740-43C4-ABE1-91A42BCDB178}" srcOrd="0" destOrd="0" presId="urn:microsoft.com/office/officeart/2005/8/layout/default"/>
    <dgm:cxn modelId="{0A0F242D-0244-4F1D-A008-7011BE531980}" type="presOf" srcId="{927CB52C-6897-4D99-82D9-BA9893D17F5C}" destId="{005A039D-ADD1-4B3E-A616-AFC2B0E7AD20}" srcOrd="0" destOrd="0" presId="urn:microsoft.com/office/officeart/2005/8/layout/default"/>
    <dgm:cxn modelId="{FF95955F-A534-4EC2-9130-799756334E74}" type="presOf" srcId="{67BC5791-235F-4DD4-84E5-FB3A95628670}" destId="{578D107F-0932-4884-ABB3-1E26541FA83B}" srcOrd="0" destOrd="0" presId="urn:microsoft.com/office/officeart/2005/8/layout/default"/>
    <dgm:cxn modelId="{BECC7141-F773-491C-B453-410748DB1BDB}" srcId="{67BC5791-235F-4DD4-84E5-FB3A95628670}" destId="{927CB52C-6897-4D99-82D9-BA9893D17F5C}" srcOrd="2" destOrd="0" parTransId="{4E403E25-7D35-4994-AD6A-44ACDE521A97}" sibTransId="{86CA34B7-0D0F-41BF-BA28-ACEC5956A0BB}"/>
    <dgm:cxn modelId="{858B8FBD-5494-4245-9492-BF8088A14EE9}" type="presOf" srcId="{EA2F1DC6-40A9-4BCB-A7DB-7DFF6E977113}" destId="{A07755BC-9CFA-4913-9B50-5DD56BB1D824}" srcOrd="0" destOrd="0" presId="urn:microsoft.com/office/officeart/2005/8/layout/default"/>
    <dgm:cxn modelId="{EAC4A8BD-84F4-4164-B06A-7430BD89A195}" srcId="{67BC5791-235F-4DD4-84E5-FB3A95628670}" destId="{7A10DD05-1CF6-4A5E-8512-6E9DC9AF6D2D}" srcOrd="3" destOrd="0" parTransId="{A352CE22-4236-43F3-BE83-C86E6C376CCF}" sibTransId="{AEF30377-9BBA-4752-9FEF-329C8D2B3A57}"/>
    <dgm:cxn modelId="{07F439D3-BEBF-412E-889F-19916FF852C7}" type="presOf" srcId="{7A10DD05-1CF6-4A5E-8512-6E9DC9AF6D2D}" destId="{B0D7A3CA-203D-40A1-A652-FD56A7ECCC0E}" srcOrd="0" destOrd="0" presId="urn:microsoft.com/office/officeart/2005/8/layout/default"/>
    <dgm:cxn modelId="{C38F3FE9-1BE0-4CF1-9902-8445AF3CBE96}" srcId="{67BC5791-235F-4DD4-84E5-FB3A95628670}" destId="{EA2F1DC6-40A9-4BCB-A7DB-7DFF6E977113}" srcOrd="1" destOrd="0" parTransId="{47BE4944-4657-42A2-B3D6-5582B38FC8F4}" sibTransId="{2EAC9945-11BA-423C-9037-37EC4DC264D6}"/>
    <dgm:cxn modelId="{2E37AF77-249F-47AC-A321-AB7FCC761AF9}" type="presParOf" srcId="{578D107F-0932-4884-ABB3-1E26541FA83B}" destId="{B19A35E9-8740-43C4-ABE1-91A42BCDB178}" srcOrd="0" destOrd="0" presId="urn:microsoft.com/office/officeart/2005/8/layout/default"/>
    <dgm:cxn modelId="{8DF56993-703F-4C56-BD13-AF0862C387C8}" type="presParOf" srcId="{578D107F-0932-4884-ABB3-1E26541FA83B}" destId="{FAF33456-92E1-4AB4-BDAD-8672D925F0C1}" srcOrd="1" destOrd="0" presId="urn:microsoft.com/office/officeart/2005/8/layout/default"/>
    <dgm:cxn modelId="{05AA1A21-B6DF-4BDB-BBCC-2827BADEFCF2}" type="presParOf" srcId="{578D107F-0932-4884-ABB3-1E26541FA83B}" destId="{A07755BC-9CFA-4913-9B50-5DD56BB1D824}" srcOrd="2" destOrd="0" presId="urn:microsoft.com/office/officeart/2005/8/layout/default"/>
    <dgm:cxn modelId="{800CBCE3-2A4F-4545-BC0F-F4F5D66C4E67}" type="presParOf" srcId="{578D107F-0932-4884-ABB3-1E26541FA83B}" destId="{1F14FF96-7D0D-4677-A2AB-5D429810FECF}" srcOrd="3" destOrd="0" presId="urn:microsoft.com/office/officeart/2005/8/layout/default"/>
    <dgm:cxn modelId="{6DB54842-801B-4C9A-984F-E9114311D875}" type="presParOf" srcId="{578D107F-0932-4884-ABB3-1E26541FA83B}" destId="{005A039D-ADD1-4B3E-A616-AFC2B0E7AD20}" srcOrd="4" destOrd="0" presId="urn:microsoft.com/office/officeart/2005/8/layout/default"/>
    <dgm:cxn modelId="{00E4F75C-3209-4184-BD35-22851CFFE280}" type="presParOf" srcId="{578D107F-0932-4884-ABB3-1E26541FA83B}" destId="{BC414C5E-3522-4484-80B6-3C5420453A62}" srcOrd="5" destOrd="0" presId="urn:microsoft.com/office/officeart/2005/8/layout/default"/>
    <dgm:cxn modelId="{7BC71495-B13F-4E1C-B5C2-6E3B613461F3}" type="presParOf" srcId="{578D107F-0932-4884-ABB3-1E26541FA83B}" destId="{B0D7A3CA-203D-40A1-A652-FD56A7ECCC0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A35E9-8740-43C4-ABE1-91A42BCDB178}">
      <dsp:nvSpPr>
        <dsp:cNvPr id="0" name=""/>
        <dsp:cNvSpPr/>
      </dsp:nvSpPr>
      <dsp:spPr>
        <a:xfrm>
          <a:off x="735778" y="1463"/>
          <a:ext cx="2891544" cy="173492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বাহুল্য</a:t>
          </a:r>
          <a:r>
            <a:rPr lang="en-US" sz="5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0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সংজ্ঞা</a:t>
          </a:r>
          <a:endParaRPr lang="en-US" sz="5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35778" y="1463"/>
        <a:ext cx="2891544" cy="1734926"/>
      </dsp:txXfrm>
    </dsp:sp>
    <dsp:sp modelId="{A07755BC-9CFA-4913-9B50-5DD56BB1D824}">
      <dsp:nvSpPr>
        <dsp:cNvPr id="0" name=""/>
        <dsp:cNvSpPr/>
      </dsp:nvSpPr>
      <dsp:spPr>
        <a:xfrm>
          <a:off x="3916477" y="1463"/>
          <a:ext cx="2891544" cy="173492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অবান্তর</a:t>
          </a:r>
          <a:r>
            <a:rPr lang="en-US" sz="5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0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সংজ্ঞা</a:t>
          </a:r>
          <a:endParaRPr lang="en-US" sz="5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16477" y="1463"/>
        <a:ext cx="2891544" cy="1734926"/>
      </dsp:txXfrm>
    </dsp:sp>
    <dsp:sp modelId="{005A039D-ADD1-4B3E-A616-AFC2B0E7AD20}">
      <dsp:nvSpPr>
        <dsp:cNvPr id="0" name=""/>
        <dsp:cNvSpPr/>
      </dsp:nvSpPr>
      <dsp:spPr>
        <a:xfrm>
          <a:off x="735778" y="2025544"/>
          <a:ext cx="2891544" cy="1734926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অব্যাপক</a:t>
          </a:r>
          <a:r>
            <a:rPr lang="en-US" sz="5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0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সংজ্ঞা</a:t>
          </a:r>
          <a:endParaRPr lang="en-US" sz="5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35778" y="2025544"/>
        <a:ext cx="2891544" cy="1734926"/>
      </dsp:txXfrm>
    </dsp:sp>
    <dsp:sp modelId="{B0D7A3CA-203D-40A1-A652-FD56A7ECCC0E}">
      <dsp:nvSpPr>
        <dsp:cNvPr id="0" name=""/>
        <dsp:cNvSpPr/>
      </dsp:nvSpPr>
      <dsp:spPr>
        <a:xfrm>
          <a:off x="3916477" y="2025544"/>
          <a:ext cx="2891544" cy="1734926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অতি</a:t>
          </a:r>
          <a:r>
            <a:rPr lang="en-US" sz="5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0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ব্যাপক</a:t>
          </a:r>
          <a:r>
            <a:rPr lang="en-US" sz="5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0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সংজ্ঞা</a:t>
          </a:r>
          <a:endParaRPr lang="en-US" sz="5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16477" y="2025544"/>
        <a:ext cx="2891544" cy="1734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E54AB-1D9A-45A6-B9FB-479264E41B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0CFC7A-1B60-4543-BF63-8397D0D4C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2595D-0C67-41DB-9E70-D421C4526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D644-0049-4FFA-A4A3-3E694A3EB161}" type="datetimeFigureOut">
              <a:rPr lang="en-US" smtClean="0"/>
              <a:t>30-Dec-20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2CAEB-E38D-4D80-A336-E6FE51AD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716D1-A77C-4A61-B5E7-BB7528DFA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BF7C-6A40-43FF-BCE4-35C5737E1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4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E4CE7-73F9-4403-B6DB-2F3BC5F8F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229B75-9E1E-4E41-9CAE-6B7AD5E11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9204E-ED62-4590-9CDD-220A3837D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D644-0049-4FFA-A4A3-3E694A3EB161}" type="datetimeFigureOut">
              <a:rPr lang="en-US" smtClean="0"/>
              <a:t>30-Dec-20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2C314-65ED-4256-85AE-56B452977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27EF2-01BD-4067-90B2-42622D2FD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BF7C-6A40-43FF-BCE4-35C5737E1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9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846932-E89E-4B46-80E9-E456E89468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A658CD-BA47-4E31-9826-24C9F8ECA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3EC15-48F1-43AB-8A5A-34848AED6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D644-0049-4FFA-A4A3-3E694A3EB161}" type="datetimeFigureOut">
              <a:rPr lang="en-US" smtClean="0"/>
              <a:t>30-Dec-20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F64F7-BDB8-4D81-B17A-24BD7F137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E819C-942A-4402-80DE-98FC350C7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BF7C-6A40-43FF-BCE4-35C5737E1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8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282B1-B9CF-4E30-8949-3136422C8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C383E-D0E7-44C6-B8A8-13A6B9EA6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90EA2-2DB6-4BC1-8F56-79AAB47E5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D644-0049-4FFA-A4A3-3E694A3EB161}" type="datetimeFigureOut">
              <a:rPr lang="en-US" smtClean="0"/>
              <a:t>30-Dec-20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87D13-D9AA-44F5-B7F1-5E830D8ED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900A7-A637-4AC3-8BBC-85920E04E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BF7C-6A40-43FF-BCE4-35C5737E1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8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9F158-F58F-41DB-B391-9DB7B5E6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AC69C-022E-47E5-B525-A59B9E090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55E3B-8723-4F73-B62E-1214E34A7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D644-0049-4FFA-A4A3-3E694A3EB161}" type="datetimeFigureOut">
              <a:rPr lang="en-US" smtClean="0"/>
              <a:t>30-Dec-20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73777-E4F5-4FD1-830E-A0868AA04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20C7F-4644-448A-B8CF-AEACF304C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BF7C-6A40-43FF-BCE4-35C5737E1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48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7590A-217C-4C65-9CDC-1483A8708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8D388-6081-4430-A0CE-49BAB86D73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1F013C-8C6B-4868-A125-BD2A402A4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983D6-731F-4A73-B099-614A79178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D644-0049-4FFA-A4A3-3E694A3EB161}" type="datetimeFigureOut">
              <a:rPr lang="en-US" smtClean="0"/>
              <a:t>30-Dec-20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91D20F-C450-4F20-983B-BC58F5C29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FA4CFB-1EE2-43D8-BB97-43EE76D97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BF7C-6A40-43FF-BCE4-35C5737E1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2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FFD4B-1408-4A6B-8A14-014C78975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FC8EE-43F4-4264-AB96-70D961CD4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4FD7B5-2A68-471D-AF30-6B3263A280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564F07-C3D5-4C28-9819-CDDA0CF6EB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B66525-B990-4155-9B4C-5291488BE6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5C46FF-14DC-4DED-AE07-312518E33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D644-0049-4FFA-A4A3-3E694A3EB161}" type="datetimeFigureOut">
              <a:rPr lang="en-US" smtClean="0"/>
              <a:t>30-Dec-20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42ECA8-F4B6-495E-AF31-DC819B0B2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719627-944D-4449-8130-3E989F9D5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BF7C-6A40-43FF-BCE4-35C5737E1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8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A5CAF-FB05-46B2-8991-23CD75FB1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51AB99-2A0D-40F8-8283-C8A783C2B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D644-0049-4FFA-A4A3-3E694A3EB161}" type="datetimeFigureOut">
              <a:rPr lang="en-US" smtClean="0"/>
              <a:t>30-Dec-20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FA369E-3799-43E3-90E9-575BAC6F3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04A97-FD2D-4C2D-8721-223532196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BF7C-6A40-43FF-BCE4-35C5737E1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8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EBE3F0-BF10-4309-9A3C-5A086DF3B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D644-0049-4FFA-A4A3-3E694A3EB161}" type="datetimeFigureOut">
              <a:rPr lang="en-US" smtClean="0"/>
              <a:t>30-Dec-20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AC68E5-47E1-4C85-A775-37E2CCE58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88C5D-0CD4-44F6-9EA8-079E89AE0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BF7C-6A40-43FF-BCE4-35C5737E1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23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457B9-5C6C-44B4-8128-160CE722B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ACE9B-1C92-4CA2-85AA-611BC9439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EDF479-B868-4D08-B666-920EE81FA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D5E50-38AB-4E89-B5DD-85A21C415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D644-0049-4FFA-A4A3-3E694A3EB161}" type="datetimeFigureOut">
              <a:rPr lang="en-US" smtClean="0"/>
              <a:t>30-Dec-20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511BF-6671-4D60-A760-446AB7E46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63C18-8431-407F-8407-912A176A4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BF7C-6A40-43FF-BCE4-35C5737E1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2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04E01-DE55-4464-8F84-16C9F905D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C18CA5-DCB1-43A5-A632-45F56986CF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68098-48D9-446A-8D6A-2BA10FBCF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E0712-3691-45DA-8DCF-9712EB06F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D644-0049-4FFA-A4A3-3E694A3EB161}" type="datetimeFigureOut">
              <a:rPr lang="en-US" smtClean="0"/>
              <a:t>30-Dec-20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59F0A3-E903-4BC9-ADC8-26D9A7E4B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E951DE-8D3C-4070-869D-3FA1547C8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BF7C-6A40-43FF-BCE4-35C5737E1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3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42BAFB-B8A5-48D6-9151-A87CE1667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DACA43-E31C-42E4-A0F2-CF0CA2465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5BCD3-533C-4E41-B6CD-0FE637308C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3D644-0049-4FFA-A4A3-3E694A3EB161}" type="datetimeFigureOut">
              <a:rPr lang="en-US" smtClean="0"/>
              <a:t>30-Dec-20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EDAA7-7729-4B3D-8886-E7371E960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55989-9A42-4F6D-A1BC-6702FAFD23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ABF7C-6A40-43FF-BCE4-35C5737E1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5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190B517-94AD-4425-BCC0-07A943040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222" y="782867"/>
            <a:ext cx="6109253" cy="58366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C8CF12F-B293-4755-A03F-90D3330260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906" y="123100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250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120" y="749326"/>
            <a:ext cx="3784896" cy="83099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অতিব্যাপক সংজ্ঞাঃ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809" y="2027583"/>
            <a:ext cx="5738191" cy="45243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কোনো পদের সংজ্ঞায় যদি ঐ পদের সম্পূর্ণ জাত্যর্থের উল্লেখ না করে অংশ বিশেষ উল্লেখ করা হয় কিংবা কম গুণের উল্লেখ করা হয় তবে সংজ্ঞাটির নাম হবে অতিব্যাপক সংজ্ঞা।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উদাহরণস্বরূপঃ </a:t>
            </a:r>
            <a:r>
              <a:rPr lang="bn-BD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 হয় জীব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এই দৃষ্টান্তে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পদের সম্পূর্ণ জাত্যর্থের উল্লেখ না করে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শুধু </a:t>
            </a:r>
            <a:r>
              <a:rPr lang="bn-BD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জীববৃত্তির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উল্লেখ করা হয়েছে। ফলে মানুষ পদের ব্যক্তর্থ বেড়ে তা অন্যান্য প্রাণির ক্ষেত্রেও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প্রযোজ্য হয়েছে।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A47251-D3A8-4EE6-90C0-B8A14072F560}"/>
              </a:ext>
            </a:extLst>
          </p:cNvPr>
          <p:cNvSpPr txBox="1"/>
          <p:nvPr/>
        </p:nvSpPr>
        <p:spPr>
          <a:xfrm>
            <a:off x="7076665" y="4452729"/>
            <a:ext cx="47676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জীববৃত্তি+বুদ্ধিবৃত্তি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=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A43286-8D58-43B2-B2D9-39FAE9293749}"/>
              </a:ext>
            </a:extLst>
          </p:cNvPr>
          <p:cNvSpPr txBox="1"/>
          <p:nvPr/>
        </p:nvSpPr>
        <p:spPr>
          <a:xfrm>
            <a:off x="8852451" y="3684107"/>
            <a:ext cx="1055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6B504EDA-51E1-4846-A614-ACF997EF5722}"/>
              </a:ext>
            </a:extLst>
          </p:cNvPr>
          <p:cNvSpPr/>
          <p:nvPr/>
        </p:nvSpPr>
        <p:spPr>
          <a:xfrm>
            <a:off x="9289772" y="4147930"/>
            <a:ext cx="238539" cy="4240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53BA5-1070-4860-9A1C-7049B7787C99}"/>
              </a:ext>
            </a:extLst>
          </p:cNvPr>
          <p:cNvSpPr txBox="1"/>
          <p:nvPr/>
        </p:nvSpPr>
        <p:spPr>
          <a:xfrm>
            <a:off x="6798369" y="5529947"/>
            <a:ext cx="4134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জীববৃত্তি=মানুষ+অন্যান্য প্রাণী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841DA6E-43DD-4CDB-86CC-6084DE6C6B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765" y="1126436"/>
            <a:ext cx="3392558" cy="248498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7391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1" y="967265"/>
            <a:ext cx="8610600" cy="50783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যৌক্তিক সংজ্ঞার দ্বিতীয় নিয়ম হচ্ছে, কোনো পদের সংজ্ঞাকে সেই পদ অপেক্ষা সুস্পষ্ট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হতে হবে। সংজ্ঞায় কোনো রূপক বা আলংকারিক কিংবা দুর্বোধ্য ভাষা ব্যবহার করা যাবে না।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এই নিয়ম লংঘন করলে দুই ধরণের </a:t>
            </a:r>
            <a:r>
              <a:rPr lang="bn-BD" sz="3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ঘটে—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sz="3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রূপক বা আলংকারিক সংজ্ঞাজনিত</a:t>
            </a:r>
            <a:r>
              <a:rPr lang="bn-IN" sz="3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</a:p>
          <a:p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sz="3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দুর্বোধ্য সংজ্ঞাজনিত অনুপপত্তি </a:t>
            </a:r>
            <a:endParaRPr lang="en-US" sz="36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77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1" y="572870"/>
            <a:ext cx="569888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রূপক বা আলংকারিক সংজ্ঞা অনুপপত্তিঃ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1" y="1676401"/>
            <a:ext cx="8382000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কোনো পদের সংজ্ঞায় জাত্যর্থের উল্লেখ না করে যদি রূপক বা আলংকারিক ভাষা ব্যবহার করা হয় তবে সংজ্ঞাটিতে রূপক বা আলংকারিক সংজ্ঞাজনিত অনুপপত্তি ঘটবে। যেমন-</a:t>
            </a:r>
          </a:p>
          <a:p>
            <a:r>
              <a:rPr lang="bn-BD" sz="36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 হচ্ছে সৃষ্টির সেরা জীব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আবার </a:t>
            </a:r>
            <a:r>
              <a:rPr lang="bn-BD" sz="36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গ্রন্থাগার হচ্ছে জ্ঞানের আধার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এখানে </a:t>
            </a:r>
            <a:r>
              <a:rPr lang="bn-BD" sz="36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সৃষ্টির সেরা জীব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bn-BD" sz="36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জ্ঞানের আধার</a:t>
            </a:r>
            <a:r>
              <a:rPr lang="bn-BD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শব্দ সমূহকে রূপক বা আলংকারিক শব্দ ব্যবহার করা হয়েছে। তাই সংজ্ঞাগুলো যৌক্তিক সংজ্ঞা না হয়ে রূপক বা আলংকারিক সংজ্ঞায় পরিণত হয়েছে।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287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6378" y="735496"/>
            <a:ext cx="386482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দুর্বোধ্য সংজ্ঞা অনুপপত্তিঃ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6379" y="1743164"/>
            <a:ext cx="8513021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কোনো পদের সংজ্ঞায় পূর্ণাংগ জাত্যর্থের পরিবর্তে যদি কোনো দুর্বোধ্য ভাষা ব্যবহার করা হয় তখন সংজ্ঞাটিতে দুর্বোধ্য সংজ্ঞাজনিত অনুপপত্তি ঘটবে। যেমন- </a:t>
            </a:r>
            <a:r>
              <a:rPr lang="bn-BD" sz="36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ব্যাঘ্র হচ্ছে ডোরাকোটা বৃহতলাংগুল্ধারী হিংস্র আত্মা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এখানে সংজ্ঞাটিতে ব্যবহৃত শব্দ সমূহ দুর্বোধ্য। তাই সংজ্ঞাটির নাম হচ্ছে দুর্বোধ্য সংজ্ঞা।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701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513520"/>
            <a:ext cx="8839200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 যৌক্তিক সংজ্ঞার তৃতীয় নিয়ম হচ্ছে , কোনো পদের সংজ্ঞায় ঐ পদ বা তার সমার্থক শব্দ ব্যবহার করা যাবে না। এই নিয়মটি লংঘণ করলে চক্রক সংজ্ঞা অনুপপত্তি ঘটবে।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1" y="2524781"/>
            <a:ext cx="3235181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চক্রক সংজ্ঞা অনুপপত্তিঃ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3352800"/>
            <a:ext cx="8839200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কোনো পদের সংজ্ঞায় যদি ঐ পদ বা তার সমার্থক শব্দ ব্যবহার  করা হয় তবে সংজ্ঞাটির নাম হবে চক্রক সংজ্ঞা। যেমন- </a:t>
            </a:r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 হচ্ছে </a:t>
            </a:r>
            <a:r>
              <a:rPr lang="bn-BD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মনুষ্য জাতীয় জীব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। এখানে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পদের সংজ্ঞা দিতে গিয়ে তার জাত্যর্থের উল্লেখের পরিবর্তে সমার্থক শব্দ </a:t>
            </a:r>
            <a:r>
              <a:rPr lang="bn-BD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মনুষ্য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ব্যবহার করা হয়েছে।  এখানে একই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শব্দটির পুনরাবৃত্তি ঘটেছে। পদের অর্থ সুস্পষ্ট না হয়ে চক্রের মতো আবর্তিত হয়েছে। তাই সংজ্ঞাটির নাম হচ্ছে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চক্রক সংজ্ঞা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112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1" y="563940"/>
            <a:ext cx="8839200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যৌক্তিক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সদর্থক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নঞ্চর্থক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অমান্য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নঞ্চর্থক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দোষ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ঘটবে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6401" y="2743201"/>
            <a:ext cx="3899567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নঞ্চর্থক বা নেতিবাচক সংজ্ঞাঃ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1" y="3581401"/>
            <a:ext cx="8839200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কোনো পদের সংজ্ঞায় যদি নঞ্চর্থক ভাষা ব্যবহার করা হয় তবে সংজ্ঞাটির নাম হবে নঞ্চর্থক বা নেতিবাচক সংজ্ঞা। যেমন- </a:t>
            </a:r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 নয় ফেরেশতা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। আলোচ্য দৃষ্টান্তে মানুষ কি তা উল্লেখ না করে মানুষ কি নয় তা উল্লেখ করা হয়েছে। তাই সংজ্ঞাটির নাম হচ্ছে নঞ্চর্থক বা নেতিবাচক সংজ্ঞা।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735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413570"/>
            <a:ext cx="8686800" cy="45243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৫। যৌক্তিক সংজ্ঞার  পঞ্চম নিয়মটি হচ্ছে সংজ্ঞার্থ পদের ব্যক্তর্থকে অব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শ্য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ই সংজ্ঞেয় পদের ব্যক্তর্থের সমান হতে হবে। এই নিয়ম লংঘন করলে দুই ধরণের অনুপপত্তি ঘটে ----</a:t>
            </a:r>
          </a:p>
          <a:p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অতিব্যাপক সংজ্ঞা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লংঘনজনিত</a:t>
            </a:r>
            <a:r>
              <a:rPr lang="bn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অনুপপত্তি দেয়া আছে) </a:t>
            </a:r>
            <a:endParaRPr lang="bn-BD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অব্যাপক সংজ্ঞা </a:t>
            </a:r>
            <a:r>
              <a:rPr lang="bn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(ঐ)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635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972629-929B-47EA-8590-9107DF19DD9D}"/>
              </a:ext>
            </a:extLst>
          </p:cNvPr>
          <p:cNvSpPr txBox="1"/>
          <p:nvPr/>
        </p:nvSpPr>
        <p:spPr>
          <a:xfrm>
            <a:off x="9462052" y="755371"/>
            <a:ext cx="1484702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A26E69-A7E5-45CE-80AC-CDFE83B1EF38}"/>
              </a:ext>
            </a:extLst>
          </p:cNvPr>
          <p:cNvSpPr txBox="1"/>
          <p:nvPr/>
        </p:nvSpPr>
        <p:spPr>
          <a:xfrm>
            <a:off x="543338" y="2305878"/>
            <a:ext cx="7367723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যৌক্তিক সংজ্ঞার যে কোনো একটি নিয়ম লিখ।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প্রথম নিয়ম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লংঘন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748506-2908-4D7F-9874-B80DFBF023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032" y="1542250"/>
            <a:ext cx="3687370" cy="4374846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44052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E5A3A-F2D7-4510-9C4F-CCD22E163841}"/>
              </a:ext>
            </a:extLst>
          </p:cNvPr>
          <p:cNvSpPr txBox="1"/>
          <p:nvPr/>
        </p:nvSpPr>
        <p:spPr>
          <a:xfrm>
            <a:off x="5393635" y="185529"/>
            <a:ext cx="186855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AB0727-C853-4B2B-AA44-4EA6C196D3C1}"/>
              </a:ext>
            </a:extLst>
          </p:cNvPr>
          <p:cNvSpPr txBox="1"/>
          <p:nvPr/>
        </p:nvSpPr>
        <p:spPr>
          <a:xfrm>
            <a:off x="3896137" y="1113174"/>
            <a:ext cx="46313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সৃজনশীল প্রশ্ন – কুমিল্লা বোর্ড-২০১৭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54825F-965A-4B76-AC47-0E1EE94585E3}"/>
              </a:ext>
            </a:extLst>
          </p:cNvPr>
          <p:cNvSpPr txBox="1"/>
          <p:nvPr/>
        </p:nvSpPr>
        <p:spPr>
          <a:xfrm>
            <a:off x="251794" y="1722783"/>
            <a:ext cx="117944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শীতকালীন ছুটিটে রফিক সাহেব শিলাইদহে রবীন্দ্রনাথ ঠাকুরের কুঠিবাড়িতে পৌছালেন। রবীন্দ্রনাথ ঠাকুর 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রচিত অনেক ছোট গল্প,কবিতা ও সংগীত সম্পর্কে তিনি তার একমাত্র মেয়ে পিয়াকে ধারণা দিলেন। 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বাড়ি ফেরার পথে পিয়া জানতে চায়- আব্বু সংগীত কি ? জবাবে রফিক সাহেব বলেন, “সংগীত হলো একটা দুর্মূল্য কোলাহল।”পিয়া এর অর্থ কিছুই বুঝল না।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E45C75-C970-45C5-AB06-05F52D39F9AF}"/>
              </a:ext>
            </a:extLst>
          </p:cNvPr>
          <p:cNvSpPr txBox="1"/>
          <p:nvPr/>
        </p:nvSpPr>
        <p:spPr>
          <a:xfrm>
            <a:off x="251794" y="3935895"/>
            <a:ext cx="10027780" cy="18158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মানুষ পদের যৌক্তিক সংজ্ঞা দাও। 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সংজ্ঞায় দূর্বোধ্য ভাষা ব্যবহার করা যাবে না কেন ?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উদ্দীপকে সংগীতের সংজ্ঞা দানে  কোন ধরনের সমস্যা হয়েছে বলে তুমি মনে কর।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উদ্দীপকে উল্লিখিত সমস্যা সমাধানে সংজ্ঞা দান প্রক্রিয়াটি আলোচনা কর।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432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8AD391-D720-48A3-9B62-54D19AA0EE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837" y="1366450"/>
            <a:ext cx="8062322" cy="423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935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81000"/>
            <a:ext cx="2828018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1676401"/>
            <a:ext cx="3393134" cy="31700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শারমিন আক্তার</a:t>
            </a:r>
          </a:p>
          <a:p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প্রভাষক,দর্শন বিভাগ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নোয়াপাড়া কলেজ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রাউজান,চট্টগ্রাম।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 flipV="1">
            <a:off x="6135659" y="2377959"/>
            <a:ext cx="5257801" cy="350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4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7975A88-9306-4620-A5D6-BE97A49C78EC}"/>
              </a:ext>
            </a:extLst>
          </p:cNvPr>
          <p:cNvGrpSpPr/>
          <p:nvPr/>
        </p:nvGrpSpPr>
        <p:grpSpPr>
          <a:xfrm>
            <a:off x="3962400" y="267267"/>
            <a:ext cx="4648200" cy="1295400"/>
            <a:chOff x="2438400" y="152400"/>
            <a:chExt cx="4648200" cy="1295400"/>
          </a:xfrm>
        </p:grpSpPr>
        <p:sp>
          <p:nvSpPr>
            <p:cNvPr id="10" name="Callout: Down Arrow 9">
              <a:extLst>
                <a:ext uri="{FF2B5EF4-FFF2-40B4-BE49-F238E27FC236}">
                  <a16:creationId xmlns:a16="http://schemas.microsoft.com/office/drawing/2014/main" id="{5DCE817B-51D9-4F8E-B1E1-CED0B2F91B5E}"/>
                </a:ext>
              </a:extLst>
            </p:cNvPr>
            <p:cNvSpPr/>
            <p:nvPr/>
          </p:nvSpPr>
          <p:spPr>
            <a:xfrm>
              <a:off x="2438400" y="152400"/>
              <a:ext cx="4648200" cy="1295400"/>
            </a:xfrm>
            <a:prstGeom prst="downArrowCallou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505200" y="228600"/>
              <a:ext cx="2362200" cy="70788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পাঠ ঘোষণা </a:t>
              </a:r>
              <a:endParaRPr lang="en-US" sz="4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95C992E-3DF0-47BA-8724-7CB15A0A3E9A}"/>
              </a:ext>
            </a:extLst>
          </p:cNvPr>
          <p:cNvGrpSpPr/>
          <p:nvPr/>
        </p:nvGrpSpPr>
        <p:grpSpPr>
          <a:xfrm>
            <a:off x="1533652" y="1844794"/>
            <a:ext cx="9144000" cy="1741557"/>
            <a:chOff x="0" y="2058101"/>
            <a:chExt cx="9144000" cy="1741557"/>
          </a:xfrm>
        </p:grpSpPr>
        <p:sp>
          <p:nvSpPr>
            <p:cNvPr id="5" name="Ribbon: Tilted Down 4">
              <a:extLst>
                <a:ext uri="{FF2B5EF4-FFF2-40B4-BE49-F238E27FC236}">
                  <a16:creationId xmlns:a16="http://schemas.microsoft.com/office/drawing/2014/main" id="{B53F5248-923E-42B7-9D9B-CFCF43CE912C}"/>
                </a:ext>
              </a:extLst>
            </p:cNvPr>
            <p:cNvSpPr/>
            <p:nvPr/>
          </p:nvSpPr>
          <p:spPr>
            <a:xfrm>
              <a:off x="0" y="2058101"/>
              <a:ext cx="9144000" cy="1741557"/>
            </a:xfrm>
            <a:prstGeom prst="ribbon">
              <a:avLst>
                <a:gd name="adj1" fmla="val 33333"/>
                <a:gd name="adj2" fmla="val 47160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762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717409" y="2789249"/>
              <a:ext cx="3709182" cy="7078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/>
                <a:t>যৌক্তিক সংজ্ঞা </a:t>
              </a:r>
              <a:endParaRPr lang="en-US" sz="4000" b="1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733801" y="4876800"/>
            <a:ext cx="4743705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/>
              <a:t>LOGICAL  DEFINITION</a:t>
            </a:r>
            <a:endParaRPr lang="en-US" sz="4000" b="1" dirty="0"/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5B6DD680-8998-4BA5-AC8C-896245E334F3}"/>
              </a:ext>
            </a:extLst>
          </p:cNvPr>
          <p:cNvSpPr/>
          <p:nvPr/>
        </p:nvSpPr>
        <p:spPr>
          <a:xfrm flipH="1" flipV="1">
            <a:off x="5067300" y="3807290"/>
            <a:ext cx="2057400" cy="925411"/>
          </a:xfrm>
          <a:prstGeom prst="upArrow">
            <a:avLst>
              <a:gd name="adj1" fmla="val 12669"/>
              <a:gd name="adj2" fmla="val 355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856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76200"/>
            <a:ext cx="21336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শিখন ফলঃ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990601"/>
            <a:ext cx="8991600" cy="45243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১। যৌক্তিক সংজ্ঞা ব্যাখ্যা করতে পারবে।</a:t>
            </a:r>
          </a:p>
          <a:p>
            <a:endParaRPr lang="bn-BD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২। সংজ্ঞার নিয়মাবলি বর্ণনা  করতে পারবে।</a:t>
            </a:r>
          </a:p>
          <a:p>
            <a:endParaRPr lang="bn-BD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৩। সংজ্ঞার নিয়ম লংঘন জনিত অনুপপত্তি ব্যাখ্যা  করতে পারবে।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003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62580"/>
            <a:ext cx="2879314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যৌক্তিক সংজ্ঞার নিয়মঃ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762001"/>
            <a:ext cx="8859982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১। কোনো পদের সংজ্ঞায় সেই পদের সম্পূর্ণ জাত্যর্থ উল্লেখ করতে হবে। </a:t>
            </a:r>
          </a:p>
          <a:p>
            <a:endParaRPr lang="bn-BD" sz="3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২। কোনো পদের সংজ্ঞাকে সেই পদ  অপেক্ষা সুস্পষ্ট হতে হবে। সংজ্ঞায় কোনো রূপক বা আলংকরিক কিংবা দুর্বোধ্য ভাষা ব্যবহার করা যাবে না।</a:t>
            </a:r>
          </a:p>
          <a:p>
            <a:endParaRPr lang="bn-BD" sz="3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৩। কোনো পদের সংজ্ঞায় ঐ পদের সমার্থক শব্দ ব্যবহার করা যাবে না।</a:t>
            </a:r>
          </a:p>
          <a:p>
            <a:endParaRPr lang="bn-BD" sz="3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৪। কোনো পদের সংজ্ঞা সদর্থক ভাষায় দেওয়া সম্ভব হলে  নঞর্থক ভাষা ব্যবহার করা যাবে না। </a:t>
            </a:r>
          </a:p>
          <a:p>
            <a:endParaRPr lang="bn-BD" sz="3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৫। সংজ্ঞার্থ পদের ব্যক্তর্থকে অবশ্য ই  সংজ্ঞেয় পদের ব্যক্তর্থের সমান হতে হবে। </a:t>
            </a:r>
            <a:endParaRPr lang="en-US" sz="3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19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7086" y="152401"/>
            <a:ext cx="6149440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যৌক্তিক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লংঘনজনিত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অনুপপত্তিঃ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97086" y="990601"/>
            <a:ext cx="86899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১। যৌক্তিক সংজ্ঞার প্রথম নিয়মটি হচ্ছে কোনো পদের সংজ্ঞায় সেই পদের সম্পূর্ণ জাত্যর্থ উল্লেখ করতে হবে। তার চেয়ে বেশিও নয় আবার কমও নয়। কিন্তু এই নিয়ম লংঘন করলে চার ধরনের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</a:p>
          <a:p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EBCB91F-1808-4626-997C-403831893E8E}"/>
              </a:ext>
            </a:extLst>
          </p:cNvPr>
          <p:cNvGraphicFramePr/>
          <p:nvPr/>
        </p:nvGraphicFramePr>
        <p:xfrm>
          <a:off x="2438400" y="2743201"/>
          <a:ext cx="7543800" cy="3761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4579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386" y="534506"/>
            <a:ext cx="2434424" cy="70788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বাহুল্য সংজ্ঞাঃ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146" y="1510748"/>
            <a:ext cx="6725478" cy="40318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কোনো  পদের সংজ্ঞায় যদি জাত্যর্থের অতিরিক্ত কোনো গুণের উল্লেখ করা হয় এবং অতিরিক্ত গুণটি যদি ঐ পদের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উপলক্ষণ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হয় তাহলে সংজ্ঞাটি বাহুল্য দোষে দুষ্ট হবে বা সংজ্ঞাটির নাম হবে বাহুল্য সংজ্ঞা। </a:t>
            </a:r>
            <a:r>
              <a:rPr lang="bn-BD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উদাহরণস্বরূপঃ </a:t>
            </a:r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 হয় বুদ্ধিবৃত্তি সম্পন্ন এমন প্রাণী যার বিচার ক্ষমতা রয়েছে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। এখানে </a:t>
            </a:r>
            <a:r>
              <a:rPr lang="bn-BD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বিচার ক্ষমতা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গুণটি হল </a:t>
            </a:r>
            <a:r>
              <a:rPr lang="bn-BD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পদের জাত্যর্থের একটি অতিরিক্ত গুণ এবং তা হল উপলক্ষণ। ফলে সংজ্ঞাটি বাহুল্যদুষ্ট সংজ্ঞা।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BECA8C-4860-4CFF-BB57-88A803E955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127" y="1510749"/>
            <a:ext cx="3848551" cy="403187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6467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4068" y="606866"/>
            <a:ext cx="3276600" cy="83099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অবান্তর সংজ্ঞাঃ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4068" y="1696277"/>
            <a:ext cx="6294782" cy="45243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কোনো পদের সংজ্ঞায় যদি জাত্যর্থের অতিরিক্ত গুণের উল্লেখ করা হয় এবং অতিরিক্ত গুণটি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যদি ঐ পদের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অবিচ্ছেদ্য অবান্তর লক্ষণ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হয় তা হলে সংজ্ঞাটির নাম হবে অবান্তর সংজ্ঞা।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উদাহরণস্বরূপঃ </a:t>
            </a:r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 হয় বুদ্ধিবৃত্তি সম্পন্ন দ্বিপদ জীব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—আলোচ্য দৃষ্টান্তে </a:t>
            </a:r>
            <a:r>
              <a:rPr lang="bn-BD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দ্বিপদ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গুণটি মানুষ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পদের জাত্যর্থের অতিরিক্ত একটি গুণ এবং তা হল অবিচ্ছেদ্য অবান্তর লক্ষণ। তাই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সংজ্ঞাটি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অবান্তর সংজ্ঞা।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CC9E30-556F-47F4-B790-B26F9D98B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172" y="1696277"/>
            <a:ext cx="4029221" cy="452431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18756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149" y="388204"/>
            <a:ext cx="3294377" cy="83099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অব্যাপক সংজ্ঞাঃ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0148" y="1516082"/>
            <a:ext cx="5456583" cy="50167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কোনো পদের সংজ্ঞায় যদি জাত্যর্থের অতিরিক্ত কোনো গুণের উল্লেখ করা হয় এবং গুণটি যদি বিচ্ছেদ্য অবান্তর লক্ষণ হয় তবে সংজ্ঞাটির নাম হবে অব্যাপক সংজ্ঞা। উদাহরণস্বরূপঃ </a:t>
            </a:r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 হয় বুদ্ধিসম্পন্ন শিক্ষিত জীব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এই সংজ্ঞায় মানুষ পদের জাত্যর্থের অতিরিক্ত গুণ </a:t>
            </a:r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শিক্ষিত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এর উল্লেখ রয়েছে এবং তা হল মানুষ পদের বিচ্ছেদ্য অবান্তর লক্ষণ । তাই সংজ্ঞাটি একটি অব্যাপক সংজ্ঞা।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B10236-A21E-4B0B-BFF5-A1AA548A0B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564" y="1516082"/>
            <a:ext cx="5678383" cy="501675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26221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987</Words>
  <Application>Microsoft Office PowerPoint</Application>
  <PresentationFormat>Widescreen</PresentationFormat>
  <Paragraphs>79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35</cp:revision>
  <dcterms:created xsi:type="dcterms:W3CDTF">2020-10-14T03:34:39Z</dcterms:created>
  <dcterms:modified xsi:type="dcterms:W3CDTF">2020-12-30T05:51:42Z</dcterms:modified>
</cp:coreProperties>
</file>