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  <p:sldId id="265" r:id="rId4"/>
    <p:sldId id="267" r:id="rId5"/>
    <p:sldId id="270" r:id="rId6"/>
    <p:sldId id="269" r:id="rId7"/>
    <p:sldId id="271" r:id="rId8"/>
    <p:sldId id="272" r:id="rId9"/>
    <p:sldId id="273" r:id="rId10"/>
    <p:sldId id="274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27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jpeg"/><Relationship Id="rId5" Type="http://schemas.openxmlformats.org/officeDocument/2006/relationships/image" Target="../media/image10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jpeg"/><Relationship Id="rId4" Type="http://schemas.openxmlformats.org/officeDocument/2006/relationships/image" Target="../media/image2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  <a:ln w="76200">
            <a:solidFill>
              <a:srgbClr val="FF0000"/>
            </a:solidFill>
            <a:prstDash val="sysDash"/>
          </a:ln>
        </p:spPr>
        <p:txBody>
          <a:bodyPr/>
          <a:lstStyle/>
          <a:p>
            <a:r>
              <a:rPr lang="bn-BD" sz="6000" dirty="0" smtClean="0"/>
              <a:t> সবাই  শুভেচ্ছা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1447800"/>
            <a:ext cx="8839200" cy="4876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f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95400"/>
            <a:ext cx="9144000" cy="556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781800" cy="1417638"/>
          </a:xfrm>
          <a:blipFill>
            <a:blip r:embed="rId2"/>
            <a:tile tx="0" ty="0" sx="100000" sy="100000" flip="none" algn="tl"/>
          </a:blipFill>
          <a:ln w="57150">
            <a:solidFill>
              <a:srgbClr val="FF0000"/>
            </a:solidFill>
          </a:ln>
        </p:spPr>
        <p:txBody>
          <a:bodyPr/>
          <a:lstStyle/>
          <a:p>
            <a:r>
              <a:rPr lang="bn-BD" b="1" i="1" dirty="0" smtClean="0"/>
              <a:t>বাড়ির কাজ </a:t>
            </a:r>
            <a:endParaRPr lang="en-US" b="1" i="1" dirty="0"/>
          </a:p>
        </p:txBody>
      </p:sp>
      <p:sp>
        <p:nvSpPr>
          <p:cNvPr id="3" name="Rectangle 2"/>
          <p:cNvSpPr/>
          <p:nvPr/>
        </p:nvSpPr>
        <p:spPr>
          <a:xfrm>
            <a:off x="0" y="1447800"/>
            <a:ext cx="6781800" cy="5410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b="1" i="1" dirty="0" smtClean="0">
                <a:solidFill>
                  <a:schemeClr val="tx1"/>
                </a:solidFill>
              </a:rPr>
              <a:t>বয়ঃসন্ধিকালে ছেলেমেয়ে দের  পরিবর্তন হয় </a:t>
            </a:r>
          </a:p>
          <a:p>
            <a:r>
              <a:rPr lang="bn-BD" sz="3600" b="1" i="1" dirty="0" smtClean="0">
                <a:solidFill>
                  <a:schemeClr val="tx1"/>
                </a:solidFill>
              </a:rPr>
              <a:t>তা লিখ ।  </a:t>
            </a:r>
          </a:p>
          <a:p>
            <a:r>
              <a:rPr lang="bn-BD" sz="3600" b="1" i="1" dirty="0" smtClean="0">
                <a:solidFill>
                  <a:schemeClr val="tx1"/>
                </a:solidFill>
              </a:rPr>
              <a:t>এ পরিবরতনের সময়  কি ধরণের  খাবার দরকার তা  </a:t>
            </a:r>
          </a:p>
          <a:p>
            <a:r>
              <a:rPr lang="bn-BD" sz="3600" b="1" i="1" dirty="0" smtClean="0">
                <a:solidFill>
                  <a:schemeClr val="tx1"/>
                </a:solidFill>
              </a:rPr>
              <a:t>লিপিবদ্ধ কর । </a:t>
            </a:r>
          </a:p>
          <a:p>
            <a:r>
              <a:rPr lang="bn-BD" sz="3600" b="1" i="1" dirty="0" smtClean="0">
                <a:solidFill>
                  <a:schemeClr val="tx1"/>
                </a:solidFill>
              </a:rPr>
              <a:t>খাবারের উপদান গুলো  লিখে কার্যকারিতা  সহ </a:t>
            </a:r>
          </a:p>
          <a:p>
            <a:r>
              <a:rPr lang="bn-BD" sz="3600" b="1" i="1" dirty="0" smtClean="0">
                <a:solidFill>
                  <a:schemeClr val="tx1"/>
                </a:solidFill>
              </a:rPr>
              <a:t>খাতায়  লিখ ।  </a:t>
            </a:r>
            <a:endParaRPr lang="en-US" b="1" i="1" dirty="0">
              <a:solidFill>
                <a:schemeClr val="tx1"/>
              </a:solidFill>
            </a:endParaRPr>
          </a:p>
        </p:txBody>
      </p:sp>
      <p:pic>
        <p:nvPicPr>
          <p:cNvPr id="4" name="Picture 3" descr="vogol-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1801" y="1"/>
            <a:ext cx="2362200" cy="3124200"/>
          </a:xfrm>
          <a:prstGeom prst="rect">
            <a:avLst/>
          </a:prstGeom>
        </p:spPr>
      </p:pic>
      <p:pic>
        <p:nvPicPr>
          <p:cNvPr id="5" name="Picture 4" descr="v-1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81800" y="3124200"/>
            <a:ext cx="2362200" cy="2209800"/>
          </a:xfrm>
          <a:prstGeom prst="rect">
            <a:avLst/>
          </a:prstGeom>
        </p:spPr>
      </p:pic>
      <p:pic>
        <p:nvPicPr>
          <p:cNvPr id="6" name="Picture 5" descr="vogul-1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81800" y="5334000"/>
            <a:ext cx="23622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12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13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6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18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19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6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24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25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6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30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31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6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36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37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6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42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43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  <a:ln w="57150">
            <a:solidFill>
              <a:srgbClr val="FF0000"/>
            </a:solidFill>
          </a:ln>
        </p:spPr>
        <p:txBody>
          <a:bodyPr/>
          <a:lstStyle/>
          <a:p>
            <a:r>
              <a:rPr lang="bn-BD" sz="5400" b="1" i="1" dirty="0" smtClean="0"/>
              <a:t>সবাইকে ধন্যবাদ  </a:t>
            </a:r>
            <a:endParaRPr lang="en-US" b="1" i="1" dirty="0"/>
          </a:p>
        </p:txBody>
      </p:sp>
      <p:pic>
        <p:nvPicPr>
          <p:cNvPr id="3" name="Picture 2" descr="lee-flower-home-cover-04-1920x108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47800"/>
            <a:ext cx="9144000" cy="5410200"/>
          </a:xfrm>
          <a:prstGeom prst="rect">
            <a:avLst/>
          </a:prstGeom>
          <a:ln w="76200">
            <a:solidFill>
              <a:srgbClr val="00B0F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xit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867400" cy="1417638"/>
          </a:xfrm>
          <a:blipFill>
            <a:blip r:embed="rId2"/>
            <a:tile tx="0" ty="0" sx="100000" sy="100000" flip="none" algn="tl"/>
          </a:blipFill>
          <a:ln w="76200">
            <a:solidFill>
              <a:srgbClr val="00B0F0"/>
            </a:solidFill>
            <a:prstDash val="sysDot"/>
          </a:ln>
        </p:spPr>
        <p:txBody>
          <a:bodyPr/>
          <a:lstStyle/>
          <a:p>
            <a:r>
              <a:rPr lang="bn-BD" sz="6000" b="1" i="1" dirty="0" smtClean="0"/>
              <a:t>পরিচিতি </a:t>
            </a:r>
            <a:endParaRPr lang="en-US" b="1" i="1" dirty="0"/>
          </a:p>
        </p:txBody>
      </p:sp>
      <p:sp>
        <p:nvSpPr>
          <p:cNvPr id="3" name="Rectangle 2"/>
          <p:cNvSpPr/>
          <p:nvPr/>
        </p:nvSpPr>
        <p:spPr>
          <a:xfrm>
            <a:off x="0" y="1447800"/>
            <a:ext cx="5791200" cy="5410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i="1" dirty="0" smtClean="0">
                <a:solidFill>
                  <a:schemeClr val="tx1"/>
                </a:solidFill>
              </a:rPr>
              <a:t>শিক্ষক </a:t>
            </a:r>
            <a:endParaRPr lang="bn-BD" sz="3600" b="1" i="1" dirty="0" smtClean="0">
              <a:solidFill>
                <a:schemeClr val="tx1"/>
              </a:solidFill>
            </a:endParaRPr>
          </a:p>
          <a:p>
            <a:pPr algn="ctr"/>
            <a:r>
              <a:rPr lang="bn-BD" sz="3200" b="1" i="1" dirty="0" smtClean="0">
                <a:solidFill>
                  <a:schemeClr val="tx1"/>
                </a:solidFill>
              </a:rPr>
              <a:t>মোঃ জাহাঙ্গির আলম, </a:t>
            </a:r>
          </a:p>
          <a:p>
            <a:pPr algn="ctr"/>
            <a:r>
              <a:rPr lang="bn-BD" sz="2800" b="1" i="1" dirty="0" smtClean="0">
                <a:solidFill>
                  <a:schemeClr val="tx1"/>
                </a:solidFill>
              </a:rPr>
              <a:t>সহকারি  শিক্ষক (শা-শি)    </a:t>
            </a:r>
            <a:endParaRPr lang="bn-BD" sz="3600" b="1" i="1" dirty="0" smtClean="0">
              <a:solidFill>
                <a:schemeClr val="tx1"/>
              </a:solidFill>
            </a:endParaRPr>
          </a:p>
          <a:p>
            <a:pPr algn="ctr"/>
            <a:r>
              <a:rPr lang="bn-BD" sz="2400" b="1" i="1" dirty="0" smtClean="0">
                <a:solidFill>
                  <a:schemeClr val="tx1"/>
                </a:solidFill>
              </a:rPr>
              <a:t>বি ডি পি মাধ্যমিক বিদ্যালয়, </a:t>
            </a:r>
            <a:endParaRPr lang="bn-BD" sz="5400" b="1" i="1" dirty="0" smtClean="0">
              <a:solidFill>
                <a:schemeClr val="tx1"/>
              </a:solidFill>
            </a:endParaRPr>
          </a:p>
          <a:p>
            <a:pPr algn="ctr"/>
            <a:r>
              <a:rPr lang="bn-BD" sz="5400" b="1" i="1" dirty="0" smtClean="0">
                <a:solidFill>
                  <a:schemeClr val="tx1"/>
                </a:solidFill>
              </a:rPr>
              <a:t>গাজীপুর মহানগর, গাজীপুর ।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867400" y="2133600"/>
            <a:ext cx="3276600" cy="47244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i="1" dirty="0" smtClean="0">
                <a:solidFill>
                  <a:schemeClr val="tx1"/>
                </a:solidFill>
              </a:rPr>
              <a:t>শ্রেণি – দশম   / নবম । </a:t>
            </a:r>
            <a:endParaRPr lang="bn-BD" sz="2000" b="1" i="1" dirty="0" smtClean="0">
              <a:solidFill>
                <a:schemeClr val="tx1"/>
              </a:solidFill>
            </a:endParaRPr>
          </a:p>
          <a:p>
            <a:r>
              <a:rPr lang="bn-BD" sz="2000" b="1" i="1" dirty="0" smtClean="0">
                <a:solidFill>
                  <a:schemeClr val="tx1"/>
                </a:solidFill>
              </a:rPr>
              <a:t>বিষয়ঃ শারীরিক শিক্ষা , স্বাস্থ্যবিজ্ঞান ও খেলাধুলা।</a:t>
            </a:r>
            <a:r>
              <a:rPr lang="bn-BD" sz="3200" b="1" i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BD" sz="2800" b="1" i="1" dirty="0" smtClean="0">
                <a:solidFill>
                  <a:schemeClr val="tx1"/>
                </a:solidFill>
              </a:rPr>
              <a:t>অধ্যায়- সপ্তম, </a:t>
            </a:r>
            <a:endParaRPr lang="bn-BD" sz="3200" b="1" i="1" dirty="0" smtClean="0">
              <a:solidFill>
                <a:schemeClr val="tx1"/>
              </a:solidFill>
            </a:endParaRPr>
          </a:p>
          <a:p>
            <a:pPr algn="ctr"/>
            <a:r>
              <a:rPr lang="bn-BD" sz="3200" b="1" i="1" dirty="0" smtClean="0">
                <a:solidFill>
                  <a:schemeClr val="tx1"/>
                </a:solidFill>
              </a:rPr>
              <a:t>পাঠ-  তিন।  </a:t>
            </a:r>
            <a:endParaRPr lang="en-US" b="1" i="1" dirty="0">
              <a:solidFill>
                <a:schemeClr val="tx1"/>
              </a:solidFill>
            </a:endParaRPr>
          </a:p>
        </p:txBody>
      </p:sp>
      <p:pic>
        <p:nvPicPr>
          <p:cNvPr id="5" name="Picture 4" descr="Picture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7400" y="0"/>
            <a:ext cx="3276600" cy="2379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8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8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8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8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553200" cy="1981200"/>
          </a:xfrm>
          <a:blipFill>
            <a:blip r:embed="rId2"/>
            <a:tile tx="0" ty="0" sx="100000" sy="100000" flip="none" algn="tl"/>
          </a:blipFill>
          <a:ln w="5715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bn-BD" sz="3100" dirty="0" smtClean="0"/>
              <a:t>নীচের ছবি  </a:t>
            </a:r>
            <a:r>
              <a:rPr lang="bn-BD" sz="3100" dirty="0" smtClean="0"/>
              <a:t>দ্বারা কোন</a:t>
            </a:r>
            <a:br>
              <a:rPr lang="bn-BD" sz="3100" dirty="0" smtClean="0"/>
            </a:br>
            <a:r>
              <a:rPr lang="bn-BD" sz="3100" dirty="0" smtClean="0"/>
              <a:t>জিনিসের  প্রতি ইংগিত করে ?  </a:t>
            </a:r>
            <a:r>
              <a:rPr lang="bn-BD" dirty="0" smtClean="0"/>
              <a:t> </a:t>
            </a:r>
            <a:r>
              <a:rPr lang="bn-BD" sz="4800" dirty="0" smtClean="0"/>
              <a:t/>
            </a:r>
            <a:br>
              <a:rPr lang="bn-BD" sz="4800" dirty="0" smtClean="0"/>
            </a:br>
            <a:endParaRPr lang="en-US" dirty="0"/>
          </a:p>
        </p:txBody>
      </p:sp>
      <p:pic>
        <p:nvPicPr>
          <p:cNvPr id="3" name="Picture 2" descr="posti-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81200"/>
            <a:ext cx="4038600" cy="2514600"/>
          </a:xfrm>
          <a:prstGeom prst="rect">
            <a:avLst/>
          </a:prstGeom>
        </p:spPr>
      </p:pic>
      <p:pic>
        <p:nvPicPr>
          <p:cNvPr id="4" name="Picture 3" descr="posti-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2400" y="1981200"/>
            <a:ext cx="2743200" cy="2590800"/>
          </a:xfrm>
          <a:prstGeom prst="rect">
            <a:avLst/>
          </a:prstGeom>
        </p:spPr>
      </p:pic>
      <p:pic>
        <p:nvPicPr>
          <p:cNvPr id="5" name="Picture 4" descr="posti-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5601" y="1981200"/>
            <a:ext cx="2438399" cy="2514600"/>
          </a:xfrm>
          <a:prstGeom prst="rect">
            <a:avLst/>
          </a:prstGeom>
        </p:spPr>
      </p:pic>
      <p:pic>
        <p:nvPicPr>
          <p:cNvPr id="6" name="Picture 5" descr="posti-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96025" y="4495800"/>
            <a:ext cx="2847975" cy="2362200"/>
          </a:xfrm>
          <a:prstGeom prst="rect">
            <a:avLst/>
          </a:prstGeom>
        </p:spPr>
      </p:pic>
      <p:pic>
        <p:nvPicPr>
          <p:cNvPr id="7" name="Picture 6" descr="crops-1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38600" y="4495800"/>
            <a:ext cx="2209800" cy="2362200"/>
          </a:xfrm>
          <a:prstGeom prst="rect">
            <a:avLst/>
          </a:prstGeom>
        </p:spPr>
      </p:pic>
      <p:pic>
        <p:nvPicPr>
          <p:cNvPr id="8" name="Picture 7" descr="crops-2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4495800"/>
            <a:ext cx="4191000" cy="2362200"/>
          </a:xfrm>
          <a:prstGeom prst="rect">
            <a:avLst/>
          </a:prstGeom>
        </p:spPr>
      </p:pic>
      <p:pic>
        <p:nvPicPr>
          <p:cNvPr id="9" name="Picture 8" descr="crops-7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53200" y="0"/>
            <a:ext cx="2590800" cy="1924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blipFill>
            <a:blip r:embed="rId2"/>
            <a:tile tx="0" ty="0" sx="100000" sy="100000" flip="none" algn="tl"/>
          </a:blipFill>
          <a:ln w="762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bn-BD" sz="8000" b="1" i="1" dirty="0" smtClean="0"/>
              <a:t>পাঠ  ঘোষণা </a:t>
            </a:r>
            <a:endParaRPr lang="en-US" b="1" i="1" dirty="0"/>
          </a:p>
        </p:txBody>
      </p:sp>
      <p:sp>
        <p:nvSpPr>
          <p:cNvPr id="3" name="Rectangle 2"/>
          <p:cNvSpPr/>
          <p:nvPr/>
        </p:nvSpPr>
        <p:spPr>
          <a:xfrm>
            <a:off x="0" y="1143000"/>
            <a:ext cx="6934200" cy="5715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b="1" i="1" dirty="0" smtClean="0">
                <a:solidFill>
                  <a:schemeClr val="tx1"/>
                </a:solidFill>
              </a:rPr>
              <a:t> উপরের যে , তালিকা দেখেছি  সে মতে    আজকের  </a:t>
            </a:r>
          </a:p>
          <a:p>
            <a:r>
              <a:rPr lang="bn-BD" sz="3600" b="1" i="1" dirty="0" smtClean="0">
                <a:solidFill>
                  <a:schemeClr val="tx1"/>
                </a:solidFill>
              </a:rPr>
              <a:t>পাঠ্য হবে               খাবারের  তালিকা ।   বয়ঃসন্ধি কালে </a:t>
            </a:r>
          </a:p>
          <a:p>
            <a:r>
              <a:rPr lang="bn-BD" sz="3600" b="1" i="1" dirty="0" smtClean="0">
                <a:solidFill>
                  <a:schemeClr val="tx1"/>
                </a:solidFill>
              </a:rPr>
              <a:t>এই খাবারের  তালিকা অতিব প্রয়োজন। সুতরাং  </a:t>
            </a:r>
          </a:p>
          <a:p>
            <a:r>
              <a:rPr lang="bn-BD" sz="3600" b="1" i="1" dirty="0" smtClean="0">
                <a:solidFill>
                  <a:schemeClr val="tx1"/>
                </a:solidFill>
              </a:rPr>
              <a:t>নিচে আমরা  খাবারের  তালিকা পেশ করলাম ; </a:t>
            </a:r>
            <a:r>
              <a:rPr lang="bn-BD" sz="4000" b="1" i="1" dirty="0" smtClean="0">
                <a:solidFill>
                  <a:schemeClr val="tx1"/>
                </a:solidFill>
              </a:rPr>
              <a:t> </a:t>
            </a:r>
            <a:endParaRPr lang="en-US" b="1" i="1" dirty="0">
              <a:solidFill>
                <a:schemeClr val="tx1"/>
              </a:solidFill>
            </a:endParaRPr>
          </a:p>
        </p:txBody>
      </p:sp>
      <p:pic>
        <p:nvPicPr>
          <p:cNvPr id="4" name="Picture 3" descr="crops-12.jpg"/>
          <p:cNvPicPr>
            <a:picLocks noChangeAspect="1"/>
          </p:cNvPicPr>
          <p:nvPr/>
        </p:nvPicPr>
        <p:blipFill>
          <a:blip r:embed="rId3"/>
          <a:srcRect t="15014" b="12157"/>
          <a:stretch>
            <a:fillRect/>
          </a:stretch>
        </p:blipFill>
        <p:spPr>
          <a:xfrm>
            <a:off x="6934200" y="1143000"/>
            <a:ext cx="2209800" cy="2895600"/>
          </a:xfrm>
          <a:prstGeom prst="rect">
            <a:avLst/>
          </a:prstGeom>
        </p:spPr>
      </p:pic>
      <p:pic>
        <p:nvPicPr>
          <p:cNvPr id="5" name="Picture 4" descr="v4.jpg"/>
          <p:cNvPicPr>
            <a:picLocks noChangeAspect="1"/>
          </p:cNvPicPr>
          <p:nvPr/>
        </p:nvPicPr>
        <p:blipFill>
          <a:blip r:embed="rId4"/>
          <a:srcRect l="65091" b="44737"/>
          <a:stretch>
            <a:fillRect/>
          </a:stretch>
        </p:blipFill>
        <p:spPr>
          <a:xfrm>
            <a:off x="6934200" y="3962400"/>
            <a:ext cx="22098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609600"/>
          </a:xfrm>
          <a:solidFill>
            <a:srgbClr val="FFFF00"/>
          </a:solidFill>
          <a:ln w="5715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l"/>
            <a:r>
              <a:rPr lang="bn-BD" sz="3100" b="1" dirty="0" smtClean="0">
                <a:solidFill>
                  <a:srgbClr val="FF0000"/>
                </a:solidFill>
                <a:latin typeface="Narkisim" pitchFamily="34" charset="-79"/>
                <a:cs typeface="Narkisim" pitchFamily="34" charset="-79"/>
              </a:rPr>
              <a:t>বয়ঃসন্ধিকালের খাবার তালিকা। </a:t>
            </a:r>
            <a:endParaRPr lang="en-US" b="1" dirty="0">
              <a:solidFill>
                <a:srgbClr val="FF0000"/>
              </a:solidFill>
              <a:latin typeface="Narkisim" pitchFamily="34" charset="-79"/>
              <a:cs typeface="Narkisim" pitchFamily="34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1143001"/>
          <a:ext cx="9144000" cy="582168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3048000"/>
                <a:gridCol w="3048000"/>
                <a:gridCol w="3048000"/>
              </a:tblGrid>
              <a:tr h="344376"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খাদ্যের</a:t>
                      </a:r>
                      <a:r>
                        <a:rPr lang="bn-BD" sz="20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নাম 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arkisim" pitchFamily="34" charset="-79"/>
                        <a:cs typeface="Narkisim" pitchFamily="34" charset="-79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তের –পনের 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পরিমান 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609281"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দুধ</a:t>
                      </a:r>
                      <a:r>
                        <a:rPr lang="bn-BD" sz="20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</a:p>
                    <a:p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187.5 gram.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44376"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ডিম 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1piece.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44376">
                <a:tc>
                  <a:txBody>
                    <a:bodyPr/>
                    <a:lstStyle/>
                    <a:p>
                      <a:r>
                        <a:rPr lang="bn-BD" sz="20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মাছ  –মাংস 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62.5 gram.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44376"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ডাল 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62.5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44376"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ফল 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63.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44376"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সবজি</a:t>
                      </a:r>
                      <a:r>
                        <a:rPr lang="bn-BD" sz="20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63.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44376"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ভাত 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187.5.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44376"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রুটি 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187.5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44376"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আলু 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63.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44376"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চিনি 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31.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44376"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তেল</a:t>
                      </a:r>
                      <a:r>
                        <a:rPr lang="bn-BD" sz="20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46.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44376"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বাদাম 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64.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178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b="1" i="1" dirty="0" smtClean="0">
                <a:solidFill>
                  <a:srgbClr val="002060"/>
                </a:solidFill>
              </a:rPr>
              <a:t>আলোচনা  আলোচনা  আলোচনা  </a:t>
            </a:r>
            <a:r>
              <a:rPr lang="bn-BD" sz="3600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0.0222 L 0 -0.09436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8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  <a:prstDash val="sysDash"/>
          </a:ln>
        </p:spPr>
        <p:txBody>
          <a:bodyPr>
            <a:noAutofit/>
          </a:bodyPr>
          <a:lstStyle/>
          <a:p>
            <a:r>
              <a:rPr lang="bn-BD" sz="7200" b="1" i="1" dirty="0" smtClean="0"/>
              <a:t>শিখন ফল </a:t>
            </a:r>
            <a:endParaRPr lang="en-US" sz="7200" b="1" i="1" dirty="0"/>
          </a:p>
        </p:txBody>
      </p:sp>
      <p:sp>
        <p:nvSpPr>
          <p:cNvPr id="3" name="Rectangle 2"/>
          <p:cNvSpPr/>
          <p:nvPr/>
        </p:nvSpPr>
        <p:spPr>
          <a:xfrm>
            <a:off x="0" y="1371600"/>
            <a:ext cx="5638800" cy="5486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i="1" dirty="0" smtClean="0">
                <a:solidFill>
                  <a:schemeClr val="tx1"/>
                </a:solidFill>
              </a:rPr>
              <a:t>## বয়ঃসন্ধি কালের খাবারের তালিকা         জানব। </a:t>
            </a:r>
          </a:p>
          <a:p>
            <a:pPr algn="ctr"/>
            <a:r>
              <a:rPr lang="bn-BD" sz="3600" b="1" i="1" dirty="0" smtClean="0">
                <a:solidFill>
                  <a:schemeClr val="tx1"/>
                </a:solidFill>
              </a:rPr>
              <a:t>## খাবার এর প্রয়োজনীয়তা জানব। </a:t>
            </a:r>
          </a:p>
          <a:p>
            <a:pPr algn="ctr"/>
            <a:r>
              <a:rPr lang="bn-BD" sz="3600" b="1" i="1" dirty="0" smtClean="0">
                <a:solidFill>
                  <a:schemeClr val="tx1"/>
                </a:solidFill>
              </a:rPr>
              <a:t>## খাবারের পুষ্টির গুনাগুন জানব।  </a:t>
            </a:r>
          </a:p>
          <a:p>
            <a:pPr algn="ctr"/>
            <a:r>
              <a:rPr lang="bn-BD" sz="3600" b="1" i="1" dirty="0" smtClean="0">
                <a:solidFill>
                  <a:schemeClr val="tx1"/>
                </a:solidFill>
              </a:rPr>
              <a:t>## সুষম খাবারের নাম জানব।   </a:t>
            </a:r>
            <a:endParaRPr lang="en-US" sz="3600" b="1" i="1" dirty="0">
              <a:solidFill>
                <a:schemeClr val="tx1"/>
              </a:solidFill>
            </a:endParaRPr>
          </a:p>
        </p:txBody>
      </p:sp>
      <p:pic>
        <p:nvPicPr>
          <p:cNvPr id="5" name="Picture 4" descr="crops-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8800" y="1447800"/>
            <a:ext cx="3505200" cy="1295400"/>
          </a:xfrm>
          <a:prstGeom prst="rect">
            <a:avLst/>
          </a:prstGeom>
        </p:spPr>
      </p:pic>
      <p:pic>
        <p:nvPicPr>
          <p:cNvPr id="6" name="Picture 5" descr="v-1.jpg"/>
          <p:cNvPicPr>
            <a:picLocks noChangeAspect="1"/>
          </p:cNvPicPr>
          <p:nvPr/>
        </p:nvPicPr>
        <p:blipFill>
          <a:blip r:embed="rId5"/>
          <a:srcRect t="17778" b="21778"/>
          <a:stretch>
            <a:fillRect/>
          </a:stretch>
        </p:blipFill>
        <p:spPr>
          <a:xfrm>
            <a:off x="5638800" y="2590800"/>
            <a:ext cx="3505200" cy="1981200"/>
          </a:xfrm>
          <a:prstGeom prst="rect">
            <a:avLst/>
          </a:prstGeom>
        </p:spPr>
      </p:pic>
      <p:pic>
        <p:nvPicPr>
          <p:cNvPr id="7" name="Picture 6" descr="picture seven.jpg"/>
          <p:cNvPicPr>
            <a:picLocks noChangeAspect="1"/>
          </p:cNvPicPr>
          <p:nvPr/>
        </p:nvPicPr>
        <p:blipFill>
          <a:blip r:embed="rId6"/>
          <a:srcRect r="50579" b="34359"/>
          <a:stretch>
            <a:fillRect/>
          </a:stretch>
        </p:blipFill>
        <p:spPr>
          <a:xfrm>
            <a:off x="5638800" y="4495800"/>
            <a:ext cx="35052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34400" cy="381000"/>
          </a:xfrm>
          <a:blipFill>
            <a:blip r:embed="rId2"/>
            <a:tile tx="0" ty="0" sx="100000" sy="100000" flip="none" algn="tl"/>
          </a:blipFill>
          <a:ln w="57150">
            <a:solidFill>
              <a:srgbClr val="92D050"/>
            </a:solidFill>
            <a:prstDash val="sysDash"/>
          </a:ln>
        </p:spPr>
        <p:txBody>
          <a:bodyPr>
            <a:noAutofit/>
          </a:bodyPr>
          <a:lstStyle/>
          <a:p>
            <a:r>
              <a:rPr lang="bn-BD" sz="2400" dirty="0" smtClean="0"/>
              <a:t>সুষম খাদ্যের প্রয়োজনীয়তা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0" y="381000"/>
            <a:ext cx="7924800" cy="6477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b="1" i="1" dirty="0" smtClean="0">
                <a:solidFill>
                  <a:schemeClr val="tx1"/>
                </a:solidFill>
              </a:rPr>
              <a:t>কথায় আছে “ </a:t>
            </a:r>
            <a:r>
              <a:rPr lang="en-US" sz="3600" b="1" i="1" dirty="0" smtClean="0">
                <a:solidFill>
                  <a:schemeClr val="tx1"/>
                </a:solidFill>
              </a:rPr>
              <a:t> Health is  Wealth  “ .</a:t>
            </a:r>
            <a:r>
              <a:rPr lang="en-US" sz="2000" b="1" i="1" dirty="0" smtClean="0">
                <a:solidFill>
                  <a:schemeClr val="tx1"/>
                </a:solidFill>
              </a:rPr>
              <a:t> </a:t>
            </a:r>
            <a:r>
              <a:rPr lang="bn-BD" sz="2000" b="1" i="1" dirty="0" smtClean="0">
                <a:solidFill>
                  <a:schemeClr val="tx1"/>
                </a:solidFill>
              </a:rPr>
              <a:t>বয়ঃসন্ধিকালে ছেলেমেয়ে শারীরিক,  </a:t>
            </a:r>
          </a:p>
          <a:p>
            <a:r>
              <a:rPr lang="bn-BD" sz="2000" b="1" i="1" dirty="0" smtClean="0">
                <a:solidFill>
                  <a:schemeClr val="tx1"/>
                </a:solidFill>
              </a:rPr>
              <a:t>মানসিক সুস্থ্যতার অত্যন্ত দরকার। বিশেষ করে               খাবার হল  উভয়ের </a:t>
            </a:r>
          </a:p>
          <a:p>
            <a:r>
              <a:rPr lang="bn-BD" sz="2000" b="1" i="1" dirty="0" smtClean="0">
                <a:solidFill>
                  <a:schemeClr val="tx1"/>
                </a:solidFill>
              </a:rPr>
              <a:t>মুল। কারণ কাজের পরের বিভিন্ন ধরণের খাবারের             ভুমিকা অন্যতম। </a:t>
            </a:r>
          </a:p>
          <a:p>
            <a:endParaRPr lang="bn-BD" sz="2000" b="1" i="1" dirty="0" smtClean="0">
              <a:solidFill>
                <a:schemeClr val="tx1"/>
              </a:solidFill>
            </a:endParaRPr>
          </a:p>
          <a:p>
            <a:r>
              <a:rPr lang="bn-BD" sz="2400" b="1" i="1" dirty="0" smtClean="0">
                <a:solidFill>
                  <a:schemeClr val="tx1"/>
                </a:solidFill>
              </a:rPr>
              <a:t>যেমন – মাছ , মাংস , ডিম , কলা, চাল, ডাল ,         ডাব ,    রুটি, ভুট্টা ও  সবজি </a:t>
            </a:r>
          </a:p>
          <a:p>
            <a:r>
              <a:rPr lang="bn-BD" sz="2400" b="1" i="1" dirty="0" smtClean="0">
                <a:solidFill>
                  <a:schemeClr val="tx1"/>
                </a:solidFill>
              </a:rPr>
              <a:t>জাতীয় খাবার</a:t>
            </a:r>
            <a:r>
              <a:rPr lang="bn-BD" sz="2000" b="1" i="1" dirty="0" smtClean="0">
                <a:solidFill>
                  <a:schemeClr val="tx1"/>
                </a:solidFill>
              </a:rPr>
              <a:t>। </a:t>
            </a:r>
            <a:r>
              <a:rPr lang="bn-BD" sz="2400" b="1" i="1" dirty="0" smtClean="0">
                <a:solidFill>
                  <a:srgbClr val="FF0000"/>
                </a:solidFill>
              </a:rPr>
              <a:t>খাবার কেন প্রয়োজন                     তা হল; </a:t>
            </a:r>
            <a:endParaRPr lang="bn-BD" sz="2000" b="1" i="1" dirty="0" smtClean="0">
              <a:solidFill>
                <a:srgbClr val="FF0000"/>
              </a:solidFill>
            </a:endParaRPr>
          </a:p>
          <a:p>
            <a:r>
              <a:rPr lang="bn-BD" sz="2000" b="1" i="1" dirty="0" smtClean="0">
                <a:solidFill>
                  <a:schemeClr val="tx1"/>
                </a:solidFill>
              </a:rPr>
              <a:t>এক) এই সময়ে শারীরিক বৃদ্ধি পায় । </a:t>
            </a:r>
          </a:p>
          <a:p>
            <a:r>
              <a:rPr lang="bn-BD" sz="2000" b="1" i="1" dirty="0" smtClean="0">
                <a:solidFill>
                  <a:schemeClr val="tx1"/>
                </a:solidFill>
              </a:rPr>
              <a:t>দুই)  পুষ্টির প্রয়োজন হয় ।      </a:t>
            </a:r>
          </a:p>
          <a:p>
            <a:r>
              <a:rPr lang="bn-BD" sz="2000" b="1" i="1" dirty="0" smtClean="0">
                <a:solidFill>
                  <a:schemeClr val="tx1"/>
                </a:solidFill>
              </a:rPr>
              <a:t>তিন) সুস্থ্যতার প্রয়োজন খাবার। </a:t>
            </a:r>
          </a:p>
          <a:p>
            <a:r>
              <a:rPr lang="bn-BD" sz="2000" b="1" i="1" dirty="0" smtClean="0">
                <a:solidFill>
                  <a:schemeClr val="tx1"/>
                </a:solidFill>
              </a:rPr>
              <a:t>চার)  খাবারের সব  উপাদান থাকা উচিৎ ।  </a:t>
            </a:r>
          </a:p>
          <a:p>
            <a:r>
              <a:rPr lang="bn-BD" sz="2000" b="1" i="1" dirty="0" smtClean="0">
                <a:solidFill>
                  <a:schemeClr val="tx1"/>
                </a:solidFill>
              </a:rPr>
              <a:t>খাবারের উপাদান ছয়টি এর প্রত্যেক                             উপাদান                        থাকা             চাই,      নচেৎ              </a:t>
            </a:r>
          </a:p>
          <a:p>
            <a:r>
              <a:rPr lang="bn-BD" sz="2000" b="1" i="1" dirty="0" smtClean="0">
                <a:solidFill>
                  <a:schemeClr val="tx1"/>
                </a:solidFill>
              </a:rPr>
              <a:t>শারীরিক, মানসিক বিকাশে  বাঁধা প্রাপ্ত                     হবে।             তাহলে  </a:t>
            </a:r>
          </a:p>
          <a:p>
            <a:r>
              <a:rPr lang="bn-BD" sz="2000" b="1" i="1" dirty="0" smtClean="0">
                <a:solidFill>
                  <a:schemeClr val="tx1"/>
                </a:solidFill>
              </a:rPr>
              <a:t>কাঙ্ক্ষিত  লক্ষে   যাওয়া যাবেনা ।  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pic>
        <p:nvPicPr>
          <p:cNvPr id="4" name="Picture 3" descr="crops-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8600" y="0"/>
            <a:ext cx="12954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181600" cy="1295400"/>
          </a:xfrm>
          <a:blipFill>
            <a:blip r:embed="rId2"/>
            <a:tile tx="0" ty="0" sx="100000" sy="100000" flip="none" algn="tl"/>
          </a:blipFill>
          <a:ln w="76200">
            <a:solidFill>
              <a:srgbClr val="7030A0"/>
            </a:solidFill>
          </a:ln>
        </p:spPr>
        <p:txBody>
          <a:bodyPr/>
          <a:lstStyle/>
          <a:p>
            <a:r>
              <a:rPr lang="bn-BD" sz="6000" b="1" i="1" dirty="0" smtClean="0"/>
              <a:t>মুল্যায়ন </a:t>
            </a:r>
            <a:endParaRPr lang="en-US" b="1" i="1" dirty="0"/>
          </a:p>
        </p:txBody>
      </p:sp>
      <p:pic>
        <p:nvPicPr>
          <p:cNvPr id="3" name="Picture 2" descr="crops-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0"/>
            <a:ext cx="2057400" cy="1371600"/>
          </a:xfrm>
          <a:prstGeom prst="rect">
            <a:avLst/>
          </a:prstGeom>
        </p:spPr>
      </p:pic>
      <p:pic>
        <p:nvPicPr>
          <p:cNvPr id="5" name="Picture 4" descr="crops-1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9000" y="0"/>
            <a:ext cx="1905000" cy="1371600"/>
          </a:xfrm>
          <a:prstGeom prst="rect">
            <a:avLst/>
          </a:prstGeom>
        </p:spPr>
      </p:pic>
      <p:pic>
        <p:nvPicPr>
          <p:cNvPr id="6" name="Picture 5" descr="posti-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1600" y="1295400"/>
            <a:ext cx="3962400" cy="3276600"/>
          </a:xfrm>
          <a:prstGeom prst="rect">
            <a:avLst/>
          </a:prstGeom>
        </p:spPr>
      </p:pic>
      <p:pic>
        <p:nvPicPr>
          <p:cNvPr id="7" name="Picture 6" descr="crops-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81600" y="4495800"/>
            <a:ext cx="3962400" cy="23622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295400"/>
            <a:ext cx="5257800" cy="5562600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tx1"/>
                </a:solidFill>
              </a:rPr>
              <a:t>ছবি ,   বোর্ড , প্রশ্ন করে, </a:t>
            </a:r>
          </a:p>
          <a:p>
            <a:pPr algn="ctr"/>
            <a:r>
              <a:rPr lang="bn-BD" sz="4400" b="1" dirty="0" smtClean="0">
                <a:solidFill>
                  <a:schemeClr val="tx1"/>
                </a:solidFill>
              </a:rPr>
              <a:t>বের করতে হবে যে,  সে    বা </a:t>
            </a:r>
          </a:p>
          <a:p>
            <a:pPr algn="ctr"/>
            <a:r>
              <a:rPr lang="bn-BD" sz="4400" b="1" dirty="0" smtClean="0">
                <a:solidFill>
                  <a:schemeClr val="tx1"/>
                </a:solidFill>
              </a:rPr>
              <a:t>অন্য সবাই বোঝতে পাড়ছে, </a:t>
            </a:r>
          </a:p>
          <a:p>
            <a:pPr algn="ctr"/>
            <a:r>
              <a:rPr lang="bn-BD" sz="4400" b="1" dirty="0" smtClean="0">
                <a:solidFill>
                  <a:schemeClr val="tx1"/>
                </a:solidFill>
              </a:rPr>
              <a:t>না পারে নাই। </a:t>
            </a:r>
            <a:r>
              <a:rPr lang="bn-BD" dirty="0" smtClean="0"/>
              <a:t> </a:t>
            </a:r>
          </a:p>
          <a:p>
            <a:pPr algn="ctr"/>
            <a:r>
              <a:rPr lang="bn-BD" dirty="0" smtClean="0"/>
              <a:t> 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066800"/>
          </a:xfrm>
          <a:blipFill>
            <a:blip r:embed="rId2"/>
            <a:tile tx="0" ty="0" sx="100000" sy="100000" flip="none" algn="tl"/>
          </a:blipFill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bn-BD" sz="6000" b="1" i="1" dirty="0" smtClean="0"/>
              <a:t>দলীয় কাজ </a:t>
            </a:r>
            <a:endParaRPr lang="en-US" b="1" i="1" dirty="0"/>
          </a:p>
        </p:txBody>
      </p:sp>
      <p:sp>
        <p:nvSpPr>
          <p:cNvPr id="3" name="Rectangle 2"/>
          <p:cNvSpPr/>
          <p:nvPr/>
        </p:nvSpPr>
        <p:spPr>
          <a:xfrm>
            <a:off x="0" y="1143000"/>
            <a:ext cx="4038600" cy="1905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rgbClr val="FF0000"/>
                </a:solidFill>
              </a:rPr>
              <a:t>ক)  দল  </a:t>
            </a:r>
          </a:p>
          <a:p>
            <a:pPr algn="ctr"/>
            <a:r>
              <a:rPr lang="bn-BD" sz="3600" b="1" dirty="0" smtClean="0">
                <a:solidFill>
                  <a:schemeClr val="tx1"/>
                </a:solidFill>
              </a:rPr>
              <a:t>ভাত কোন ধরণের খাবার ?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00600" y="1219200"/>
            <a:ext cx="4038600" cy="1905000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i="1" dirty="0" smtClean="0">
                <a:solidFill>
                  <a:srgbClr val="00B0F0"/>
                </a:solidFill>
              </a:rPr>
              <a:t>খ)  দল  </a:t>
            </a:r>
          </a:p>
          <a:p>
            <a:pPr algn="ctr"/>
            <a:r>
              <a:rPr lang="bn-BD" sz="3600" b="1" i="1" dirty="0" smtClean="0">
                <a:solidFill>
                  <a:schemeClr val="tx2"/>
                </a:solidFill>
              </a:rPr>
              <a:t>মাছ খেলে কি লাভ হয় ?   </a:t>
            </a:r>
            <a:endParaRPr lang="en-US" sz="3600" b="1" i="1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657600"/>
            <a:ext cx="3962400" cy="32004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i="1" dirty="0" smtClean="0">
                <a:solidFill>
                  <a:srgbClr val="00B0F0"/>
                </a:solidFill>
              </a:rPr>
              <a:t>গ)  দল   </a:t>
            </a:r>
          </a:p>
          <a:p>
            <a:pPr algn="ctr"/>
            <a:endParaRPr lang="bn-BD" sz="2800" b="1" i="1" dirty="0" smtClean="0">
              <a:solidFill>
                <a:schemeClr val="tx1"/>
              </a:solidFill>
            </a:endParaRPr>
          </a:p>
          <a:p>
            <a:pPr algn="ctr"/>
            <a:r>
              <a:rPr lang="bn-BD" sz="2800" b="1" i="1" dirty="0" smtClean="0">
                <a:solidFill>
                  <a:schemeClr val="tx1"/>
                </a:solidFill>
              </a:rPr>
              <a:t>ডিম, দুধ  এদের   দুইটি </a:t>
            </a:r>
          </a:p>
          <a:p>
            <a:pPr algn="ctr"/>
            <a:r>
              <a:rPr lang="bn-BD" sz="2800" b="1" i="1" dirty="0" smtClean="0">
                <a:solidFill>
                  <a:schemeClr val="tx1"/>
                </a:solidFill>
              </a:rPr>
              <a:t>গুণের নাম বল  ?   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48200" y="3581400"/>
            <a:ext cx="4191000" cy="327660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i="1" dirty="0" smtClean="0">
                <a:solidFill>
                  <a:srgbClr val="00B050"/>
                </a:solidFill>
              </a:rPr>
              <a:t>ঘ) দল   </a:t>
            </a:r>
          </a:p>
          <a:p>
            <a:pPr algn="ctr"/>
            <a:r>
              <a:rPr lang="bn-BD" sz="4000" b="1" i="1" dirty="0" smtClean="0">
                <a:solidFill>
                  <a:schemeClr val="tx1"/>
                </a:solidFill>
              </a:rPr>
              <a:t>সুষম  খাবারের  নাম </a:t>
            </a:r>
          </a:p>
          <a:p>
            <a:pPr algn="ctr"/>
            <a:r>
              <a:rPr lang="bn-BD" sz="4000" b="1" i="1" dirty="0" smtClean="0">
                <a:solidFill>
                  <a:schemeClr val="tx1"/>
                </a:solidFill>
              </a:rPr>
              <a:t>লিখ ? </a:t>
            </a:r>
            <a:endParaRPr lang="bn-BD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8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5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8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5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8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5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8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5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373</Words>
  <Application>Microsoft Office PowerPoint</Application>
  <PresentationFormat>On-screen Show 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সবাই  শুভেচ্ছা </vt:lpstr>
      <vt:lpstr>পরিচিতি </vt:lpstr>
      <vt:lpstr>নীচের ছবি  দ্বারা কোন জিনিসের  প্রতি ইংগিত করে ?    </vt:lpstr>
      <vt:lpstr>পাঠ  ঘোষণা </vt:lpstr>
      <vt:lpstr>বয়ঃসন্ধিকালের খাবার তালিকা। </vt:lpstr>
      <vt:lpstr>শিখন ফল </vt:lpstr>
      <vt:lpstr>সুষম খাদ্যের প্রয়োজনীয়তা </vt:lpstr>
      <vt:lpstr>মুল্যায়ন </vt:lpstr>
      <vt:lpstr>দলীয় কাজ </vt:lpstr>
      <vt:lpstr>বাড়ির কাজ </vt:lpstr>
      <vt:lpstr>সবাইকে ধন্যবাদ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সবাইকে</dc:title>
  <dc:creator>Galaxy Computer</dc:creator>
  <cp:lastModifiedBy>sm computer</cp:lastModifiedBy>
  <cp:revision>65</cp:revision>
  <dcterms:created xsi:type="dcterms:W3CDTF">2006-08-16T00:00:00Z</dcterms:created>
  <dcterms:modified xsi:type="dcterms:W3CDTF">2020-12-29T17:34:29Z</dcterms:modified>
</cp:coreProperties>
</file>