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Lst>
  <p:notesMasterIdLst>
    <p:notesMasterId r:id="rId25"/>
  </p:notesMasterIdLst>
  <p:sldIdLst>
    <p:sldId id="316" r:id="rId3"/>
    <p:sldId id="319" r:id="rId4"/>
    <p:sldId id="291" r:id="rId5"/>
    <p:sldId id="293" r:id="rId6"/>
    <p:sldId id="292" r:id="rId7"/>
    <p:sldId id="296" r:id="rId8"/>
    <p:sldId id="297" r:id="rId9"/>
    <p:sldId id="298" r:id="rId10"/>
    <p:sldId id="303" r:id="rId11"/>
    <p:sldId id="317" r:id="rId12"/>
    <p:sldId id="304" r:id="rId13"/>
    <p:sldId id="306" r:id="rId14"/>
    <p:sldId id="305" r:id="rId15"/>
    <p:sldId id="307" r:id="rId16"/>
    <p:sldId id="318" r:id="rId17"/>
    <p:sldId id="308" r:id="rId18"/>
    <p:sldId id="309" r:id="rId19"/>
    <p:sldId id="310" r:id="rId20"/>
    <p:sldId id="311" r:id="rId21"/>
    <p:sldId id="312" r:id="rId22"/>
    <p:sldId id="313" r:id="rId23"/>
    <p:sldId id="31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FF00"/>
    <a:srgbClr val="CCFFFF"/>
    <a:srgbClr val="FF6600"/>
    <a:srgbClr val="46E010"/>
    <a:srgbClr val="FF0066"/>
    <a:srgbClr val="C22818"/>
    <a:srgbClr val="99CC00"/>
    <a:srgbClr val="EF63AC"/>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86146" autoAdjust="0"/>
  </p:normalViewPr>
  <p:slideViewPr>
    <p:cSldViewPr>
      <p:cViewPr>
        <p:scale>
          <a:sx n="85" d="100"/>
          <a:sy n="85" d="100"/>
        </p:scale>
        <p:origin x="-1524"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FB852-0B0D-4357-9EF6-D9101B9BB892}" type="datetimeFigureOut">
              <a:rPr lang="en-US" smtClean="0"/>
              <a:t>12/30/2020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E773C6-EA00-47DE-B7D3-95ABB1EC9188}" type="slidenum">
              <a:rPr lang="en-US" smtClean="0"/>
              <a:t>‹#›</a:t>
            </a:fld>
            <a:endParaRPr lang="en-US"/>
          </a:p>
        </p:txBody>
      </p:sp>
    </p:spTree>
    <p:extLst>
      <p:ext uri="{BB962C8B-B14F-4D97-AF65-F5344CB8AC3E}">
        <p14:creationId xmlns:p14="http://schemas.microsoft.com/office/powerpoint/2010/main" val="197539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773C6-EA00-47DE-B7D3-95ABB1EC9188}" type="slidenum">
              <a:rPr lang="en-US" smtClean="0"/>
              <a:t>3</a:t>
            </a:fld>
            <a:endParaRPr lang="en-US"/>
          </a:p>
        </p:txBody>
      </p:sp>
    </p:spTree>
    <p:extLst>
      <p:ext uri="{BB962C8B-B14F-4D97-AF65-F5344CB8AC3E}">
        <p14:creationId xmlns:p14="http://schemas.microsoft.com/office/powerpoint/2010/main" val="162179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773C6-EA00-47DE-B7D3-95ABB1EC9188}" type="slidenum">
              <a:rPr lang="en-US" smtClean="0"/>
              <a:t>5</a:t>
            </a:fld>
            <a:endParaRPr lang="en-US"/>
          </a:p>
        </p:txBody>
      </p:sp>
    </p:spTree>
    <p:extLst>
      <p:ext uri="{BB962C8B-B14F-4D97-AF65-F5344CB8AC3E}">
        <p14:creationId xmlns:p14="http://schemas.microsoft.com/office/powerpoint/2010/main" val="333899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773C6-EA00-47DE-B7D3-95ABB1EC9188}" type="slidenum">
              <a:rPr lang="en-US" smtClean="0"/>
              <a:t>8</a:t>
            </a:fld>
            <a:endParaRPr lang="en-US"/>
          </a:p>
        </p:txBody>
      </p:sp>
    </p:spTree>
    <p:extLst>
      <p:ext uri="{BB962C8B-B14F-4D97-AF65-F5344CB8AC3E}">
        <p14:creationId xmlns:p14="http://schemas.microsoft.com/office/powerpoint/2010/main" val="191047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773C6-EA00-47DE-B7D3-95ABB1EC9188}" type="slidenum">
              <a:rPr lang="en-US" smtClean="0"/>
              <a:t>20</a:t>
            </a:fld>
            <a:endParaRPr lang="en-US"/>
          </a:p>
        </p:txBody>
      </p:sp>
    </p:spTree>
    <p:extLst>
      <p:ext uri="{BB962C8B-B14F-4D97-AF65-F5344CB8AC3E}">
        <p14:creationId xmlns:p14="http://schemas.microsoft.com/office/powerpoint/2010/main" val="204720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773C6-EA00-47DE-B7D3-95ABB1EC9188}" type="slidenum">
              <a:rPr lang="en-US" smtClean="0"/>
              <a:t>21</a:t>
            </a:fld>
            <a:endParaRPr lang="en-US"/>
          </a:p>
        </p:txBody>
      </p:sp>
    </p:spTree>
    <p:extLst>
      <p:ext uri="{BB962C8B-B14F-4D97-AF65-F5344CB8AC3E}">
        <p14:creationId xmlns:p14="http://schemas.microsoft.com/office/powerpoint/2010/main" val="5135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32718A2-7628-447E-83B0-701641611984}" type="datetimeFigureOut">
              <a:rPr lang="en-US" smtClean="0"/>
              <a:t>12/30/2020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B846AA6-612B-43E8-8429-29447D3A4F48}"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718A2-7628-447E-83B0-701641611984}" type="datetimeFigureOut">
              <a:rPr lang="en-US" smtClean="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846AA6-612B-43E8-8429-29447D3A4F4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718A2-7628-447E-83B0-701641611984}" type="datetimeFigureOut">
              <a:rPr lang="en-US" smtClean="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846AA6-612B-43E8-8429-29447D3A4F48}"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D9CCF3A-B04A-4033-8388-CAB3CC15C7D3}" type="slidenum">
              <a:rPr lang="en-US" altLang="en-US">
                <a:solidFill>
                  <a:prstClr val="black">
                    <a:tint val="75000"/>
                  </a:prstClr>
                </a:solidFill>
                <a:latin typeface="SutonnyMJ" pitchFamily="2" charset="0"/>
                <a:cs typeface="Arial" panose="020B0604020202020204" pitchFamily="34" charset="0"/>
              </a:rPr>
              <a:pPr eaLnBrk="0" fontAlgn="base" hangingPunct="0">
                <a:spcBef>
                  <a:spcPct val="0"/>
                </a:spcBef>
                <a:spcAft>
                  <a:spcPct val="0"/>
                </a:spcAft>
                <a:defRPr/>
              </a:pPr>
              <a:t>‹#›</a:t>
            </a:fld>
            <a:endParaRPr lang="en-US" altLang="en-US">
              <a:solidFill>
                <a:prstClr val="black">
                  <a:tint val="75000"/>
                </a:prstClr>
              </a:solidFill>
              <a:latin typeface="SutonnyMJ" pitchFamily="2" charset="0"/>
              <a:cs typeface="Arial" panose="020B0604020202020204" pitchFamily="34" charset="0"/>
            </a:endParaRPr>
          </a:p>
        </p:txBody>
      </p:sp>
    </p:spTree>
    <p:extLst>
      <p:ext uri="{BB962C8B-B14F-4D97-AF65-F5344CB8AC3E}">
        <p14:creationId xmlns:p14="http://schemas.microsoft.com/office/powerpoint/2010/main" val="959166857"/>
      </p:ext>
    </p:extLst>
  </p:cSld>
  <p:clrMapOvr>
    <a:masterClrMapping/>
  </p:clrMapOvr>
  <p:transition spd="slow" advClick="0" advTm="0">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BCBAE3D-DC9B-4B40-9CE8-4625A9FA8D40}" type="slidenum">
              <a:rPr lang="en-US" altLang="en-US">
                <a:solidFill>
                  <a:prstClr val="black">
                    <a:tint val="75000"/>
                  </a:prstClr>
                </a:solidFill>
                <a:latin typeface="SutonnyMJ" pitchFamily="2" charset="0"/>
                <a:cs typeface="Arial" panose="020B0604020202020204" pitchFamily="34" charset="0"/>
              </a:rPr>
              <a:pPr eaLnBrk="0" fontAlgn="base" hangingPunct="0">
                <a:spcBef>
                  <a:spcPct val="0"/>
                </a:spcBef>
                <a:spcAft>
                  <a:spcPct val="0"/>
                </a:spcAft>
                <a:defRPr/>
              </a:pPr>
              <a:t>‹#›</a:t>
            </a:fld>
            <a:endParaRPr lang="en-US" altLang="en-US">
              <a:solidFill>
                <a:prstClr val="black">
                  <a:tint val="75000"/>
                </a:prstClr>
              </a:solidFill>
              <a:latin typeface="SutonnyMJ" pitchFamily="2" charset="0"/>
              <a:cs typeface="Arial" panose="020B0604020202020204" pitchFamily="34" charset="0"/>
            </a:endParaRPr>
          </a:p>
        </p:txBody>
      </p:sp>
    </p:spTree>
    <p:extLst>
      <p:ext uri="{BB962C8B-B14F-4D97-AF65-F5344CB8AC3E}">
        <p14:creationId xmlns:p14="http://schemas.microsoft.com/office/powerpoint/2010/main" val="306777519"/>
      </p:ext>
    </p:extLst>
  </p:cSld>
  <p:clrMapOvr>
    <a:masterClrMapping/>
  </p:clrMapOvr>
  <p:transition spd="slow" advClick="0" advTm="0">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34DE7F-543F-417E-A76C-77E5245BE094}" type="slidenum">
              <a:rPr lang="en-US" altLang="en-US">
                <a:solidFill>
                  <a:prstClr val="black">
                    <a:tint val="75000"/>
                  </a:prstClr>
                </a:solidFill>
                <a:latin typeface="SutonnyMJ" pitchFamily="2" charset="0"/>
                <a:cs typeface="Arial" panose="020B0604020202020204" pitchFamily="34" charset="0"/>
              </a:rPr>
              <a:pPr eaLnBrk="0" fontAlgn="base" hangingPunct="0">
                <a:spcBef>
                  <a:spcPct val="0"/>
                </a:spcBef>
                <a:spcAft>
                  <a:spcPct val="0"/>
                </a:spcAft>
                <a:defRPr/>
              </a:pPr>
              <a:t>‹#›</a:t>
            </a:fld>
            <a:endParaRPr lang="en-US" altLang="en-US">
              <a:solidFill>
                <a:prstClr val="black">
                  <a:tint val="75000"/>
                </a:prstClr>
              </a:solidFill>
              <a:latin typeface="SutonnyMJ" pitchFamily="2" charset="0"/>
              <a:cs typeface="Arial" panose="020B0604020202020204" pitchFamily="34" charset="0"/>
            </a:endParaRPr>
          </a:p>
        </p:txBody>
      </p:sp>
    </p:spTree>
    <p:extLst>
      <p:ext uri="{BB962C8B-B14F-4D97-AF65-F5344CB8AC3E}">
        <p14:creationId xmlns:p14="http://schemas.microsoft.com/office/powerpoint/2010/main" val="3351542907"/>
      </p:ext>
    </p:extLst>
  </p:cSld>
  <p:clrMapOvr>
    <a:masterClrMapping/>
  </p:clrMapOvr>
  <p:transition spd="slow" advClick="0" advTm="0">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3D419767-548A-4564-A5FE-51A2CFACD7CF}" type="slidenum">
              <a:rPr lang="en-US" altLang="en-US">
                <a:solidFill>
                  <a:prstClr val="black">
                    <a:tint val="75000"/>
                  </a:prstClr>
                </a:solidFill>
                <a:latin typeface="SutonnyMJ" pitchFamily="2" charset="0"/>
                <a:cs typeface="Arial" panose="020B0604020202020204" pitchFamily="34" charset="0"/>
              </a:rPr>
              <a:pPr eaLnBrk="0" fontAlgn="base" hangingPunct="0">
                <a:spcBef>
                  <a:spcPct val="0"/>
                </a:spcBef>
                <a:spcAft>
                  <a:spcPct val="0"/>
                </a:spcAft>
                <a:defRPr/>
              </a:pPr>
              <a:t>‹#›</a:t>
            </a:fld>
            <a:endParaRPr lang="en-US" altLang="en-US">
              <a:solidFill>
                <a:prstClr val="black">
                  <a:tint val="75000"/>
                </a:prstClr>
              </a:solidFill>
              <a:latin typeface="SutonnyMJ" pitchFamily="2" charset="0"/>
              <a:cs typeface="Arial" panose="020B0604020202020204" pitchFamily="34" charset="0"/>
            </a:endParaRPr>
          </a:p>
        </p:txBody>
      </p:sp>
    </p:spTree>
    <p:extLst>
      <p:ext uri="{BB962C8B-B14F-4D97-AF65-F5344CB8AC3E}">
        <p14:creationId xmlns:p14="http://schemas.microsoft.com/office/powerpoint/2010/main" val="3735401051"/>
      </p:ext>
    </p:extLst>
  </p:cSld>
  <p:clrMapOvr>
    <a:masterClrMapping/>
  </p:clrMapOvr>
  <p:transition spd="slow" advClick="0" advTm="0">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503CE1C-8C29-4E68-B443-F51402E93BD3}" type="slidenum">
              <a:rPr lang="en-US" altLang="en-US">
                <a:solidFill>
                  <a:prstClr val="black">
                    <a:tint val="75000"/>
                  </a:prstClr>
                </a:solidFill>
                <a:latin typeface="SutonnyMJ" pitchFamily="2" charset="0"/>
                <a:cs typeface="Arial" panose="020B0604020202020204" pitchFamily="34" charset="0"/>
              </a:rPr>
              <a:pPr eaLnBrk="0" fontAlgn="base" hangingPunct="0">
                <a:spcBef>
                  <a:spcPct val="0"/>
                </a:spcBef>
                <a:spcAft>
                  <a:spcPct val="0"/>
                </a:spcAft>
                <a:defRPr/>
              </a:pPr>
              <a:t>‹#›</a:t>
            </a:fld>
            <a:endParaRPr lang="en-US" altLang="en-US">
              <a:solidFill>
                <a:prstClr val="black">
                  <a:tint val="75000"/>
                </a:prstClr>
              </a:solidFill>
              <a:latin typeface="SutonnyMJ" pitchFamily="2" charset="0"/>
              <a:cs typeface="Arial" panose="020B0604020202020204" pitchFamily="34" charset="0"/>
            </a:endParaRPr>
          </a:p>
        </p:txBody>
      </p:sp>
    </p:spTree>
    <p:extLst>
      <p:ext uri="{BB962C8B-B14F-4D97-AF65-F5344CB8AC3E}">
        <p14:creationId xmlns:p14="http://schemas.microsoft.com/office/powerpoint/2010/main" val="499000733"/>
      </p:ext>
    </p:extLst>
  </p:cSld>
  <p:clrMapOvr>
    <a:masterClrMapping/>
  </p:clrMapOvr>
  <p:transition spd="slow" advClick="0" advTm="0">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7360B4F2-AE27-44CB-9785-381CE961E1D6}" type="slidenum">
              <a:rPr lang="en-US" altLang="en-US">
                <a:solidFill>
                  <a:prstClr val="black">
                    <a:tint val="75000"/>
                  </a:prstClr>
                </a:solidFill>
                <a:latin typeface="SutonnyMJ" pitchFamily="2" charset="0"/>
                <a:cs typeface="Arial" panose="020B0604020202020204" pitchFamily="34" charset="0"/>
              </a:rPr>
              <a:pPr eaLnBrk="0" fontAlgn="base" hangingPunct="0">
                <a:spcBef>
                  <a:spcPct val="0"/>
                </a:spcBef>
                <a:spcAft>
                  <a:spcPct val="0"/>
                </a:spcAft>
                <a:defRPr/>
              </a:pPr>
              <a:t>‹#›</a:t>
            </a:fld>
            <a:endParaRPr lang="en-US" altLang="en-US">
              <a:solidFill>
                <a:prstClr val="black">
                  <a:tint val="75000"/>
                </a:prstClr>
              </a:solidFill>
              <a:latin typeface="SutonnyMJ" pitchFamily="2" charset="0"/>
              <a:cs typeface="Arial" panose="020B0604020202020204" pitchFamily="34" charset="0"/>
            </a:endParaRPr>
          </a:p>
        </p:txBody>
      </p:sp>
    </p:spTree>
    <p:extLst>
      <p:ext uri="{BB962C8B-B14F-4D97-AF65-F5344CB8AC3E}">
        <p14:creationId xmlns:p14="http://schemas.microsoft.com/office/powerpoint/2010/main" val="1817085598"/>
      </p:ext>
    </p:extLst>
  </p:cSld>
  <p:clrMapOvr>
    <a:masterClrMapping/>
  </p:clrMapOvr>
  <p:transition spd="slow" advClick="0" advTm="0">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09F13ED-5A68-4095-97D7-7616F7F70B19}" type="slidenum">
              <a:rPr lang="en-US" altLang="en-US">
                <a:solidFill>
                  <a:prstClr val="black">
                    <a:tint val="75000"/>
                  </a:prstClr>
                </a:solidFill>
                <a:latin typeface="SutonnyMJ" pitchFamily="2" charset="0"/>
                <a:cs typeface="Arial" panose="020B0604020202020204" pitchFamily="34" charset="0"/>
              </a:rPr>
              <a:pPr eaLnBrk="0" fontAlgn="base" hangingPunct="0">
                <a:spcBef>
                  <a:spcPct val="0"/>
                </a:spcBef>
                <a:spcAft>
                  <a:spcPct val="0"/>
                </a:spcAft>
                <a:defRPr/>
              </a:pPr>
              <a:t>‹#›</a:t>
            </a:fld>
            <a:endParaRPr lang="en-US" altLang="en-US">
              <a:solidFill>
                <a:prstClr val="black">
                  <a:tint val="75000"/>
                </a:prstClr>
              </a:solidFill>
              <a:latin typeface="SutonnyMJ" pitchFamily="2" charset="0"/>
              <a:cs typeface="Arial" panose="020B0604020202020204" pitchFamily="34" charset="0"/>
            </a:endParaRPr>
          </a:p>
        </p:txBody>
      </p:sp>
    </p:spTree>
    <p:extLst>
      <p:ext uri="{BB962C8B-B14F-4D97-AF65-F5344CB8AC3E}">
        <p14:creationId xmlns:p14="http://schemas.microsoft.com/office/powerpoint/2010/main" val="4014239213"/>
      </p:ext>
    </p:extLst>
  </p:cSld>
  <p:clrMapOvr>
    <a:masterClrMapping/>
  </p:clrMapOvr>
  <p:transition spd="slow" advClick="0" advTm="0">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335A1E0B-D7B2-41FD-8BAD-C528852275D5}" type="slidenum">
              <a:rPr lang="en-US" altLang="en-US">
                <a:solidFill>
                  <a:prstClr val="black">
                    <a:tint val="75000"/>
                  </a:prstClr>
                </a:solidFill>
                <a:latin typeface="SutonnyMJ" pitchFamily="2" charset="0"/>
                <a:cs typeface="Arial" panose="020B0604020202020204" pitchFamily="34" charset="0"/>
              </a:rPr>
              <a:pPr eaLnBrk="0" fontAlgn="base" hangingPunct="0">
                <a:spcBef>
                  <a:spcPct val="0"/>
                </a:spcBef>
                <a:spcAft>
                  <a:spcPct val="0"/>
                </a:spcAft>
                <a:defRPr/>
              </a:pPr>
              <a:t>‹#›</a:t>
            </a:fld>
            <a:endParaRPr lang="en-US" altLang="en-US">
              <a:solidFill>
                <a:prstClr val="black">
                  <a:tint val="75000"/>
                </a:prstClr>
              </a:solidFill>
              <a:latin typeface="SutonnyMJ" pitchFamily="2" charset="0"/>
              <a:cs typeface="Arial" panose="020B0604020202020204" pitchFamily="34" charset="0"/>
            </a:endParaRPr>
          </a:p>
        </p:txBody>
      </p:sp>
    </p:spTree>
    <p:extLst>
      <p:ext uri="{BB962C8B-B14F-4D97-AF65-F5344CB8AC3E}">
        <p14:creationId xmlns:p14="http://schemas.microsoft.com/office/powerpoint/2010/main" val="2050473540"/>
      </p:ext>
    </p:extLst>
  </p:cSld>
  <p:clrMapOvr>
    <a:masterClrMapping/>
  </p:clrMapOvr>
  <p:transition spd="slow" advClick="0" advTm="0">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2718A2-7628-447E-83B0-701641611984}" type="datetimeFigureOut">
              <a:rPr lang="en-US" smtClean="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846AA6-612B-43E8-8429-29447D3A4F48}"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BD82F6AA-4847-4CFC-A60C-332401E0284A}" type="slidenum">
              <a:rPr lang="en-US" altLang="en-US">
                <a:solidFill>
                  <a:prstClr val="black">
                    <a:tint val="75000"/>
                  </a:prstClr>
                </a:solidFill>
                <a:latin typeface="SutonnyMJ" pitchFamily="2" charset="0"/>
                <a:cs typeface="Arial" panose="020B0604020202020204" pitchFamily="34" charset="0"/>
              </a:rPr>
              <a:pPr eaLnBrk="0" fontAlgn="base" hangingPunct="0">
                <a:spcBef>
                  <a:spcPct val="0"/>
                </a:spcBef>
                <a:spcAft>
                  <a:spcPct val="0"/>
                </a:spcAft>
                <a:defRPr/>
              </a:pPr>
              <a:t>‹#›</a:t>
            </a:fld>
            <a:endParaRPr lang="en-US" altLang="en-US">
              <a:solidFill>
                <a:prstClr val="black">
                  <a:tint val="75000"/>
                </a:prstClr>
              </a:solidFill>
              <a:latin typeface="SutonnyMJ" pitchFamily="2" charset="0"/>
              <a:cs typeface="Arial" panose="020B0604020202020204" pitchFamily="34" charset="0"/>
            </a:endParaRPr>
          </a:p>
        </p:txBody>
      </p:sp>
    </p:spTree>
    <p:extLst>
      <p:ext uri="{BB962C8B-B14F-4D97-AF65-F5344CB8AC3E}">
        <p14:creationId xmlns:p14="http://schemas.microsoft.com/office/powerpoint/2010/main" val="736386287"/>
      </p:ext>
    </p:extLst>
  </p:cSld>
  <p:clrMapOvr>
    <a:masterClrMapping/>
  </p:clrMapOvr>
  <p:transition spd="slow" advClick="0" advTm="0">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1AD44EFD-BE71-4752-B59E-38593BA6DB12}" type="slidenum">
              <a:rPr lang="en-US" altLang="en-US">
                <a:solidFill>
                  <a:prstClr val="black">
                    <a:tint val="75000"/>
                  </a:prstClr>
                </a:solidFill>
                <a:latin typeface="SutonnyMJ" pitchFamily="2" charset="0"/>
                <a:cs typeface="Arial" panose="020B0604020202020204" pitchFamily="34" charset="0"/>
              </a:rPr>
              <a:pPr eaLnBrk="0" fontAlgn="base" hangingPunct="0">
                <a:spcBef>
                  <a:spcPct val="0"/>
                </a:spcBef>
                <a:spcAft>
                  <a:spcPct val="0"/>
                </a:spcAft>
                <a:defRPr/>
              </a:pPr>
              <a:t>‹#›</a:t>
            </a:fld>
            <a:endParaRPr lang="en-US" altLang="en-US">
              <a:solidFill>
                <a:prstClr val="black">
                  <a:tint val="75000"/>
                </a:prstClr>
              </a:solidFill>
              <a:latin typeface="SutonnyMJ" pitchFamily="2" charset="0"/>
              <a:cs typeface="Arial" panose="020B0604020202020204" pitchFamily="34" charset="0"/>
            </a:endParaRPr>
          </a:p>
        </p:txBody>
      </p:sp>
    </p:spTree>
    <p:extLst>
      <p:ext uri="{BB962C8B-B14F-4D97-AF65-F5344CB8AC3E}">
        <p14:creationId xmlns:p14="http://schemas.microsoft.com/office/powerpoint/2010/main" val="1103110647"/>
      </p:ext>
    </p:extLst>
  </p:cSld>
  <p:clrMapOvr>
    <a:masterClrMapping/>
  </p:clrMapOvr>
  <p:transition spd="slow" advClick="0" advTm="0">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7ACBB4F6-B0BD-4B93-A4EF-3A6309D10499}" type="slidenum">
              <a:rPr lang="en-US" altLang="en-US">
                <a:solidFill>
                  <a:prstClr val="black">
                    <a:tint val="75000"/>
                  </a:prstClr>
                </a:solidFill>
                <a:latin typeface="SutonnyMJ" pitchFamily="2" charset="0"/>
                <a:cs typeface="Arial" panose="020B0604020202020204" pitchFamily="34" charset="0"/>
              </a:rPr>
              <a:pPr eaLnBrk="0" fontAlgn="base" hangingPunct="0">
                <a:spcBef>
                  <a:spcPct val="0"/>
                </a:spcBef>
                <a:spcAft>
                  <a:spcPct val="0"/>
                </a:spcAft>
                <a:defRPr/>
              </a:pPr>
              <a:t>‹#›</a:t>
            </a:fld>
            <a:endParaRPr lang="en-US" altLang="en-US">
              <a:solidFill>
                <a:prstClr val="black">
                  <a:tint val="75000"/>
                </a:prstClr>
              </a:solidFill>
              <a:latin typeface="SutonnyMJ" pitchFamily="2" charset="0"/>
              <a:cs typeface="Arial" panose="020B0604020202020204" pitchFamily="34" charset="0"/>
            </a:endParaRPr>
          </a:p>
        </p:txBody>
      </p:sp>
    </p:spTree>
    <p:extLst>
      <p:ext uri="{BB962C8B-B14F-4D97-AF65-F5344CB8AC3E}">
        <p14:creationId xmlns:p14="http://schemas.microsoft.com/office/powerpoint/2010/main" val="1489046198"/>
      </p:ext>
    </p:extLst>
  </p:cSld>
  <p:clrMapOvr>
    <a:masterClrMapping/>
  </p:clrMapOvr>
  <p:transition spd="slow" advClick="0" advTm="0">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2718A2-7628-447E-83B0-701641611984}" type="datetimeFigureOut">
              <a:rPr lang="en-US" smtClean="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846AA6-612B-43E8-8429-29447D3A4F4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32718A2-7628-447E-83B0-701641611984}" type="datetimeFigureOut">
              <a:rPr lang="en-US" smtClean="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846AA6-612B-43E8-8429-29447D3A4F48}"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2718A2-7628-447E-83B0-701641611984}" type="datetimeFigureOut">
              <a:rPr lang="en-US" smtClean="0"/>
              <a:t>12/30/2020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846AA6-612B-43E8-8429-29447D3A4F4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718A2-7628-447E-83B0-701641611984}" type="datetimeFigureOut">
              <a:rPr lang="en-US" smtClean="0"/>
              <a:t>12/30/2020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846AA6-612B-43E8-8429-29447D3A4F4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718A2-7628-447E-83B0-701641611984}" type="datetimeFigureOut">
              <a:rPr lang="en-US" smtClean="0"/>
              <a:t>12/30/2020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846AA6-612B-43E8-8429-29447D3A4F4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32718A2-7628-447E-83B0-701641611984}" type="datetimeFigureOut">
              <a:rPr lang="en-US" smtClean="0"/>
              <a:t>12/30/2020</a:t>
            </a:fld>
            <a:endParaRPr lang="en-US" dirty="0"/>
          </a:p>
        </p:txBody>
      </p:sp>
      <p:sp>
        <p:nvSpPr>
          <p:cNvPr id="7" name="Slide Number Placeholder 6"/>
          <p:cNvSpPr>
            <a:spLocks noGrp="1"/>
          </p:cNvSpPr>
          <p:nvPr>
            <p:ph type="sldNum" sz="quarter" idx="12"/>
          </p:nvPr>
        </p:nvSpPr>
        <p:spPr/>
        <p:txBody>
          <a:bodyPr/>
          <a:lstStyle/>
          <a:p>
            <a:fld id="{3B846AA6-612B-43E8-8429-29447D3A4F48}"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718A2-7628-447E-83B0-701641611984}" type="datetimeFigureOut">
              <a:rPr lang="en-US" smtClean="0"/>
              <a:t>12/30/2020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3B846AA6-612B-43E8-8429-29447D3A4F4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32718A2-7628-447E-83B0-701641611984}" type="datetimeFigureOut">
              <a:rPr lang="en-US" smtClean="0"/>
              <a:t>12/30/2020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B846AA6-612B-43E8-8429-29447D3A4F4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SutonnyMJ" pitchFamily="2" charset="0"/>
              <a:cs typeface="Arial" panose="020B0604020202020204"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fld id="{89B35604-BD4E-4B82-B1E6-FA7093B9530E}" type="slidenum">
              <a:rPr lang="en-US" altLang="en-US">
                <a:solidFill>
                  <a:prstClr val="black">
                    <a:tint val="75000"/>
                  </a:prstClr>
                </a:solidFill>
                <a:latin typeface="SutonnyMJ" pitchFamily="2" charset="0"/>
                <a:cs typeface="Arial" panose="020B0604020202020204" pitchFamily="34" charset="0"/>
              </a:rPr>
              <a:pPr eaLnBrk="0" fontAlgn="base" hangingPunct="0">
                <a:spcBef>
                  <a:spcPct val="0"/>
                </a:spcBef>
                <a:spcAft>
                  <a:spcPct val="0"/>
                </a:spcAft>
                <a:defRPr/>
              </a:pPr>
              <a:t>‹#›</a:t>
            </a:fld>
            <a:endParaRPr lang="en-US" altLang="en-US">
              <a:solidFill>
                <a:prstClr val="black">
                  <a:tint val="75000"/>
                </a:prstClr>
              </a:solidFill>
              <a:latin typeface="SutonnyMJ" pitchFamily="2" charset="0"/>
              <a:cs typeface="Arial" panose="020B0604020202020204" pitchFamily="34" charset="0"/>
            </a:endParaRPr>
          </a:p>
        </p:txBody>
      </p:sp>
    </p:spTree>
    <p:extLst>
      <p:ext uri="{BB962C8B-B14F-4D97-AF65-F5344CB8AC3E}">
        <p14:creationId xmlns:p14="http://schemas.microsoft.com/office/powerpoint/2010/main" val="31424921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Click="0" advTm="0">
    <p:blinds dir="vert"/>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bmp"/><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bmp"/><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bmp"/><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99592" y="2548640"/>
            <a:ext cx="3600400" cy="2696824"/>
          </a:xfrm>
        </p:spPr>
      </p:pic>
      <p:sp>
        <p:nvSpPr>
          <p:cNvPr id="4" name="Content Placeholder 3"/>
          <p:cNvSpPr>
            <a:spLocks noGrp="1"/>
          </p:cNvSpPr>
          <p:nvPr>
            <p:ph sz="quarter" idx="14"/>
          </p:nvPr>
        </p:nvSpPr>
        <p:spPr>
          <a:xfrm>
            <a:off x="5220072" y="2313431"/>
            <a:ext cx="3384376" cy="3493008"/>
          </a:xfrm>
          <a:solidFill>
            <a:srgbClr val="C00000"/>
          </a:solidFill>
        </p:spPr>
        <p:txBody>
          <a:bodyPr>
            <a:normAutofit/>
          </a:bodyPr>
          <a:lstStyle/>
          <a:p>
            <a:pPr marL="68580" indent="0">
              <a:buNone/>
            </a:pPr>
            <a:r>
              <a:rPr lang="bn-BD" sz="6000" dirty="0" smtClean="0"/>
              <a:t>সবাইকে </a:t>
            </a:r>
          </a:p>
          <a:p>
            <a:pPr marL="68580" indent="0">
              <a:buNone/>
            </a:pPr>
            <a:r>
              <a:rPr lang="bn-BD" sz="6000" dirty="0" smtClean="0"/>
              <a:t>ফুলেল </a:t>
            </a:r>
          </a:p>
          <a:p>
            <a:pPr marL="68580" indent="0">
              <a:buNone/>
            </a:pPr>
            <a:r>
              <a:rPr lang="bn-BD" sz="6000" dirty="0" smtClean="0"/>
              <a:t>শুভেচ্ছা </a:t>
            </a:r>
            <a:endParaRPr lang="en-US" sz="6000" dirty="0"/>
          </a:p>
        </p:txBody>
      </p:sp>
    </p:spTree>
    <p:custDataLst>
      <p:tags r:id="rId1"/>
    </p:custDataLst>
    <p:extLst>
      <p:ext uri="{BB962C8B-B14F-4D97-AF65-F5344CB8AC3E}">
        <p14:creationId xmlns:p14="http://schemas.microsoft.com/office/powerpoint/2010/main" val="3386183772"/>
      </p:ext>
    </p:extLst>
  </p:cSld>
  <p:clrMapOvr>
    <a:masterClrMapping/>
  </p:clrMapOvr>
  <mc:AlternateContent xmlns:mc="http://schemas.openxmlformats.org/markup-compatibility/2006" xmlns:p14="http://schemas.microsoft.com/office/powerpoint/2010/main">
    <mc:Choice Requires="p14">
      <p:transition spd="slow" p14:dur="2000" advTm="7334"/>
    </mc:Choice>
    <mc:Fallback xmlns="">
      <p:transition spd="slow" advTm="73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65760"/>
            <a:ext cx="8173536" cy="1479064"/>
          </a:xfrm>
          <a:solidFill>
            <a:srgbClr val="C22818"/>
          </a:solidFill>
        </p:spPr>
        <p:txBody>
          <a:bodyPr>
            <a:noAutofit/>
          </a:bodyPr>
          <a:lstStyle/>
          <a:p>
            <a:pPr algn="ctr"/>
            <a:r>
              <a:rPr lang="en-US" dirty="0">
                <a:solidFill>
                  <a:schemeClr val="bg2">
                    <a:lumMod val="60000"/>
                    <a:lumOff val="40000"/>
                  </a:schemeClr>
                </a:solidFill>
              </a:rPr>
              <a:t/>
            </a:r>
            <a:br>
              <a:rPr lang="en-US" dirty="0">
                <a:solidFill>
                  <a:schemeClr val="bg2">
                    <a:lumMod val="60000"/>
                    <a:lumOff val="40000"/>
                  </a:schemeClr>
                </a:solidFill>
              </a:rPr>
            </a:br>
            <a:r>
              <a:rPr lang="bn-BD" dirty="0" smtClean="0">
                <a:solidFill>
                  <a:schemeClr val="bg2">
                    <a:lumMod val="60000"/>
                    <a:lumOff val="40000"/>
                  </a:schemeClr>
                </a:solidFill>
              </a:rPr>
              <a:t>নিচের চিত্র দুটি লক্ষ্য কর। </a:t>
            </a:r>
            <a:endParaRPr lang="en-US" dirty="0">
              <a:solidFill>
                <a:schemeClr val="bg2">
                  <a:lumMod val="60000"/>
                  <a:lumOff val="40000"/>
                </a:schemeClr>
              </a:solidFill>
            </a:endParaRPr>
          </a:p>
        </p:txBody>
      </p:sp>
      <p:sp>
        <p:nvSpPr>
          <p:cNvPr id="4" name="Content Placeholder 3"/>
          <p:cNvSpPr>
            <a:spLocks noGrp="1"/>
          </p:cNvSpPr>
          <p:nvPr>
            <p:ph sz="quarter" idx="14"/>
          </p:nvPr>
        </p:nvSpPr>
        <p:spPr>
          <a:xfrm>
            <a:off x="5004048" y="2313431"/>
            <a:ext cx="3576072" cy="3707858"/>
          </a:xfrm>
          <a:solidFill>
            <a:srgbClr val="7030A0"/>
          </a:solidFill>
        </p:spPr>
        <p:txBody>
          <a:bodyPr>
            <a:normAutofit/>
          </a:bodyPr>
          <a:lstStyle/>
          <a:p>
            <a:pPr marL="68580" indent="0">
              <a:buNone/>
            </a:pPr>
            <a:endParaRPr lang="bn-BD" sz="3200" b="1" dirty="0" smtClean="0">
              <a:solidFill>
                <a:srgbClr val="92D050"/>
              </a:solidFill>
            </a:endParaRPr>
          </a:p>
          <a:p>
            <a:pPr marL="68580" indent="0">
              <a:buNone/>
            </a:pPr>
            <a:r>
              <a:rPr lang="bn-BD" sz="3200" b="1" dirty="0" smtClean="0">
                <a:solidFill>
                  <a:srgbClr val="92D050"/>
                </a:solidFill>
              </a:rPr>
              <a:t>২</a:t>
            </a:r>
            <a:r>
              <a:rPr lang="bn-BD" sz="3200" b="1" dirty="0">
                <a:solidFill>
                  <a:srgbClr val="92D050"/>
                </a:solidFill>
              </a:rPr>
              <a:t>) চোখের লেন্সের ফোকাস দূরত্ব কমে গেলে অর্থাৎ অভিসারী ক্ষমতা বেড়ে গেলে</a:t>
            </a:r>
            <a:r>
              <a:rPr lang="bn-BD" sz="3200" dirty="0">
                <a:solidFill>
                  <a:srgbClr val="92D050"/>
                </a:solidFill>
              </a:rPr>
              <a:t>। </a:t>
            </a:r>
            <a:endParaRPr lang="en-US" sz="3200" dirty="0">
              <a:solidFill>
                <a:srgbClr val="92D050"/>
              </a:solidFill>
            </a:endParaRPr>
          </a:p>
          <a:p>
            <a:endParaRPr lang="en-US" sz="3200" dirty="0">
              <a:solidFill>
                <a:srgbClr val="92D050"/>
              </a:solidFill>
            </a:endParaRPr>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55576" y="4653136"/>
            <a:ext cx="2714625" cy="1685925"/>
          </a:xfrm>
        </p:spPr>
      </p:pic>
      <p:pic>
        <p:nvPicPr>
          <p:cNvPr id="8"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204864"/>
            <a:ext cx="4032448" cy="2122115"/>
          </a:xfrm>
          <a:prstGeom prst="rect">
            <a:avLst/>
          </a:prstGeom>
        </p:spPr>
      </p:pic>
    </p:spTree>
    <p:custDataLst>
      <p:tags r:id="rId1"/>
    </p:custDataLst>
    <p:extLst>
      <p:ext uri="{BB962C8B-B14F-4D97-AF65-F5344CB8AC3E}">
        <p14:creationId xmlns:p14="http://schemas.microsoft.com/office/powerpoint/2010/main" val="158812113"/>
      </p:ext>
    </p:extLst>
  </p:cSld>
  <p:clrMapOvr>
    <a:masterClrMapping/>
  </p:clrMapOvr>
  <mc:AlternateContent xmlns:mc="http://schemas.openxmlformats.org/markup-compatibility/2006" xmlns:p14="http://schemas.microsoft.com/office/powerpoint/2010/main">
    <mc:Choice Requires="p14">
      <p:transition spd="slow" p14:dur="2000" advTm="18286"/>
    </mc:Choice>
    <mc:Fallback xmlns="">
      <p:transition spd="slow" advTm="18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p:cTn id="17" dur="500" fill="hold"/>
                                        <p:tgtEl>
                                          <p:spTgt spid="4">
                                            <p:bg/>
                                          </p:spTgt>
                                        </p:tgtEl>
                                        <p:attrNameLst>
                                          <p:attrName>ppt_w</p:attrName>
                                        </p:attrNameLst>
                                      </p:cBhvr>
                                      <p:tavLst>
                                        <p:tav tm="0">
                                          <p:val>
                                            <p:fltVal val="0"/>
                                          </p:val>
                                        </p:tav>
                                        <p:tav tm="100000">
                                          <p:val>
                                            <p:strVal val="#ppt_w"/>
                                          </p:val>
                                        </p:tav>
                                      </p:tavLst>
                                    </p:anim>
                                    <p:anim calcmode="lin" valueType="num">
                                      <p:cBhvr>
                                        <p:cTn id="18" dur="500" fill="hold"/>
                                        <p:tgtEl>
                                          <p:spTgt spid="4">
                                            <p:bg/>
                                          </p:spTgt>
                                        </p:tgtEl>
                                        <p:attrNameLst>
                                          <p:attrName>ppt_h</p:attrName>
                                        </p:attrNameLst>
                                      </p:cBhvr>
                                      <p:tavLst>
                                        <p:tav tm="0">
                                          <p:val>
                                            <p:fltVal val="0"/>
                                          </p:val>
                                        </p:tav>
                                        <p:tav tm="100000">
                                          <p:val>
                                            <p:strVal val="#ppt_h"/>
                                          </p:val>
                                        </p:tav>
                                      </p:tavLst>
                                    </p:anim>
                                    <p:animEffect transition="in" filter="fade">
                                      <p:cBhvr>
                                        <p:cTn id="19" dur="500"/>
                                        <p:tgtEl>
                                          <p:spTgt spid="4">
                                            <p:bg/>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27664"/>
            <a:ext cx="7920880" cy="889168"/>
          </a:xfrm>
          <a:solidFill>
            <a:srgbClr val="7030A0"/>
          </a:solidFill>
        </p:spPr>
        <p:txBody>
          <a:bodyPr/>
          <a:lstStyle/>
          <a:p>
            <a:pPr algn="ctr"/>
            <a:r>
              <a:rPr lang="bn-BD" dirty="0" smtClean="0">
                <a:solidFill>
                  <a:schemeClr val="tx1"/>
                </a:solidFill>
              </a:rPr>
              <a:t>নিচের চিত্রটি লক্ষ্য কর</a:t>
            </a:r>
            <a:endParaRPr lang="en-US" dirty="0">
              <a:solidFill>
                <a:schemeClr val="tx1"/>
              </a:solidFill>
            </a:endParaRPr>
          </a:p>
        </p:txBody>
      </p:sp>
      <p:sp>
        <p:nvSpPr>
          <p:cNvPr id="6" name="Content Placeholder 5"/>
          <p:cNvSpPr>
            <a:spLocks noGrp="1"/>
          </p:cNvSpPr>
          <p:nvPr>
            <p:ph sz="quarter" idx="4"/>
          </p:nvPr>
        </p:nvSpPr>
        <p:spPr>
          <a:xfrm>
            <a:off x="4139952" y="1916832"/>
            <a:ext cx="4176464" cy="4392488"/>
          </a:xfrm>
          <a:solidFill>
            <a:srgbClr val="00B050"/>
          </a:solidFill>
        </p:spPr>
        <p:txBody>
          <a:bodyPr>
            <a:noAutofit/>
          </a:bodyPr>
          <a:lstStyle/>
          <a:p>
            <a:r>
              <a:rPr lang="bn-BD" sz="3200" dirty="0" smtClean="0">
                <a:solidFill>
                  <a:schemeClr val="tx1"/>
                </a:solidFill>
              </a:rPr>
              <a:t>আমরা জানি , যে কোন বস্তু থেকে নির্গত আলোক রশ্মি চোখের মনি দিয়ে প্রবেশ করে রেটিনায় বিম্ব গঠন করলে আমরা বস্তুটিকে  দেখতে পাই।  </a:t>
            </a:r>
            <a:endParaRPr lang="en-US" sz="3200" dirty="0">
              <a:solidFill>
                <a:schemeClr val="tx1"/>
              </a:solidFill>
            </a:endParaRP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552" y="3140968"/>
            <a:ext cx="3456384" cy="2229668"/>
          </a:xfrm>
        </p:spPr>
      </p:pic>
    </p:spTree>
    <p:extLst>
      <p:ext uri="{BB962C8B-B14F-4D97-AF65-F5344CB8AC3E}">
        <p14:creationId xmlns:p14="http://schemas.microsoft.com/office/powerpoint/2010/main" val="390388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p:cTn id="12" dur="500" fill="hold"/>
                                        <p:tgtEl>
                                          <p:spTgt spid="6">
                                            <p:bg/>
                                          </p:spTgt>
                                        </p:tgtEl>
                                        <p:attrNameLst>
                                          <p:attrName>ppt_w</p:attrName>
                                        </p:attrNameLst>
                                      </p:cBhvr>
                                      <p:tavLst>
                                        <p:tav tm="0">
                                          <p:val>
                                            <p:fltVal val="0"/>
                                          </p:val>
                                        </p:tav>
                                        <p:tav tm="100000">
                                          <p:val>
                                            <p:strVal val="#ppt_w"/>
                                          </p:val>
                                        </p:tav>
                                      </p:tavLst>
                                    </p:anim>
                                    <p:anim calcmode="lin" valueType="num">
                                      <p:cBhvr>
                                        <p:cTn id="13" dur="500" fill="hold"/>
                                        <p:tgtEl>
                                          <p:spTgt spid="6">
                                            <p:bg/>
                                          </p:spTgt>
                                        </p:tgtEl>
                                        <p:attrNameLst>
                                          <p:attrName>ppt_h</p:attrName>
                                        </p:attrNameLst>
                                      </p:cBhvr>
                                      <p:tavLst>
                                        <p:tav tm="0">
                                          <p:val>
                                            <p:fltVal val="0"/>
                                          </p:val>
                                        </p:tav>
                                        <p:tav tm="100000">
                                          <p:val>
                                            <p:strVal val="#ppt_h"/>
                                          </p:val>
                                        </p:tav>
                                      </p:tavLst>
                                    </p:anim>
                                    <p:animEffect transition="in" filter="fade">
                                      <p:cBhvr>
                                        <p:cTn id="14" dur="500"/>
                                        <p:tgtEl>
                                          <p:spTgt spid="6">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0" y="836712"/>
            <a:ext cx="7024744" cy="745152"/>
          </a:xfrm>
        </p:spPr>
        <p:txBody>
          <a:bodyPr/>
          <a:lstStyle/>
          <a:p>
            <a:pPr algn="ctr"/>
            <a:r>
              <a:rPr lang="bn-BD" dirty="0" smtClean="0">
                <a:solidFill>
                  <a:srgbClr val="FF0000"/>
                </a:solidFill>
              </a:rPr>
              <a:t>নিচের চিত্রটি লক্ষ্য কর </a:t>
            </a:r>
            <a:endParaRPr lang="en-US" dirty="0">
              <a:solidFill>
                <a:srgbClr val="FF0000"/>
              </a:solidFill>
            </a:endParaRPr>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a:xfrm>
            <a:off x="4427984" y="1484784"/>
            <a:ext cx="4248472" cy="4752528"/>
          </a:xfrm>
          <a:solidFill>
            <a:srgbClr val="002060"/>
          </a:solidFill>
        </p:spPr>
        <p:txBody>
          <a:bodyPr>
            <a:noAutofit/>
          </a:bodyPr>
          <a:lstStyle/>
          <a:p>
            <a:r>
              <a:rPr lang="bn-BD" sz="3200" dirty="0" smtClean="0">
                <a:solidFill>
                  <a:srgbClr val="FFC000"/>
                </a:solidFill>
              </a:rPr>
              <a:t>ত্রুটির ফল - </a:t>
            </a:r>
            <a:r>
              <a:rPr lang="en-US" sz="3200" dirty="0" err="1" smtClean="0">
                <a:solidFill>
                  <a:srgbClr val="FFC000"/>
                </a:solidFill>
              </a:rPr>
              <a:t>Miopia</a:t>
            </a:r>
            <a:r>
              <a:rPr lang="bn-BD" sz="3200" dirty="0" smtClean="0">
                <a:solidFill>
                  <a:srgbClr val="FFC000"/>
                </a:solidFill>
              </a:rPr>
              <a:t> রোগের ক্ষেত্রে দূরবর্তী বস্তু থেকে আগত আলোক রশ্মিগুচ্ছ চোখের লেন্সে রেটিনার সামনে কোন বিন্দুতে মিলিত হয়।ফলে লক্ষবস্তু স্পষ্ট দেখা যায় না। </a:t>
            </a:r>
            <a:endParaRPr lang="en-US" sz="3200" dirty="0">
              <a:solidFill>
                <a:srgbClr val="FFC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80928"/>
            <a:ext cx="4032448" cy="243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97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a:solidFill>
            <a:srgbClr val="7030A0"/>
          </a:solidFill>
        </p:spPr>
        <p:txBody>
          <a:bodyPr>
            <a:normAutofit/>
          </a:bodyPr>
          <a:lstStyle/>
          <a:p>
            <a:r>
              <a:rPr lang="bn-BD" dirty="0" smtClean="0">
                <a:solidFill>
                  <a:schemeClr val="bg2">
                    <a:lumMod val="60000"/>
                    <a:lumOff val="40000"/>
                  </a:schemeClr>
                </a:solidFill>
              </a:rPr>
              <a:t>নিচের চিত্রটি লক্ষ্য কর </a:t>
            </a:r>
            <a:endParaRPr lang="en-US" dirty="0">
              <a:solidFill>
                <a:schemeClr val="bg2">
                  <a:lumMod val="60000"/>
                  <a:lumOff val="40000"/>
                </a:schemeClr>
              </a:solidFill>
            </a:endParaRPr>
          </a:p>
        </p:txBody>
      </p:sp>
      <p:sp>
        <p:nvSpPr>
          <p:cNvPr id="3" name="Text Placeholder 2"/>
          <p:cNvSpPr>
            <a:spLocks noGrp="1"/>
          </p:cNvSpPr>
          <p:nvPr>
            <p:ph type="body" idx="1"/>
          </p:nvPr>
        </p:nvSpPr>
        <p:spPr>
          <a:xfrm>
            <a:off x="-2196751" y="2316009"/>
            <a:ext cx="1440160" cy="639762"/>
          </a:xfrm>
        </p:spPr>
        <p:txBody>
          <a:bodyPr/>
          <a:lstStyle/>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552" y="3068960"/>
            <a:ext cx="3921323" cy="2736304"/>
          </a:xfrm>
        </p:spPr>
      </p:pic>
      <p:sp>
        <p:nvSpPr>
          <p:cNvPr id="5" name="Text Placeholder 4"/>
          <p:cNvSpPr>
            <a:spLocks noGrp="1"/>
          </p:cNvSpPr>
          <p:nvPr>
            <p:ph type="body" sz="quarter" idx="3"/>
          </p:nvPr>
        </p:nvSpPr>
        <p:spPr>
          <a:xfrm>
            <a:off x="9540552" y="2316010"/>
            <a:ext cx="2520280" cy="639762"/>
          </a:xfrm>
        </p:spPr>
        <p:txBody>
          <a:bodyPr/>
          <a:lstStyle/>
          <a:p>
            <a:endParaRPr lang="en-US" dirty="0"/>
          </a:p>
        </p:txBody>
      </p:sp>
      <p:sp>
        <p:nvSpPr>
          <p:cNvPr id="6" name="Content Placeholder 5"/>
          <p:cNvSpPr>
            <a:spLocks noGrp="1"/>
          </p:cNvSpPr>
          <p:nvPr>
            <p:ph sz="quarter" idx="4"/>
          </p:nvPr>
        </p:nvSpPr>
        <p:spPr>
          <a:xfrm>
            <a:off x="4645152" y="2132856"/>
            <a:ext cx="4031304" cy="4320480"/>
          </a:xfrm>
          <a:solidFill>
            <a:srgbClr val="0070C0"/>
          </a:solidFill>
        </p:spPr>
        <p:txBody>
          <a:bodyPr>
            <a:noAutofit/>
          </a:bodyPr>
          <a:lstStyle/>
          <a:p>
            <a:r>
              <a:rPr lang="bn-BD" sz="3200" dirty="0" smtClean="0">
                <a:solidFill>
                  <a:srgbClr val="FFFF00"/>
                </a:solidFill>
              </a:rPr>
              <a:t>প্রতিকার – এ ত্রুটির দূর করার জন্য তথা চোখের লেন্সের অভিসারি ক্ষমতা কমাবার জন্য সহায়ক লেন্স হিসেবে অবতল লেন্স ব্যবহার করা হয়</a:t>
            </a:r>
            <a:r>
              <a:rPr lang="bn-BD" sz="3200" b="1" dirty="0" smtClean="0">
                <a:solidFill>
                  <a:srgbClr val="FFFF00"/>
                </a:solidFill>
              </a:rPr>
              <a:t> । </a:t>
            </a:r>
            <a:endParaRPr lang="en-US" sz="3200" b="1" dirty="0">
              <a:solidFill>
                <a:srgbClr val="FFFF00"/>
              </a:solidFill>
            </a:endParaRPr>
          </a:p>
        </p:txBody>
      </p:sp>
    </p:spTree>
    <p:extLst>
      <p:ext uri="{BB962C8B-B14F-4D97-AF65-F5344CB8AC3E}">
        <p14:creationId xmlns:p14="http://schemas.microsoft.com/office/powerpoint/2010/main" val="349324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circle(in)">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136904" cy="1008111"/>
          </a:xfrm>
        </p:spPr>
        <p:txBody>
          <a:bodyPr/>
          <a:lstStyle/>
          <a:p>
            <a:pPr algn="ctr"/>
            <a:r>
              <a:rPr lang="bn-BD" dirty="0" smtClean="0">
                <a:solidFill>
                  <a:srgbClr val="FFFF00"/>
                </a:solidFill>
              </a:rPr>
              <a:t>নিচের চিত্র দুটি লক্ষ্য কর </a:t>
            </a:r>
            <a:endParaRPr lang="en-US" dirty="0">
              <a:solidFill>
                <a:srgbClr val="FFFF00"/>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1560" y="1428274"/>
            <a:ext cx="3456384" cy="2736304"/>
          </a:xfrm>
        </p:spPr>
      </p:pic>
      <p:sp>
        <p:nvSpPr>
          <p:cNvPr id="6" name="Content Placeholder 5"/>
          <p:cNvSpPr>
            <a:spLocks noGrp="1"/>
          </p:cNvSpPr>
          <p:nvPr>
            <p:ph sz="quarter" idx="4"/>
          </p:nvPr>
        </p:nvSpPr>
        <p:spPr>
          <a:xfrm>
            <a:off x="4645152" y="1412776"/>
            <a:ext cx="3419856" cy="4397715"/>
          </a:xfrm>
        </p:spPr>
        <p:txBody>
          <a:bodyPr>
            <a:noAutofit/>
          </a:bodyPr>
          <a:lstStyle/>
          <a:p>
            <a:pPr marL="68580" indent="0">
              <a:buNone/>
            </a:pPr>
            <a:r>
              <a:rPr lang="bn-BD" sz="3200" dirty="0" smtClean="0">
                <a:solidFill>
                  <a:srgbClr val="92D050"/>
                </a:solidFill>
              </a:rPr>
              <a:t>গবেষকরা </a:t>
            </a:r>
            <a:r>
              <a:rPr lang="en-US" sz="3200" dirty="0" err="1">
                <a:solidFill>
                  <a:srgbClr val="92D050"/>
                </a:solidFill>
              </a:rPr>
              <a:t>Hypermetropia</a:t>
            </a:r>
            <a:r>
              <a:rPr lang="en-US" sz="3200" dirty="0">
                <a:solidFill>
                  <a:srgbClr val="92D050"/>
                </a:solidFill>
              </a:rPr>
              <a:t> </a:t>
            </a:r>
            <a:r>
              <a:rPr lang="bn-BD" sz="3200" dirty="0" smtClean="0">
                <a:solidFill>
                  <a:srgbClr val="92D050"/>
                </a:solidFill>
              </a:rPr>
              <a:t>এর </a:t>
            </a:r>
            <a:r>
              <a:rPr lang="bn-BD" sz="3200" dirty="0">
                <a:solidFill>
                  <a:srgbClr val="92D050"/>
                </a:solidFill>
              </a:rPr>
              <a:t>দুটি কারণ চিহ্নিত করেছেন। </a:t>
            </a:r>
          </a:p>
          <a:p>
            <a:pPr marL="68580" indent="0">
              <a:buNone/>
            </a:pPr>
            <a:r>
              <a:rPr lang="bn-BD" sz="3600" dirty="0">
                <a:solidFill>
                  <a:srgbClr val="92D050"/>
                </a:solidFill>
              </a:rPr>
              <a:t>১) </a:t>
            </a:r>
            <a:r>
              <a:rPr lang="bn-BD" sz="3600" dirty="0" smtClean="0">
                <a:solidFill>
                  <a:srgbClr val="92D050"/>
                </a:solidFill>
              </a:rPr>
              <a:t>অক্ষিগোলকের ব্যাসার্ধ কমে  গেলে</a:t>
            </a:r>
            <a:endParaRPr lang="bn-BD" sz="3600" dirty="0">
              <a:solidFill>
                <a:srgbClr val="92D050"/>
              </a:solidFill>
            </a:endParaRPr>
          </a:p>
          <a:p>
            <a:pPr marL="68580" indent="0">
              <a:buNone/>
            </a:pPr>
            <a:endParaRPr lang="en-US" sz="3600" dirty="0">
              <a:solidFill>
                <a:schemeClr val="tx1"/>
              </a:solidFill>
            </a:endParaRPr>
          </a:p>
          <a:p>
            <a:endParaRPr lang="en-US" sz="3600" dirty="0"/>
          </a:p>
        </p:txBody>
      </p:sp>
      <p:pic>
        <p:nvPicPr>
          <p:cNvPr id="8"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53" y="4365104"/>
            <a:ext cx="2719818" cy="2160240"/>
          </a:xfrm>
          <a:prstGeom prst="rect">
            <a:avLst/>
          </a:prstGeom>
        </p:spPr>
      </p:pic>
    </p:spTree>
    <p:extLst>
      <p:ext uri="{BB962C8B-B14F-4D97-AF65-F5344CB8AC3E}">
        <p14:creationId xmlns:p14="http://schemas.microsoft.com/office/powerpoint/2010/main" val="142700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592440" y="1052736"/>
            <a:ext cx="8156024" cy="889168"/>
          </a:xfrm>
        </p:spPr>
        <p:txBody>
          <a:bodyPr>
            <a:normAutofit/>
          </a:bodyPr>
          <a:lstStyle/>
          <a:p>
            <a:pPr algn="ctr"/>
            <a:r>
              <a:rPr lang="bn-BD" sz="4800" dirty="0" smtClean="0">
                <a:solidFill>
                  <a:srgbClr val="FFFF00"/>
                </a:solidFill>
              </a:rPr>
              <a:t>নিচের চিত্রদ্বয় লক্ষ্য কর </a:t>
            </a:r>
            <a:endParaRPr lang="en-US" sz="4800" dirty="0">
              <a:solidFill>
                <a:srgbClr val="FFFF00"/>
              </a:solidFill>
            </a:endParaRPr>
          </a:p>
        </p:txBody>
      </p:sp>
      <p:sp>
        <p:nvSpPr>
          <p:cNvPr id="4" name="Content Placeholder 3"/>
          <p:cNvSpPr>
            <a:spLocks noGrp="1"/>
          </p:cNvSpPr>
          <p:nvPr>
            <p:ph sz="quarter" idx="14"/>
          </p:nvPr>
        </p:nvSpPr>
        <p:spPr>
          <a:xfrm>
            <a:off x="5004048" y="2420888"/>
            <a:ext cx="3744416" cy="3774157"/>
          </a:xfrm>
          <a:solidFill>
            <a:schemeClr val="accent6">
              <a:lumMod val="50000"/>
            </a:schemeClr>
          </a:solidFill>
        </p:spPr>
        <p:txBody>
          <a:bodyPr>
            <a:normAutofit fontScale="92500"/>
          </a:bodyPr>
          <a:lstStyle/>
          <a:p>
            <a:pPr marL="68580" indent="0">
              <a:buNone/>
            </a:pPr>
            <a:r>
              <a:rPr lang="bn-BD" sz="4000" dirty="0">
                <a:solidFill>
                  <a:srgbClr val="92D050"/>
                </a:solidFill>
              </a:rPr>
              <a:t>২) চোখের লেন্সের ফোকাস </a:t>
            </a:r>
            <a:r>
              <a:rPr lang="bn-BD" sz="4000" dirty="0" smtClean="0">
                <a:solidFill>
                  <a:srgbClr val="92D050"/>
                </a:solidFill>
              </a:rPr>
              <a:t>দূরত্ব</a:t>
            </a:r>
            <a:r>
              <a:rPr lang="en-US" sz="4000" dirty="0">
                <a:solidFill>
                  <a:srgbClr val="92D050"/>
                </a:solidFill>
              </a:rPr>
              <a:t> </a:t>
            </a:r>
            <a:r>
              <a:rPr lang="bn-BD" sz="4000" dirty="0" smtClean="0">
                <a:solidFill>
                  <a:srgbClr val="92D050"/>
                </a:solidFill>
              </a:rPr>
              <a:t>বেড়ে গেলে </a:t>
            </a:r>
            <a:r>
              <a:rPr lang="bn-BD" sz="2800" b="1" dirty="0">
                <a:solidFill>
                  <a:srgbClr val="92D050"/>
                </a:solidFill>
              </a:rPr>
              <a:t>অর্থাৎ </a:t>
            </a:r>
            <a:r>
              <a:rPr lang="bn-BD" sz="4000" dirty="0" smtClean="0">
                <a:solidFill>
                  <a:srgbClr val="92D050"/>
                </a:solidFill>
              </a:rPr>
              <a:t>অভিসারী </a:t>
            </a:r>
            <a:r>
              <a:rPr lang="bn-BD" sz="4000" dirty="0">
                <a:solidFill>
                  <a:srgbClr val="92D050"/>
                </a:solidFill>
              </a:rPr>
              <a:t>ক্ষমতা </a:t>
            </a:r>
            <a:r>
              <a:rPr lang="bn-BD" sz="4000" dirty="0" smtClean="0">
                <a:solidFill>
                  <a:srgbClr val="92D050"/>
                </a:solidFill>
              </a:rPr>
              <a:t>কমে গেলে।  </a:t>
            </a:r>
            <a:endParaRPr lang="en-US" sz="4000" dirty="0">
              <a:solidFill>
                <a:srgbClr val="92D050"/>
              </a:solidFill>
            </a:endParaRPr>
          </a:p>
        </p:txBody>
      </p:sp>
      <p:pic>
        <p:nvPicPr>
          <p:cNvPr id="5"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9753" y="2204864"/>
            <a:ext cx="3096343" cy="1901949"/>
          </a:xfrm>
        </p:spPr>
      </p:pic>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509120"/>
            <a:ext cx="3960440" cy="1685925"/>
          </a:xfrm>
          <a:prstGeom prst="rect">
            <a:avLst/>
          </a:prstGeom>
        </p:spPr>
      </p:pic>
    </p:spTree>
    <p:extLst>
      <p:ext uri="{BB962C8B-B14F-4D97-AF65-F5344CB8AC3E}">
        <p14:creationId xmlns:p14="http://schemas.microsoft.com/office/powerpoint/2010/main" val="380425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barn(inVertical)">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 </a:t>
            </a:r>
            <a:endParaRPr lang="en-US" dirty="0"/>
          </a:p>
        </p:txBody>
      </p:sp>
      <p:sp>
        <p:nvSpPr>
          <p:cNvPr id="3" name="Text Placeholder 2"/>
          <p:cNvSpPr>
            <a:spLocks noGrp="1"/>
          </p:cNvSpPr>
          <p:nvPr>
            <p:ph type="body" idx="1"/>
          </p:nvPr>
        </p:nvSpPr>
        <p:spPr>
          <a:xfrm>
            <a:off x="1412110" y="404664"/>
            <a:ext cx="6904305" cy="864096"/>
          </a:xfrm>
          <a:solidFill>
            <a:srgbClr val="FF0066"/>
          </a:solidFill>
        </p:spPr>
        <p:txBody>
          <a:bodyPr>
            <a:normAutofit/>
          </a:bodyPr>
          <a:lstStyle/>
          <a:p>
            <a:pPr algn="ctr"/>
            <a:r>
              <a:rPr lang="bn-BD" sz="4000" dirty="0" smtClean="0">
                <a:solidFill>
                  <a:schemeClr val="bg1"/>
                </a:solidFill>
              </a:rPr>
              <a:t>চিত্রটি লক্ষ্য কর </a:t>
            </a:r>
            <a:endParaRPr lang="en-US" sz="4000" dirty="0">
              <a:solidFill>
                <a:schemeClr val="bg1"/>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544" y="2276872"/>
            <a:ext cx="3993331" cy="3744416"/>
          </a:xfrm>
        </p:spPr>
      </p:pic>
      <p:sp>
        <p:nvSpPr>
          <p:cNvPr id="6" name="Content Placeholder 5"/>
          <p:cNvSpPr>
            <a:spLocks noGrp="1"/>
          </p:cNvSpPr>
          <p:nvPr>
            <p:ph sz="quarter" idx="4"/>
          </p:nvPr>
        </p:nvSpPr>
        <p:spPr>
          <a:xfrm>
            <a:off x="4645152" y="1412776"/>
            <a:ext cx="3887288" cy="4968552"/>
          </a:xfrm>
          <a:solidFill>
            <a:srgbClr val="FFC000"/>
          </a:solidFill>
        </p:spPr>
        <p:txBody>
          <a:bodyPr>
            <a:noAutofit/>
          </a:bodyPr>
          <a:lstStyle/>
          <a:p>
            <a:r>
              <a:rPr lang="bn-BD" sz="2800" dirty="0">
                <a:solidFill>
                  <a:schemeClr val="bg1">
                    <a:lumMod val="95000"/>
                    <a:lumOff val="5000"/>
                  </a:schemeClr>
                </a:solidFill>
              </a:rPr>
              <a:t>ত্রুটির ফল </a:t>
            </a:r>
            <a:r>
              <a:rPr lang="bn-BD" sz="2800" dirty="0" smtClean="0">
                <a:solidFill>
                  <a:schemeClr val="bg1">
                    <a:lumMod val="95000"/>
                    <a:lumOff val="5000"/>
                  </a:schemeClr>
                </a:solidFill>
              </a:rPr>
              <a:t>- </a:t>
            </a:r>
            <a:r>
              <a:rPr lang="en-US" sz="2800" dirty="0" err="1" smtClean="0">
                <a:solidFill>
                  <a:schemeClr val="bg1">
                    <a:lumMod val="95000"/>
                    <a:lumOff val="5000"/>
                  </a:schemeClr>
                </a:solidFill>
              </a:rPr>
              <a:t>Hypermetropia</a:t>
            </a:r>
            <a:r>
              <a:rPr lang="bn-BD" sz="2800" dirty="0" smtClean="0">
                <a:solidFill>
                  <a:schemeClr val="bg1">
                    <a:lumMod val="95000"/>
                    <a:lumOff val="5000"/>
                  </a:schemeClr>
                </a:solidFill>
              </a:rPr>
              <a:t> রোগের </a:t>
            </a:r>
            <a:r>
              <a:rPr lang="bn-BD" sz="2800" dirty="0">
                <a:solidFill>
                  <a:schemeClr val="bg1">
                    <a:lumMod val="95000"/>
                    <a:lumOff val="5000"/>
                  </a:schemeClr>
                </a:solidFill>
              </a:rPr>
              <a:t>ক্ষেত্রে দূরবর্তী বস্তু থেকে আগত আলোক রশ্মিগুচ্ছ চোখের লেন্সে </a:t>
            </a:r>
            <a:r>
              <a:rPr lang="bn-BD" sz="2800" dirty="0" smtClean="0">
                <a:solidFill>
                  <a:schemeClr val="bg1">
                    <a:lumMod val="95000"/>
                    <a:lumOff val="5000"/>
                  </a:schemeClr>
                </a:solidFill>
              </a:rPr>
              <a:t>প্রতিসরিত হয়ে রেটিনার পিছনে  </a:t>
            </a:r>
            <a:r>
              <a:rPr lang="bn-BD" sz="2800" dirty="0">
                <a:solidFill>
                  <a:schemeClr val="bg1">
                    <a:lumMod val="95000"/>
                    <a:lumOff val="5000"/>
                  </a:schemeClr>
                </a:solidFill>
              </a:rPr>
              <a:t>কোন বিন্দুতে মিলিত হয়।ফলে </a:t>
            </a:r>
            <a:r>
              <a:rPr lang="bn-BD" sz="2800" dirty="0" smtClean="0">
                <a:solidFill>
                  <a:schemeClr val="bg1">
                    <a:lumMod val="95000"/>
                    <a:lumOff val="5000"/>
                  </a:schemeClr>
                </a:solidFill>
              </a:rPr>
              <a:t>লক্ষ্য বস্তু </a:t>
            </a:r>
            <a:r>
              <a:rPr lang="bn-BD" sz="2800" dirty="0">
                <a:solidFill>
                  <a:schemeClr val="bg1">
                    <a:lumMod val="95000"/>
                    <a:lumOff val="5000"/>
                  </a:schemeClr>
                </a:solidFill>
              </a:rPr>
              <a:t>স্পষ্ট দেখা যায় না। </a:t>
            </a:r>
            <a:endParaRPr lang="en-US" sz="2800" dirty="0">
              <a:solidFill>
                <a:schemeClr val="bg1">
                  <a:lumMod val="95000"/>
                  <a:lumOff val="5000"/>
                </a:schemeClr>
              </a:solidFill>
            </a:endParaRPr>
          </a:p>
        </p:txBody>
      </p:sp>
    </p:spTree>
    <p:extLst>
      <p:ext uri="{BB962C8B-B14F-4D97-AF65-F5344CB8AC3E}">
        <p14:creationId xmlns:p14="http://schemas.microsoft.com/office/powerpoint/2010/main" val="333139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circle(in)">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7240768" cy="936104"/>
          </a:xfrm>
          <a:solidFill>
            <a:schemeClr val="bg2">
              <a:lumMod val="60000"/>
              <a:lumOff val="40000"/>
            </a:schemeClr>
          </a:solidFill>
        </p:spPr>
        <p:txBody>
          <a:bodyPr>
            <a:normAutofit fontScale="90000"/>
          </a:bodyPr>
          <a:lstStyle/>
          <a:p>
            <a:pPr algn="ctr"/>
            <a:r>
              <a:rPr lang="bn-BD" sz="6000" dirty="0" smtClean="0">
                <a:solidFill>
                  <a:srgbClr val="C00000"/>
                </a:solidFill>
              </a:rPr>
              <a:t>নিচের চিত্রটি লক্ষ্য কর </a:t>
            </a:r>
            <a:endParaRPr lang="en-US" sz="6000" dirty="0">
              <a:solidFill>
                <a:srgbClr val="C00000"/>
              </a:solidFill>
            </a:endParaRPr>
          </a:p>
        </p:txBody>
      </p:sp>
      <p:sp>
        <p:nvSpPr>
          <p:cNvPr id="3" name="Text Placeholder 2"/>
          <p:cNvSpPr>
            <a:spLocks noGrp="1"/>
          </p:cNvSpPr>
          <p:nvPr>
            <p:ph type="body" idx="1"/>
          </p:nvPr>
        </p:nvSpPr>
        <p:spPr>
          <a:xfrm>
            <a:off x="-972616" y="2276872"/>
            <a:ext cx="432048" cy="639762"/>
          </a:xfrm>
        </p:spPr>
        <p:txBody>
          <a:bodyPr>
            <a:normAutofit fontScale="25000" lnSpcReduction="20000"/>
          </a:bodyPr>
          <a:lstStyle/>
          <a:p>
            <a:r>
              <a:rPr lang="bn-BD" dirty="0"/>
              <a:t>নিচের চিত্রটি লক্ষ কর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544" y="2780928"/>
            <a:ext cx="4065339" cy="2376264"/>
          </a:xfrm>
        </p:spPr>
      </p:pic>
      <p:sp>
        <p:nvSpPr>
          <p:cNvPr id="5" name="Text Placeholder 4"/>
          <p:cNvSpPr>
            <a:spLocks noGrp="1"/>
          </p:cNvSpPr>
          <p:nvPr>
            <p:ph type="body" sz="quarter" idx="3"/>
          </p:nvPr>
        </p:nvSpPr>
        <p:spPr>
          <a:xfrm flipH="1">
            <a:off x="9972600" y="2316010"/>
            <a:ext cx="1152128" cy="639762"/>
          </a:xfrm>
        </p:spPr>
        <p:txBody>
          <a:bodyPr/>
          <a:lstStyle/>
          <a:p>
            <a:endParaRPr lang="en-US" dirty="0"/>
          </a:p>
        </p:txBody>
      </p:sp>
      <p:sp>
        <p:nvSpPr>
          <p:cNvPr id="6" name="Content Placeholder 5"/>
          <p:cNvSpPr>
            <a:spLocks noGrp="1"/>
          </p:cNvSpPr>
          <p:nvPr>
            <p:ph sz="quarter" idx="4"/>
          </p:nvPr>
        </p:nvSpPr>
        <p:spPr>
          <a:xfrm>
            <a:off x="4645152" y="1700808"/>
            <a:ext cx="3887288" cy="4752528"/>
          </a:xfrm>
          <a:solidFill>
            <a:srgbClr val="FF6600"/>
          </a:solidFill>
        </p:spPr>
        <p:txBody>
          <a:bodyPr>
            <a:noAutofit/>
          </a:bodyPr>
          <a:lstStyle/>
          <a:p>
            <a:r>
              <a:rPr lang="bn-BD" sz="3200" dirty="0"/>
              <a:t>প্রতিকার – এ </a:t>
            </a:r>
            <a:r>
              <a:rPr lang="bn-BD" sz="3200" dirty="0" smtClean="0"/>
              <a:t>ত্রুটি </a:t>
            </a:r>
            <a:r>
              <a:rPr lang="bn-BD" sz="3200" dirty="0"/>
              <a:t>দূর করার জন্য তথা চোখের লেন্সের অভিসারি </a:t>
            </a:r>
            <a:r>
              <a:rPr lang="bn-BD" sz="3200" dirty="0" smtClean="0"/>
              <a:t>ক্ষমতা বাড়ানোর  জন্য </a:t>
            </a:r>
            <a:r>
              <a:rPr lang="bn-BD" sz="3200" dirty="0"/>
              <a:t>সহায়ক লেন্স </a:t>
            </a:r>
            <a:r>
              <a:rPr lang="bn-BD" sz="3200" dirty="0" smtClean="0"/>
              <a:t>হিসেবে  উত্তল  </a:t>
            </a:r>
            <a:r>
              <a:rPr lang="bn-BD" sz="3200" dirty="0"/>
              <a:t>লেন্স ব্যবহার করা </a:t>
            </a:r>
            <a:r>
              <a:rPr lang="bn-BD" sz="3200" dirty="0" smtClean="0"/>
              <a:t>হয় </a:t>
            </a:r>
            <a:r>
              <a:rPr lang="bn-BD" sz="3200" b="1" dirty="0" smtClean="0"/>
              <a:t>। </a:t>
            </a:r>
            <a:endParaRPr lang="en-US" sz="3200" b="1" dirty="0"/>
          </a:p>
        </p:txBody>
      </p:sp>
    </p:spTree>
    <p:extLst>
      <p:ext uri="{BB962C8B-B14F-4D97-AF65-F5344CB8AC3E}">
        <p14:creationId xmlns:p14="http://schemas.microsoft.com/office/powerpoint/2010/main" val="257081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heel(1)">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1)">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04664"/>
            <a:ext cx="7024744" cy="1008112"/>
          </a:xfrm>
          <a:solidFill>
            <a:srgbClr val="C00000"/>
          </a:solidFill>
        </p:spPr>
        <p:txBody>
          <a:bodyPr/>
          <a:lstStyle/>
          <a:p>
            <a:pPr algn="ctr"/>
            <a:r>
              <a:rPr lang="bn-BD" dirty="0" smtClean="0">
                <a:solidFill>
                  <a:schemeClr val="bg2">
                    <a:lumMod val="60000"/>
                    <a:lumOff val="40000"/>
                  </a:schemeClr>
                </a:solidFill>
              </a:rPr>
              <a:t>মুল্যায়ন</a:t>
            </a:r>
            <a:r>
              <a:rPr lang="bn-BD" dirty="0" smtClean="0"/>
              <a:t> </a:t>
            </a:r>
            <a:endParaRPr lang="en-US" dirty="0"/>
          </a:p>
        </p:txBody>
      </p:sp>
      <p:sp>
        <p:nvSpPr>
          <p:cNvPr id="3" name="Content Placeholder 2"/>
          <p:cNvSpPr>
            <a:spLocks noGrp="1"/>
          </p:cNvSpPr>
          <p:nvPr>
            <p:ph sz="quarter" idx="13"/>
          </p:nvPr>
        </p:nvSpPr>
        <p:spPr>
          <a:xfrm>
            <a:off x="755576" y="1484784"/>
            <a:ext cx="3706696" cy="5112568"/>
          </a:xfrm>
          <a:solidFill>
            <a:schemeClr val="accent5">
              <a:lumMod val="50000"/>
            </a:schemeClr>
          </a:solidFill>
        </p:spPr>
        <p:txBody>
          <a:bodyPr>
            <a:noAutofit/>
          </a:bodyPr>
          <a:lstStyle/>
          <a:p>
            <a:pPr marL="68580" indent="0">
              <a:buNone/>
            </a:pPr>
            <a:r>
              <a:rPr lang="bn-BD" dirty="0" smtClean="0"/>
              <a:t>১। স্বাভাবিক চোখের দৃষ্টির পাল্লা কত ?</a:t>
            </a:r>
          </a:p>
          <a:p>
            <a:pPr marL="68580" indent="0">
              <a:buNone/>
            </a:pPr>
            <a:r>
              <a:rPr lang="bn-BD" dirty="0" smtClean="0"/>
              <a:t>২। </a:t>
            </a:r>
            <a:r>
              <a:rPr lang="en-US" dirty="0" smtClean="0"/>
              <a:t>Myopia </a:t>
            </a:r>
            <a:r>
              <a:rPr lang="bn-BD" dirty="0" smtClean="0"/>
              <a:t> এর ক্ষেত্রে বিম্ব কোথায় গঠিত হয় ? </a:t>
            </a:r>
          </a:p>
          <a:p>
            <a:pPr marL="68580" indent="0">
              <a:buNone/>
            </a:pPr>
            <a:r>
              <a:rPr lang="bn-BD" dirty="0" smtClean="0"/>
              <a:t>৩।</a:t>
            </a:r>
            <a:r>
              <a:rPr lang="en-US" dirty="0" smtClean="0"/>
              <a:t> </a:t>
            </a:r>
            <a:r>
              <a:rPr lang="en-US" dirty="0" err="1" smtClean="0"/>
              <a:t>Hypermetropia</a:t>
            </a:r>
            <a:r>
              <a:rPr lang="en-US" dirty="0" smtClean="0"/>
              <a:t> </a:t>
            </a:r>
            <a:r>
              <a:rPr lang="bn-BD" dirty="0" smtClean="0"/>
              <a:t> </a:t>
            </a:r>
            <a:r>
              <a:rPr lang="bn-BD" dirty="0"/>
              <a:t>এর ক্ষেত্রে বিম্ব কোথায় গঠিতহয় ? </a:t>
            </a:r>
            <a:endParaRPr lang="en-US" dirty="0"/>
          </a:p>
          <a:p>
            <a:pPr marL="68580" indent="0">
              <a:buNone/>
            </a:pPr>
            <a:r>
              <a:rPr lang="bn-BD" dirty="0" smtClean="0"/>
              <a:t> ৪। </a:t>
            </a:r>
            <a:r>
              <a:rPr lang="en-US" dirty="0"/>
              <a:t>Myopia </a:t>
            </a:r>
            <a:r>
              <a:rPr lang="bn-BD" dirty="0" smtClean="0"/>
              <a:t>দূরীকরণে কোন লেন্স ব্যবহার করা হয়? </a:t>
            </a:r>
          </a:p>
          <a:p>
            <a:pPr marL="68580" indent="0">
              <a:buNone/>
            </a:pPr>
            <a:r>
              <a:rPr lang="bn-BD" dirty="0" smtClean="0"/>
              <a:t>৫।</a:t>
            </a:r>
            <a:r>
              <a:rPr lang="en-US" dirty="0"/>
              <a:t> </a:t>
            </a:r>
            <a:r>
              <a:rPr lang="en-US" dirty="0" err="1" smtClean="0"/>
              <a:t>Hypermetropia</a:t>
            </a:r>
            <a:r>
              <a:rPr lang="bn-BD" sz="2800" dirty="0" smtClean="0"/>
              <a:t> </a:t>
            </a:r>
            <a:r>
              <a:rPr lang="bn-BD" sz="2000" dirty="0"/>
              <a:t>দূরীকরণে কোন লেন্স ব্যবহার করা হয়? </a:t>
            </a:r>
            <a:endParaRPr lang="en-US" sz="2000" dirty="0"/>
          </a:p>
        </p:txBody>
      </p:sp>
      <p:sp>
        <p:nvSpPr>
          <p:cNvPr id="4" name="Content Placeholder 3"/>
          <p:cNvSpPr>
            <a:spLocks noGrp="1"/>
          </p:cNvSpPr>
          <p:nvPr>
            <p:ph sz="quarter" idx="14"/>
          </p:nvPr>
        </p:nvSpPr>
        <p:spPr>
          <a:xfrm>
            <a:off x="4645152" y="1524000"/>
            <a:ext cx="4031304" cy="4929336"/>
          </a:xfrm>
          <a:solidFill>
            <a:srgbClr val="002060"/>
          </a:solidFill>
        </p:spPr>
        <p:txBody>
          <a:bodyPr>
            <a:normAutofit/>
          </a:bodyPr>
          <a:lstStyle/>
          <a:p>
            <a:pPr marL="68580" indent="0">
              <a:buNone/>
            </a:pPr>
            <a:r>
              <a:rPr lang="bn-BD" sz="3200" dirty="0" smtClean="0"/>
              <a:t>১। </a:t>
            </a:r>
            <a:r>
              <a:rPr lang="en-US" sz="3200" dirty="0" smtClean="0"/>
              <a:t> 25 cm</a:t>
            </a:r>
          </a:p>
          <a:p>
            <a:pPr marL="68580" indent="0">
              <a:buNone/>
            </a:pPr>
            <a:r>
              <a:rPr lang="bn-BD" sz="3200" dirty="0" smtClean="0"/>
              <a:t>২। রেটিনার সামনে </a:t>
            </a:r>
          </a:p>
          <a:p>
            <a:pPr marL="68580" indent="0">
              <a:buNone/>
            </a:pPr>
            <a:r>
              <a:rPr lang="bn-BD" sz="3200" dirty="0" smtClean="0"/>
              <a:t>৩। রেটিনার পিছনে। </a:t>
            </a:r>
          </a:p>
          <a:p>
            <a:pPr marL="68580" indent="0">
              <a:buNone/>
            </a:pPr>
            <a:r>
              <a:rPr lang="bn-BD" sz="3200" dirty="0" smtClean="0"/>
              <a:t>৪। অবতল লেন্স</a:t>
            </a:r>
          </a:p>
          <a:p>
            <a:pPr marL="68580" indent="0">
              <a:buNone/>
            </a:pPr>
            <a:r>
              <a:rPr lang="bn-BD" sz="3200" dirty="0" smtClean="0"/>
              <a:t>৫।উত্তল লেন্স </a:t>
            </a:r>
            <a:endParaRPr lang="en-US" sz="3200" dirty="0"/>
          </a:p>
        </p:txBody>
      </p:sp>
    </p:spTree>
    <p:extLst>
      <p:ext uri="{BB962C8B-B14F-4D97-AF65-F5344CB8AC3E}">
        <p14:creationId xmlns:p14="http://schemas.microsoft.com/office/powerpoint/2010/main" val="367596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bg/>
                                          </p:spTgt>
                                        </p:tgtEl>
                                        <p:attrNameLst>
                                          <p:attrName>style.visibility</p:attrName>
                                        </p:attrNameLst>
                                      </p:cBhvr>
                                      <p:to>
                                        <p:strVal val="visible"/>
                                      </p:to>
                                    </p:set>
                                    <p:animEffect transition="in" filter="barn(inVertical)">
                                      <p:cBhvr>
                                        <p:cTn id="37" dur="500"/>
                                        <p:tgtEl>
                                          <p:spTgt spid="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barn(inVertical)">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barn(inVertical)">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barn(inVertical)">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barn(inVertical)">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barn(inVertical)">
                                      <p:cBhvr>
                                        <p:cTn id="6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576" y="908720"/>
            <a:ext cx="4001715" cy="639762"/>
          </a:xfrm>
          <a:solidFill>
            <a:srgbClr val="FFFF00"/>
          </a:solidFill>
        </p:spPr>
        <p:txBody>
          <a:bodyPr>
            <a:normAutofit/>
          </a:bodyPr>
          <a:lstStyle/>
          <a:p>
            <a:r>
              <a:rPr lang="bn-BD" sz="3200" dirty="0" smtClean="0"/>
              <a:t>আর কোন প্রশ্ন ?</a:t>
            </a:r>
            <a:endParaRPr lang="en-US" sz="32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5576" y="1844824"/>
            <a:ext cx="4032448" cy="3744416"/>
          </a:xfrm>
        </p:spPr>
      </p:pic>
      <p:sp>
        <p:nvSpPr>
          <p:cNvPr id="5" name="Text Placeholder 4"/>
          <p:cNvSpPr>
            <a:spLocks noGrp="1"/>
          </p:cNvSpPr>
          <p:nvPr>
            <p:ph type="body" sz="quarter" idx="3"/>
          </p:nvPr>
        </p:nvSpPr>
        <p:spPr>
          <a:xfrm>
            <a:off x="5004048" y="836712"/>
            <a:ext cx="3528391" cy="936104"/>
          </a:xfrm>
          <a:solidFill>
            <a:srgbClr val="99CC00"/>
          </a:solidFill>
        </p:spPr>
        <p:txBody>
          <a:bodyPr>
            <a:noAutofit/>
          </a:bodyPr>
          <a:lstStyle/>
          <a:p>
            <a:pPr algn="ctr"/>
            <a:r>
              <a:rPr lang="bn-BD" sz="3600" dirty="0" smtClean="0"/>
              <a:t>প্রশ্ন </a:t>
            </a:r>
            <a:endParaRPr lang="en-US" sz="3600" dirty="0"/>
          </a:p>
        </p:txBody>
      </p:sp>
      <p:sp>
        <p:nvSpPr>
          <p:cNvPr id="6" name="Content Placeholder 5"/>
          <p:cNvSpPr>
            <a:spLocks noGrp="1"/>
          </p:cNvSpPr>
          <p:nvPr>
            <p:ph sz="quarter" idx="4"/>
          </p:nvPr>
        </p:nvSpPr>
        <p:spPr>
          <a:xfrm>
            <a:off x="5004048" y="1844824"/>
            <a:ext cx="3528392" cy="3744416"/>
          </a:xfrm>
          <a:solidFill>
            <a:srgbClr val="FF0066"/>
          </a:solidFill>
        </p:spPr>
        <p:txBody>
          <a:bodyPr>
            <a:noAutofit/>
          </a:bodyPr>
          <a:lstStyle/>
          <a:p>
            <a:r>
              <a:rPr lang="bn-BD" sz="3200" dirty="0" smtClean="0"/>
              <a:t>১। </a:t>
            </a:r>
          </a:p>
          <a:p>
            <a:r>
              <a:rPr lang="bn-BD" sz="3200" dirty="0" smtClean="0"/>
              <a:t>২। </a:t>
            </a:r>
          </a:p>
          <a:p>
            <a:r>
              <a:rPr lang="bn-BD" sz="3200" dirty="0" smtClean="0"/>
              <a:t>৩।</a:t>
            </a:r>
          </a:p>
          <a:p>
            <a:r>
              <a:rPr lang="bn-BD" sz="3200" dirty="0" smtClean="0"/>
              <a:t>৪।</a:t>
            </a:r>
          </a:p>
          <a:p>
            <a:r>
              <a:rPr lang="bn-BD" sz="3200" dirty="0" smtClean="0"/>
              <a:t>৫। </a:t>
            </a:r>
            <a:endParaRPr lang="en-US" sz="3200" dirty="0"/>
          </a:p>
        </p:txBody>
      </p:sp>
    </p:spTree>
    <p:extLst>
      <p:ext uri="{BB962C8B-B14F-4D97-AF65-F5344CB8AC3E}">
        <p14:creationId xmlns:p14="http://schemas.microsoft.com/office/powerpoint/2010/main" val="345535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18204" t="15874" r="18092" b="38670"/>
          <a:stretch>
            <a:fillRect/>
          </a:stretch>
        </p:blipFill>
        <p:spPr bwMode="auto">
          <a:xfrm>
            <a:off x="3581400" y="566738"/>
            <a:ext cx="1905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134" y="1262063"/>
            <a:ext cx="8439329" cy="522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rot="20936247">
            <a:off x="1621729" y="3227898"/>
            <a:ext cx="4288779" cy="2431435"/>
          </a:xfrm>
          <a:prstGeom prst="rect">
            <a:avLst/>
          </a:prstGeom>
          <a:scene3d>
            <a:camera prst="isometricOffAxis2Left"/>
            <a:lightRig rig="threePt" dir="t"/>
          </a:scene3d>
        </p:spPr>
        <p:txBody>
          <a:bodyPr>
            <a:spAutoFit/>
          </a:bodyPr>
          <a:lstStyle/>
          <a:p>
            <a:pPr>
              <a:defRPr/>
            </a:pPr>
            <a:r>
              <a:rPr lang="en-US" sz="32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IN" sz="3200" b="1" kern="0"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মোঃ</a:t>
            </a:r>
            <a:r>
              <a:rPr lang="en-US" sz="3200" b="1" kern="0" spc="5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মোস্তাফিজুর</a:t>
            </a:r>
            <a:r>
              <a:rPr lang="bn-IN" sz="3200" b="1" kern="0"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IN" sz="32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রহমান </a:t>
            </a:r>
            <a:endParaRPr lang="en-US" sz="32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a:defRPr/>
            </a:pPr>
            <a:r>
              <a:rPr lang="en-US" b="1" kern="0" dirty="0">
                <a:solidFill>
                  <a:srgbClr val="002060"/>
                </a:solidFill>
                <a:latin typeface="NikoshBAN" pitchFamily="2" charset="0"/>
                <a:cs typeface="NikoshBAN" pitchFamily="2" charset="0"/>
              </a:rPr>
              <a:t>           </a:t>
            </a:r>
            <a:r>
              <a:rPr lang="bn-IN" b="1" kern="0" dirty="0">
                <a:solidFill>
                  <a:srgbClr val="002060"/>
                </a:solidFill>
                <a:latin typeface="NikoshBAN" pitchFamily="2" charset="0"/>
                <a:cs typeface="NikoshBAN" pitchFamily="2" charset="0"/>
              </a:rPr>
              <a:t>ইনস্ট্রাক্টর (</a:t>
            </a:r>
            <a:r>
              <a:rPr lang="bn-IN" b="1" kern="0" dirty="0" smtClean="0">
                <a:solidFill>
                  <a:srgbClr val="002060"/>
                </a:solidFill>
                <a:latin typeface="NikoshBAN" pitchFamily="2" charset="0"/>
                <a:cs typeface="NikoshBAN" pitchFamily="2" charset="0"/>
              </a:rPr>
              <a:t>পদার্থ</a:t>
            </a:r>
            <a:r>
              <a:rPr lang="en-US" b="1" kern="0" dirty="0" smtClean="0">
                <a:solidFill>
                  <a:srgbClr val="002060"/>
                </a:solidFill>
                <a:latin typeface="NikoshBAN" pitchFamily="2" charset="0"/>
                <a:cs typeface="NikoshBAN" pitchFamily="2" charset="0"/>
              </a:rPr>
              <a:t> </a:t>
            </a:r>
            <a:r>
              <a:rPr lang="bn-IN" b="1" kern="0" dirty="0" smtClean="0">
                <a:solidFill>
                  <a:srgbClr val="002060"/>
                </a:solidFill>
                <a:latin typeface="NikoshBAN" pitchFamily="2" charset="0"/>
                <a:cs typeface="NikoshBAN" pitchFamily="2" charset="0"/>
              </a:rPr>
              <a:t>) </a:t>
            </a:r>
            <a:endParaRPr lang="en-US" sz="2400" b="1" kern="0" dirty="0">
              <a:solidFill>
                <a:srgbClr val="002060"/>
              </a:solidFill>
              <a:latin typeface="NikoshBAN" pitchFamily="2" charset="0"/>
              <a:cs typeface="NikoshBAN" pitchFamily="2" charset="0"/>
            </a:endParaRPr>
          </a:p>
          <a:p>
            <a:pPr>
              <a:defRPr/>
            </a:pPr>
            <a:r>
              <a:rPr lang="en-US" sz="2400" b="1" kern="0" dirty="0">
                <a:solidFill>
                  <a:srgbClr val="002060"/>
                </a:solidFill>
                <a:latin typeface="NikoshBAN" pitchFamily="2" charset="0"/>
                <a:cs typeface="NikoshBAN" pitchFamily="2" charset="0"/>
              </a:rPr>
              <a:t>  </a:t>
            </a:r>
            <a:r>
              <a:rPr lang="bn-IN" sz="2400" b="1" kern="0" dirty="0">
                <a:solidFill>
                  <a:srgbClr val="002060"/>
                </a:solidFill>
                <a:latin typeface="NikoshBAN" pitchFamily="2" charset="0"/>
                <a:cs typeface="NikoshBAN" pitchFamily="2" charset="0"/>
              </a:rPr>
              <a:t>টেকনিক্যাল স্কুল ও কলেজ </a:t>
            </a:r>
            <a:endParaRPr lang="bn-BD" sz="2400" b="1" kern="0" dirty="0">
              <a:solidFill>
                <a:srgbClr val="002060"/>
              </a:solidFill>
              <a:latin typeface="NikoshBAN" pitchFamily="2" charset="0"/>
              <a:cs typeface="NikoshBAN" pitchFamily="2" charset="0"/>
            </a:endParaRPr>
          </a:p>
          <a:p>
            <a:pPr>
              <a:defRPr/>
            </a:pPr>
            <a:r>
              <a:rPr lang="en-US" sz="2400" b="1" kern="0" dirty="0">
                <a:solidFill>
                  <a:srgbClr val="002060"/>
                </a:solidFill>
                <a:latin typeface="NikoshBAN" pitchFamily="2" charset="0"/>
                <a:cs typeface="NikoshBAN" pitchFamily="2" charset="0"/>
              </a:rPr>
              <a:t>          </a:t>
            </a:r>
            <a:r>
              <a:rPr lang="en-US" sz="2400" b="1" kern="0" dirty="0" err="1" smtClean="0">
                <a:solidFill>
                  <a:srgbClr val="002060"/>
                </a:solidFill>
                <a:latin typeface="NikoshBAN" pitchFamily="2" charset="0"/>
                <a:cs typeface="NikoshBAN" pitchFamily="2" charset="0"/>
              </a:rPr>
              <a:t>নড়া</a:t>
            </a:r>
            <a:r>
              <a:rPr lang="bn-IN" sz="2400" b="1" kern="0" dirty="0" smtClean="0">
                <a:solidFill>
                  <a:srgbClr val="002060"/>
                </a:solidFill>
                <a:latin typeface="NikoshBAN" pitchFamily="2" charset="0"/>
                <a:cs typeface="NikoshBAN" pitchFamily="2" charset="0"/>
              </a:rPr>
              <a:t>ই</a:t>
            </a:r>
            <a:r>
              <a:rPr lang="en-US" sz="2400" b="1" kern="0" dirty="0" smtClean="0">
                <a:solidFill>
                  <a:srgbClr val="002060"/>
                </a:solidFill>
                <a:latin typeface="NikoshBAN" pitchFamily="2" charset="0"/>
                <a:cs typeface="NikoshBAN" pitchFamily="2" charset="0"/>
              </a:rPr>
              <a:t>ল</a:t>
            </a:r>
            <a:r>
              <a:rPr lang="bn-IN" sz="2400" b="1" kern="0" dirty="0" smtClean="0">
                <a:solidFill>
                  <a:srgbClr val="002060"/>
                </a:solidFill>
                <a:latin typeface="NikoshBAN" pitchFamily="2" charset="0"/>
                <a:cs typeface="NikoshBAN" pitchFamily="2" charset="0"/>
              </a:rPr>
              <a:t> </a:t>
            </a:r>
            <a:r>
              <a:rPr lang="bn-IN" b="1" kern="0" dirty="0">
                <a:solidFill>
                  <a:srgbClr val="002060"/>
                </a:solidFill>
                <a:latin typeface="NikoshBAN" pitchFamily="2" charset="0"/>
                <a:cs typeface="NikoshBAN" pitchFamily="2" charset="0"/>
              </a:rPr>
              <a:t>।  </a:t>
            </a:r>
            <a:r>
              <a:rPr lang="bn-BD" b="1" kern="0" dirty="0">
                <a:solidFill>
                  <a:srgbClr val="002060"/>
                </a:solidFill>
                <a:latin typeface="NikoshBAN" pitchFamily="2" charset="0"/>
                <a:cs typeface="NikoshBAN" pitchFamily="2" charset="0"/>
              </a:rPr>
              <a:t> </a:t>
            </a:r>
            <a:endParaRPr lang="en-US" b="1" kern="0" dirty="0">
              <a:solidFill>
                <a:srgbClr val="002060"/>
              </a:solidFill>
              <a:latin typeface="NikoshBAN" pitchFamily="2" charset="0"/>
              <a:cs typeface="NikoshBAN" pitchFamily="2" charset="0"/>
            </a:endParaRPr>
          </a:p>
          <a:p>
            <a:pPr>
              <a:defRPr/>
            </a:pPr>
            <a:r>
              <a:rPr lang="en-US" b="1" kern="0" dirty="0">
                <a:solidFill>
                  <a:srgbClr val="002060"/>
                </a:solidFill>
                <a:latin typeface="NikoshBAN" pitchFamily="2" charset="0"/>
                <a:cs typeface="NikoshBAN" pitchFamily="2" charset="0"/>
              </a:rPr>
              <a:t>      </a:t>
            </a:r>
            <a:r>
              <a:rPr lang="en-US" sz="2400" b="1" kern="0" dirty="0">
                <a:solidFill>
                  <a:srgbClr val="002060"/>
                </a:solidFill>
                <a:latin typeface="NikoshBAN" pitchFamily="2" charset="0"/>
                <a:cs typeface="NikoshBAN" pitchFamily="2" charset="0"/>
              </a:rPr>
              <a:t>  </a:t>
            </a:r>
            <a:r>
              <a:rPr lang="en-US" sz="2400" b="1" kern="0" dirty="0" smtClean="0">
                <a:solidFill>
                  <a:srgbClr val="002060"/>
                </a:solidFill>
                <a:latin typeface="NikoshBAN" pitchFamily="2" charset="0"/>
                <a:cs typeface="NikoshBAN" pitchFamily="2" charset="0"/>
              </a:rPr>
              <a:t>01712963604</a:t>
            </a:r>
            <a:r>
              <a:rPr lang="bn-IN" sz="2400" b="1" kern="0" dirty="0" smtClean="0">
                <a:solidFill>
                  <a:srgbClr val="002060"/>
                </a:solidFill>
                <a:latin typeface="NikoshBAN" pitchFamily="2" charset="0"/>
                <a:cs typeface="NikoshBAN" pitchFamily="2" charset="0"/>
              </a:rPr>
              <a:t> </a:t>
            </a:r>
            <a:endParaRPr lang="en-US" sz="2400" b="1" kern="0" dirty="0">
              <a:solidFill>
                <a:srgbClr val="002060"/>
              </a:solidFill>
              <a:latin typeface="NikoshBAN" pitchFamily="2" charset="0"/>
              <a:cs typeface="NikoshBAN" pitchFamily="2" charset="0"/>
            </a:endParaRPr>
          </a:p>
          <a:p>
            <a:pPr>
              <a:defRPr/>
            </a:pPr>
            <a:r>
              <a:rPr lang="en-US" sz="2400" b="1" kern="0" dirty="0">
                <a:solidFill>
                  <a:srgbClr val="002060"/>
                </a:solidFill>
                <a:latin typeface="NikoshBAN" pitchFamily="2" charset="0"/>
                <a:cs typeface="NikoshBAN" pitchFamily="2" charset="0"/>
              </a:rPr>
              <a:t>       </a:t>
            </a:r>
            <a:endParaRPr lang="en-US" sz="2400" kern="0" dirty="0">
              <a:solidFill>
                <a:srgbClr val="000000"/>
              </a:solidFill>
              <a:cs typeface="Arial" panose="020B0604020202020204" pitchFamily="34" charset="0"/>
            </a:endParaRPr>
          </a:p>
        </p:txBody>
      </p:sp>
      <p:sp>
        <p:nvSpPr>
          <p:cNvPr id="5" name="Rectangle 4"/>
          <p:cNvSpPr/>
          <p:nvPr/>
        </p:nvSpPr>
        <p:spPr>
          <a:xfrm>
            <a:off x="5056172" y="3471560"/>
            <a:ext cx="2716227" cy="2092881"/>
          </a:xfrm>
          <a:prstGeom prst="rect">
            <a:avLst/>
          </a:prstGeom>
          <a:scene3d>
            <a:camera prst="isometricOffAxis1Right"/>
            <a:lightRig rig="threePt" dir="t"/>
          </a:scene3d>
        </p:spPr>
        <p:txBody>
          <a:bodyPr>
            <a:spAutoFit/>
          </a:bodyPr>
          <a:lstStyle/>
          <a:p>
            <a:pPr algn="ctr">
              <a:defRPr/>
            </a:pPr>
            <a:r>
              <a:rPr lang="bn-BD" sz="32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শ্রেণিঃ</a:t>
            </a:r>
            <a:r>
              <a:rPr lang="en-US" sz="3200" b="1" spc="5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দশম</a:t>
            </a:r>
            <a:endParaRPr lang="en-US" sz="3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a:defRPr/>
            </a:pPr>
            <a:r>
              <a:rPr lang="en-US" b="1" dirty="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বিষয়ঃ</a:t>
            </a:r>
            <a:r>
              <a:rPr lang="en-US" sz="2000" b="1" dirty="0">
                <a:solidFill>
                  <a:srgbClr val="002060"/>
                </a:solidFill>
                <a:latin typeface="NikoshBAN" pitchFamily="2" charset="0"/>
                <a:cs typeface="NikoshBAN" pitchFamily="2" charset="0"/>
              </a:rPr>
              <a:t> </a:t>
            </a:r>
            <a:r>
              <a:rPr lang="en-US" sz="2000" b="1" dirty="0" err="1">
                <a:solidFill>
                  <a:srgbClr val="002060"/>
                </a:solidFill>
                <a:latin typeface="NikoshBAN" pitchFamily="2" charset="0"/>
                <a:cs typeface="NikoshBAN" pitchFamily="2" charset="0"/>
              </a:rPr>
              <a:t>পদার্থ</a:t>
            </a:r>
            <a:r>
              <a:rPr lang="bn-BD" sz="2000" b="1" dirty="0">
                <a:solidFill>
                  <a:srgbClr val="002060"/>
                </a:solidFill>
                <a:latin typeface="NikoshBAN" pitchFamily="2" charset="0"/>
                <a:cs typeface="NikoshBAN" pitchFamily="2" charset="0"/>
              </a:rPr>
              <a:t> </a:t>
            </a:r>
            <a:r>
              <a:rPr lang="en-US" sz="2000" b="1" dirty="0" err="1">
                <a:solidFill>
                  <a:srgbClr val="002060"/>
                </a:solidFill>
                <a:latin typeface="NikoshBAN" pitchFamily="2" charset="0"/>
                <a:cs typeface="NikoshBAN" pitchFamily="2" charset="0"/>
              </a:rPr>
              <a:t>বিজ্ঞান</a:t>
            </a:r>
            <a:endParaRPr lang="en-US" sz="2000" b="1" dirty="0">
              <a:solidFill>
                <a:srgbClr val="002060"/>
              </a:solidFill>
              <a:latin typeface="NikoshBAN" pitchFamily="2" charset="0"/>
              <a:cs typeface="NikoshBAN" pitchFamily="2" charset="0"/>
            </a:endParaRPr>
          </a:p>
          <a:p>
            <a:pPr>
              <a:defRPr/>
            </a:pPr>
            <a:r>
              <a:rPr lang="en-US" sz="2000" b="1" dirty="0">
                <a:solidFill>
                  <a:srgbClr val="002060"/>
                </a:solidFill>
                <a:latin typeface="NikoshBAN" pitchFamily="2" charset="0"/>
                <a:cs typeface="NikoshBAN" pitchFamily="2" charset="0"/>
              </a:rPr>
              <a:t>           </a:t>
            </a:r>
            <a:r>
              <a:rPr lang="en-US" sz="2000" b="1" dirty="0" err="1" smtClean="0">
                <a:solidFill>
                  <a:srgbClr val="002060"/>
                </a:solidFill>
                <a:latin typeface="NikoshBAN" pitchFamily="2" charset="0"/>
                <a:cs typeface="NikoshBAN" pitchFamily="2" charset="0"/>
              </a:rPr>
              <a:t>নবম</a:t>
            </a:r>
            <a:r>
              <a:rPr lang="en-US" sz="2000" b="1" dirty="0" smtClean="0">
                <a:solidFill>
                  <a:srgbClr val="002060"/>
                </a:solidFill>
                <a:latin typeface="NikoshBAN" pitchFamily="2" charset="0"/>
                <a:cs typeface="NikoshBAN" pitchFamily="2" charset="0"/>
              </a:rPr>
              <a:t> </a:t>
            </a:r>
            <a:r>
              <a:rPr lang="bn-BD" sz="2000" b="1" dirty="0" smtClean="0">
                <a:solidFill>
                  <a:srgbClr val="002060"/>
                </a:solidFill>
                <a:latin typeface="NikoshBAN" pitchFamily="2" charset="0"/>
                <a:cs typeface="NikoshBAN" pitchFamily="2" charset="0"/>
              </a:rPr>
              <a:t>অধ্যায়</a:t>
            </a:r>
            <a:endParaRPr lang="en-US" sz="2000" b="1" dirty="0" smtClean="0">
              <a:solidFill>
                <a:srgbClr val="002060"/>
              </a:solidFill>
              <a:latin typeface="NikoshBAN" pitchFamily="2" charset="0"/>
              <a:cs typeface="NikoshBAN" pitchFamily="2" charset="0"/>
            </a:endParaRPr>
          </a:p>
          <a:p>
            <a:pPr>
              <a:defRPr/>
            </a:pPr>
            <a:r>
              <a:rPr lang="en-US" sz="2000" b="1" dirty="0" smtClean="0">
                <a:solidFill>
                  <a:srgbClr val="002060"/>
                </a:solidFill>
                <a:latin typeface="NikoshBAN" pitchFamily="2" charset="0"/>
                <a:cs typeface="NikoshBAN" pitchFamily="2" charset="0"/>
              </a:rPr>
              <a:t>           </a:t>
            </a:r>
            <a:r>
              <a:rPr lang="en-US" sz="2000" b="1" dirty="0" err="1" smtClean="0">
                <a:solidFill>
                  <a:srgbClr val="002060"/>
                </a:solidFill>
                <a:latin typeface="NikoshBAN" pitchFamily="2" charset="0"/>
                <a:cs typeface="NikoshBAN" pitchFamily="2" charset="0"/>
              </a:rPr>
              <a:t>আলোর</a:t>
            </a:r>
            <a:r>
              <a:rPr lang="en-US" sz="2000" b="1" dirty="0" smtClean="0">
                <a:solidFill>
                  <a:srgbClr val="002060"/>
                </a:solidFill>
                <a:latin typeface="NikoshBAN" pitchFamily="2" charset="0"/>
                <a:cs typeface="NikoshBAN" pitchFamily="2" charset="0"/>
              </a:rPr>
              <a:t> </a:t>
            </a:r>
            <a:r>
              <a:rPr lang="en-US" sz="2000" b="1" dirty="0" err="1" smtClean="0">
                <a:solidFill>
                  <a:srgbClr val="002060"/>
                </a:solidFill>
                <a:latin typeface="NikoshBAN" pitchFamily="2" charset="0"/>
                <a:cs typeface="NikoshBAN" pitchFamily="2" charset="0"/>
              </a:rPr>
              <a:t>প্রতিসরণ</a:t>
            </a:r>
            <a:endParaRPr lang="en-US" sz="2000" b="1" dirty="0" smtClean="0">
              <a:solidFill>
                <a:srgbClr val="002060"/>
              </a:solidFill>
              <a:latin typeface="NikoshBAN" pitchFamily="2" charset="0"/>
              <a:cs typeface="NikoshBAN" pitchFamily="2" charset="0"/>
            </a:endParaRPr>
          </a:p>
          <a:p>
            <a:pPr>
              <a:defRPr/>
            </a:pPr>
            <a:r>
              <a:rPr lang="bn-BD" sz="2000" b="1" dirty="0" smtClean="0">
                <a:solidFill>
                  <a:srgbClr val="002060"/>
                </a:solidFill>
                <a:latin typeface="NikoshBAN" pitchFamily="2" charset="0"/>
                <a:cs typeface="NikoshBAN" pitchFamily="2" charset="0"/>
              </a:rPr>
              <a:t>  </a:t>
            </a:r>
            <a:endParaRPr lang="bn-BD" sz="2000" b="1" dirty="0">
              <a:solidFill>
                <a:srgbClr val="002060"/>
              </a:solidFill>
              <a:latin typeface="NikoshBAN" pitchFamily="2" charset="0"/>
              <a:cs typeface="NikoshBAN" pitchFamily="2" charset="0"/>
            </a:endParaRPr>
          </a:p>
          <a:p>
            <a:pPr>
              <a:defRPr/>
            </a:pPr>
            <a:endParaRPr lang="bn-BD" b="1" dirty="0">
              <a:solidFill>
                <a:srgbClr val="002060"/>
              </a:solidFill>
              <a:latin typeface="NikoshBAN" pitchFamily="2" charset="0"/>
              <a:cs typeface="NikoshBAN" pitchFamily="2" charset="0"/>
            </a:endParaRPr>
          </a:p>
        </p:txBody>
      </p:sp>
      <p:pic>
        <p:nvPicPr>
          <p:cNvPr id="25606" name="Picture 7"/>
          <p:cNvPicPr>
            <a:picLocks noChangeAspect="1"/>
          </p:cNvPicPr>
          <p:nvPr/>
        </p:nvPicPr>
        <p:blipFill>
          <a:blip r:embed="rId4">
            <a:extLst>
              <a:ext uri="{28A0092B-C50C-407E-A947-70E740481C1C}">
                <a14:useLocalDpi xmlns:a14="http://schemas.microsoft.com/office/drawing/2010/main" val="0"/>
              </a:ext>
            </a:extLst>
          </a:blip>
          <a:srcRect l="7486"/>
          <a:stretch>
            <a:fillRect/>
          </a:stretch>
        </p:blipFill>
        <p:spPr bwMode="auto">
          <a:xfrm rot="-216284">
            <a:off x="5768975" y="1793875"/>
            <a:ext cx="1363663"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094198" y="1680878"/>
            <a:ext cx="1752600" cy="1591244"/>
          </a:xfrm>
          <a:prstGeom prst="ellipse">
            <a:avLst/>
          </a:prstGeom>
          <a:ln>
            <a:noFill/>
          </a:ln>
          <a:effectLst>
            <a:softEdge rad="112500"/>
          </a:effectLst>
        </p:spPr>
      </p:pic>
      <p:pic>
        <p:nvPicPr>
          <p:cNvPr id="25608" name="Picture 5"/>
          <p:cNvPicPr>
            <a:picLocks noChangeAspect="1"/>
          </p:cNvPicPr>
          <p:nvPr/>
        </p:nvPicPr>
        <p:blipFill>
          <a:blip r:embed="rId6">
            <a:extLst>
              <a:ext uri="{28A0092B-C50C-407E-A947-70E740481C1C}">
                <a14:useLocalDpi xmlns:a14="http://schemas.microsoft.com/office/drawing/2010/main" val="0"/>
              </a:ext>
            </a:extLst>
          </a:blip>
          <a:srcRect l="4651" t="3334" r="6146" b="3055"/>
          <a:stretch>
            <a:fillRect/>
          </a:stretch>
        </p:blipFill>
        <p:spPr bwMode="auto">
          <a:xfrm rot="-1659938">
            <a:off x="1933575" y="4784725"/>
            <a:ext cx="4826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87162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80920" cy="1008112"/>
          </a:xfrm>
          <a:solidFill>
            <a:srgbClr val="00B050"/>
          </a:solidFill>
        </p:spPr>
        <p:txBody>
          <a:bodyPr>
            <a:normAutofit/>
          </a:bodyPr>
          <a:lstStyle/>
          <a:p>
            <a:pPr algn="ctr"/>
            <a:r>
              <a:rPr lang="bn-BD" sz="5400" dirty="0" smtClean="0">
                <a:solidFill>
                  <a:schemeClr val="tx2"/>
                </a:solidFill>
              </a:rPr>
              <a:t>শ্রেণির কাজ (একক কাজ) </a:t>
            </a:r>
            <a:endParaRPr lang="en-US" sz="5400" dirty="0">
              <a:solidFill>
                <a:schemeClr val="tx2"/>
              </a:solidFill>
            </a:endParaRPr>
          </a:p>
        </p:txBody>
      </p:sp>
      <p:sp>
        <p:nvSpPr>
          <p:cNvPr id="3" name="Content Placeholder 2"/>
          <p:cNvSpPr>
            <a:spLocks noGrp="1"/>
          </p:cNvSpPr>
          <p:nvPr>
            <p:ph idx="1"/>
          </p:nvPr>
        </p:nvSpPr>
        <p:spPr>
          <a:xfrm>
            <a:off x="467544" y="1628800"/>
            <a:ext cx="8352928" cy="3744416"/>
          </a:xfrm>
          <a:solidFill>
            <a:srgbClr val="6600FF"/>
          </a:solidFill>
        </p:spPr>
        <p:txBody>
          <a:bodyPr>
            <a:normAutofit/>
          </a:bodyPr>
          <a:lstStyle/>
          <a:p>
            <a:r>
              <a:rPr lang="bn-BD" sz="4300" dirty="0" smtClean="0">
                <a:solidFill>
                  <a:srgbClr val="FFC000"/>
                </a:solidFill>
              </a:rPr>
              <a:t>১। </a:t>
            </a:r>
            <a:r>
              <a:rPr lang="en-US" sz="4300" dirty="0" err="1" smtClean="0">
                <a:solidFill>
                  <a:srgbClr val="FFC000"/>
                </a:solidFill>
              </a:rPr>
              <a:t>Miopia</a:t>
            </a:r>
            <a:r>
              <a:rPr lang="en-US" sz="4300" dirty="0" smtClean="0">
                <a:solidFill>
                  <a:srgbClr val="FFC000"/>
                </a:solidFill>
              </a:rPr>
              <a:t> </a:t>
            </a:r>
            <a:r>
              <a:rPr lang="bn-BD" sz="4300" dirty="0" smtClean="0">
                <a:solidFill>
                  <a:srgbClr val="FFC000"/>
                </a:solidFill>
              </a:rPr>
              <a:t> কিভাবে দূর করা হয় রশ্মি চিত্রের সাহায্যে দেখাও।</a:t>
            </a:r>
          </a:p>
          <a:p>
            <a:r>
              <a:rPr lang="bn-BD" sz="4300" dirty="0" smtClean="0">
                <a:solidFill>
                  <a:srgbClr val="FFC000"/>
                </a:solidFill>
              </a:rPr>
              <a:t>২।</a:t>
            </a:r>
            <a:r>
              <a:rPr lang="en-US" sz="4300" dirty="0" err="1" smtClean="0">
                <a:solidFill>
                  <a:srgbClr val="FFC000"/>
                </a:solidFill>
              </a:rPr>
              <a:t>Hypermetropia</a:t>
            </a:r>
            <a:r>
              <a:rPr lang="bn-BD" sz="4300" dirty="0" smtClean="0">
                <a:solidFill>
                  <a:srgbClr val="FFC000"/>
                </a:solidFill>
              </a:rPr>
              <a:t> </a:t>
            </a:r>
            <a:r>
              <a:rPr lang="bn-BD" sz="4300" dirty="0">
                <a:solidFill>
                  <a:srgbClr val="FFC000"/>
                </a:solidFill>
              </a:rPr>
              <a:t>কিভাবে দূর করা হয় রশ্মি চিত্রের সাহায্যে দেখাও।</a:t>
            </a:r>
          </a:p>
          <a:p>
            <a:endParaRPr lang="en-US" sz="4800" dirty="0">
              <a:solidFill>
                <a:srgbClr val="FFC000"/>
              </a:solidFill>
            </a:endParaRPr>
          </a:p>
        </p:txBody>
      </p:sp>
    </p:spTree>
    <p:extLst>
      <p:ext uri="{BB962C8B-B14F-4D97-AF65-F5344CB8AC3E}">
        <p14:creationId xmlns:p14="http://schemas.microsoft.com/office/powerpoint/2010/main" val="1262346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32656"/>
            <a:ext cx="7024744" cy="648072"/>
          </a:xfrm>
          <a:solidFill>
            <a:schemeClr val="tx1">
              <a:lumMod val="95000"/>
            </a:schemeClr>
          </a:solidFill>
        </p:spPr>
        <p:txBody>
          <a:bodyPr>
            <a:normAutofit/>
          </a:bodyPr>
          <a:lstStyle/>
          <a:p>
            <a:pPr algn="ctr"/>
            <a:r>
              <a:rPr lang="bn-BD" sz="3600" b="1" dirty="0" smtClean="0"/>
              <a:t>বাড়ির কাজ</a:t>
            </a:r>
            <a:endParaRPr lang="en-US" sz="3600" b="1" dirty="0"/>
          </a:p>
        </p:txBody>
      </p:sp>
      <p:sp>
        <p:nvSpPr>
          <p:cNvPr id="4" name="Content Placeholder 3"/>
          <p:cNvSpPr>
            <a:spLocks noGrp="1"/>
          </p:cNvSpPr>
          <p:nvPr>
            <p:ph sz="half" idx="2"/>
          </p:nvPr>
        </p:nvSpPr>
        <p:spPr>
          <a:xfrm>
            <a:off x="539552" y="1052736"/>
            <a:ext cx="4074080" cy="5328592"/>
          </a:xfrm>
          <a:solidFill>
            <a:srgbClr val="6600FF"/>
          </a:solidFill>
        </p:spPr>
        <p:txBody>
          <a:bodyPr>
            <a:noAutofit/>
          </a:bodyPr>
          <a:lstStyle/>
          <a:p>
            <a:pPr marL="68580" indent="0">
              <a:buNone/>
            </a:pPr>
            <a:r>
              <a:rPr lang="bn-BD" sz="2800" dirty="0" smtClean="0"/>
              <a:t>লীনা চোখের নিকটে এনে এবং মীনা যতদূর সম্ভব চোখ হতে দূরে নিয়ে বই পড়তে স্বাচ্ছন্দ বোধ করে। চোখের সমস্যা জনিত কারণে তারা ডাক্তারের শরণাপন্ন হলে ডাক্তার তাদের চশমা ব্যবহারের পরামর্শ দিলেন।</a:t>
            </a:r>
            <a:endParaRPr lang="en-US" sz="2800" dirty="0"/>
          </a:p>
        </p:txBody>
      </p:sp>
      <p:sp>
        <p:nvSpPr>
          <p:cNvPr id="5" name="Text Placeholder 4"/>
          <p:cNvSpPr>
            <a:spLocks noGrp="1"/>
          </p:cNvSpPr>
          <p:nvPr>
            <p:ph type="body" sz="quarter" idx="3"/>
          </p:nvPr>
        </p:nvSpPr>
        <p:spPr>
          <a:xfrm>
            <a:off x="4788025" y="1052736"/>
            <a:ext cx="3888432" cy="504056"/>
          </a:xfrm>
          <a:solidFill>
            <a:srgbClr val="FF6600"/>
          </a:solidFill>
        </p:spPr>
        <p:txBody>
          <a:bodyPr>
            <a:normAutofit/>
          </a:bodyPr>
          <a:lstStyle/>
          <a:p>
            <a:pPr algn="ctr"/>
            <a:r>
              <a:rPr lang="bn-BD" dirty="0" smtClean="0">
                <a:solidFill>
                  <a:schemeClr val="bg1"/>
                </a:solidFill>
              </a:rPr>
              <a:t>সৃজনশীল প্রশ্ন </a:t>
            </a:r>
            <a:endParaRPr lang="en-US" dirty="0">
              <a:solidFill>
                <a:schemeClr val="bg1"/>
              </a:solidFill>
            </a:endParaRPr>
          </a:p>
        </p:txBody>
      </p:sp>
      <p:sp>
        <p:nvSpPr>
          <p:cNvPr id="6" name="Content Placeholder 5"/>
          <p:cNvSpPr>
            <a:spLocks noGrp="1"/>
          </p:cNvSpPr>
          <p:nvPr>
            <p:ph sz="quarter" idx="4"/>
          </p:nvPr>
        </p:nvSpPr>
        <p:spPr>
          <a:xfrm>
            <a:off x="4645152" y="1556792"/>
            <a:ext cx="4031304" cy="4824536"/>
          </a:xfrm>
          <a:solidFill>
            <a:srgbClr val="002060"/>
          </a:solidFill>
        </p:spPr>
        <p:txBody>
          <a:bodyPr>
            <a:noAutofit/>
          </a:bodyPr>
          <a:lstStyle/>
          <a:p>
            <a:pPr marL="68580" indent="0">
              <a:buNone/>
            </a:pPr>
            <a:r>
              <a:rPr lang="bn-BD" dirty="0" smtClean="0">
                <a:solidFill>
                  <a:schemeClr val="tx1"/>
                </a:solidFill>
              </a:rPr>
              <a:t>১। ক) চোখে কয় ধরণের ত্রুটি দেখা যায় ? </a:t>
            </a:r>
            <a:endParaRPr lang="bn-BD" dirty="0">
              <a:solidFill>
                <a:schemeClr val="tx1"/>
              </a:solidFill>
            </a:endParaRPr>
          </a:p>
          <a:p>
            <a:pPr marL="68580" indent="0">
              <a:buNone/>
            </a:pPr>
            <a:r>
              <a:rPr lang="bn-BD" dirty="0" smtClean="0">
                <a:solidFill>
                  <a:schemeClr val="tx1"/>
                </a:solidFill>
              </a:rPr>
              <a:t>খ) দৃষ্টি সহায়ক যন্ত্রের মধ্যে চোখ সর্বশ্রেষ্ট  – ব্যাখ্যা কর। </a:t>
            </a:r>
            <a:endParaRPr lang="bn-BD" dirty="0">
              <a:solidFill>
                <a:schemeClr val="tx1"/>
              </a:solidFill>
            </a:endParaRPr>
          </a:p>
          <a:p>
            <a:pPr marL="68580" indent="0">
              <a:buNone/>
            </a:pPr>
            <a:r>
              <a:rPr lang="bn-BD" dirty="0" smtClean="0">
                <a:solidFill>
                  <a:schemeClr val="tx1"/>
                </a:solidFill>
              </a:rPr>
              <a:t>গ) লীনা ও মীনার চোখের ত্রুটির  ধরন ও কারন বর্ণনা কর।  </a:t>
            </a:r>
          </a:p>
          <a:p>
            <a:pPr marL="68580" indent="0">
              <a:buNone/>
            </a:pPr>
            <a:r>
              <a:rPr lang="bn-BD" dirty="0" smtClean="0">
                <a:solidFill>
                  <a:schemeClr val="tx1"/>
                </a:solidFill>
              </a:rPr>
              <a:t>ঘ)লীনাও মীনার চোখের ত্রুটি  দূরীকরণে কী কী পদক্ষেপ নেয়া যেতে পারে বলে তুমি মনে কর যুক্তি দ্বারা তোমার মতামত বিশ্লেষণ কর।</a:t>
            </a:r>
            <a:r>
              <a:rPr lang="bn-BD" sz="2800" dirty="0" smtClean="0">
                <a:solidFill>
                  <a:schemeClr val="tx1"/>
                </a:solidFill>
              </a:rPr>
              <a:t>  </a:t>
            </a:r>
          </a:p>
        </p:txBody>
      </p:sp>
    </p:spTree>
    <p:extLst>
      <p:ext uri="{BB962C8B-B14F-4D97-AF65-F5344CB8AC3E}">
        <p14:creationId xmlns:p14="http://schemas.microsoft.com/office/powerpoint/2010/main" val="216412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 calcmode="lin" valueType="num">
                                      <p:cBhvr>
                                        <p:cTn id="21" dur="500" fill="hold"/>
                                        <p:tgtEl>
                                          <p:spTgt spid="5">
                                            <p:bg/>
                                          </p:spTgt>
                                        </p:tgtEl>
                                        <p:attrNameLst>
                                          <p:attrName>ppt_w</p:attrName>
                                        </p:attrNameLst>
                                      </p:cBhvr>
                                      <p:tavLst>
                                        <p:tav tm="0">
                                          <p:val>
                                            <p:fltVal val="0"/>
                                          </p:val>
                                        </p:tav>
                                        <p:tav tm="100000">
                                          <p:val>
                                            <p:strVal val="#ppt_w"/>
                                          </p:val>
                                        </p:tav>
                                      </p:tavLst>
                                    </p:anim>
                                    <p:anim calcmode="lin" valueType="num">
                                      <p:cBhvr>
                                        <p:cTn id="22" dur="500" fill="hold"/>
                                        <p:tgtEl>
                                          <p:spTgt spid="5">
                                            <p:bg/>
                                          </p:spTgt>
                                        </p:tgtEl>
                                        <p:attrNameLst>
                                          <p:attrName>ppt_h</p:attrName>
                                        </p:attrNameLst>
                                      </p:cBhvr>
                                      <p:tavLst>
                                        <p:tav tm="0">
                                          <p:val>
                                            <p:fltVal val="0"/>
                                          </p:val>
                                        </p:tav>
                                        <p:tav tm="100000">
                                          <p:val>
                                            <p:strVal val="#ppt_h"/>
                                          </p:val>
                                        </p:tav>
                                      </p:tavLst>
                                    </p:anim>
                                    <p:animEffect transition="in" filter="fade">
                                      <p:cBhvr>
                                        <p:cTn id="23" dur="500"/>
                                        <p:tgtEl>
                                          <p:spTgt spid="5">
                                            <p:bg/>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anim calcmode="lin" valueType="num">
                                      <p:cBhvr>
                                        <p:cTn id="35" dur="500" fill="hold"/>
                                        <p:tgtEl>
                                          <p:spTgt spid="6">
                                            <p:bg/>
                                          </p:spTgt>
                                        </p:tgtEl>
                                        <p:attrNameLst>
                                          <p:attrName>ppt_w</p:attrName>
                                        </p:attrNameLst>
                                      </p:cBhvr>
                                      <p:tavLst>
                                        <p:tav tm="0">
                                          <p:val>
                                            <p:fltVal val="0"/>
                                          </p:val>
                                        </p:tav>
                                        <p:tav tm="100000">
                                          <p:val>
                                            <p:strVal val="#ppt_w"/>
                                          </p:val>
                                        </p:tav>
                                      </p:tavLst>
                                    </p:anim>
                                    <p:anim calcmode="lin" valueType="num">
                                      <p:cBhvr>
                                        <p:cTn id="36" dur="500" fill="hold"/>
                                        <p:tgtEl>
                                          <p:spTgt spid="6">
                                            <p:bg/>
                                          </p:spTgt>
                                        </p:tgtEl>
                                        <p:attrNameLst>
                                          <p:attrName>ppt_h</p:attrName>
                                        </p:attrNameLst>
                                      </p:cBhvr>
                                      <p:tavLst>
                                        <p:tav tm="0">
                                          <p:val>
                                            <p:fltVal val="0"/>
                                          </p:val>
                                        </p:tav>
                                        <p:tav tm="100000">
                                          <p:val>
                                            <p:strVal val="#ppt_h"/>
                                          </p:val>
                                        </p:tav>
                                      </p:tavLst>
                                    </p:anim>
                                    <p:animEffect transition="in" filter="fade">
                                      <p:cBhvr>
                                        <p:cTn id="37" dur="500"/>
                                        <p:tgtEl>
                                          <p:spTgt spid="6">
                                            <p:bg/>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p:cTn id="4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p:cTn id="4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51" dur="5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 calcmode="lin" valueType="num">
                                      <p:cBhvr>
                                        <p:cTn id="5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58" dur="500"/>
                                        <p:tgtEl>
                                          <p:spTgt spid="6">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p:cTn id="6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6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9756576" y="1027664"/>
            <a:ext cx="432048" cy="529128"/>
          </a:xfrm>
        </p:spPr>
        <p:txBody>
          <a:bodyPr>
            <a:normAutofit fontScale="90000"/>
          </a:bodyPr>
          <a:lstStyle/>
          <a:p>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1560" y="1124744"/>
            <a:ext cx="4392488" cy="4104456"/>
          </a:xfrm>
        </p:spPr>
      </p:pic>
      <p:sp>
        <p:nvSpPr>
          <p:cNvPr id="4" name="Content Placeholder 3"/>
          <p:cNvSpPr>
            <a:spLocks noGrp="1"/>
          </p:cNvSpPr>
          <p:nvPr>
            <p:ph sz="quarter" idx="14"/>
          </p:nvPr>
        </p:nvSpPr>
        <p:spPr>
          <a:xfrm>
            <a:off x="5004048" y="1124744"/>
            <a:ext cx="3672408" cy="4104456"/>
          </a:xfrm>
          <a:solidFill>
            <a:srgbClr val="002060"/>
          </a:solidFill>
        </p:spPr>
        <p:txBody>
          <a:bodyPr>
            <a:normAutofit/>
          </a:bodyPr>
          <a:lstStyle/>
          <a:p>
            <a:endParaRPr lang="bn-BD" sz="4400" b="1" dirty="0" smtClean="0"/>
          </a:p>
          <a:p>
            <a:r>
              <a:rPr lang="bn-BD" sz="4400" b="1" dirty="0" smtClean="0"/>
              <a:t>সবাইকে ধন্যবাদ। </a:t>
            </a:r>
            <a:endParaRPr lang="en-US" sz="4400" b="1" dirty="0"/>
          </a:p>
        </p:txBody>
      </p:sp>
    </p:spTree>
    <p:extLst>
      <p:ext uri="{BB962C8B-B14F-4D97-AF65-F5344CB8AC3E}">
        <p14:creationId xmlns:p14="http://schemas.microsoft.com/office/powerpoint/2010/main" val="4029095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64896" cy="1143000"/>
          </a:xfrm>
          <a:solidFill>
            <a:srgbClr val="FF00FF"/>
          </a:solidFill>
        </p:spPr>
        <p:txBody>
          <a:bodyPr/>
          <a:lstStyle/>
          <a:p>
            <a:r>
              <a:rPr lang="en-US" dirty="0" smtClean="0">
                <a:solidFill>
                  <a:schemeClr val="accent4">
                    <a:lumMod val="60000"/>
                    <a:lumOff val="40000"/>
                  </a:schemeClr>
                </a:solidFill>
              </a:rPr>
              <a:t>                </a:t>
            </a:r>
            <a:r>
              <a:rPr lang="bn-BD" dirty="0" smtClean="0">
                <a:solidFill>
                  <a:schemeClr val="accent4">
                    <a:lumMod val="60000"/>
                    <a:lumOff val="40000"/>
                  </a:schemeClr>
                </a:solidFill>
              </a:rPr>
              <a:t>নিচের চিত্রটি লক্ষ্য কর </a:t>
            </a:r>
            <a:endParaRPr lang="en-US" dirty="0">
              <a:solidFill>
                <a:schemeClr val="accent4">
                  <a:lumMod val="60000"/>
                  <a:lumOff val="40000"/>
                </a:schemeClr>
              </a:solidFill>
            </a:endParaRPr>
          </a:p>
        </p:txBody>
      </p:sp>
      <p:sp>
        <p:nvSpPr>
          <p:cNvPr id="7" name="Content Placeholder 6"/>
          <p:cNvSpPr>
            <a:spLocks noGrp="1"/>
          </p:cNvSpPr>
          <p:nvPr>
            <p:ph sz="quarter" idx="14"/>
          </p:nvPr>
        </p:nvSpPr>
        <p:spPr>
          <a:xfrm>
            <a:off x="4716016" y="1736812"/>
            <a:ext cx="3816423" cy="4392487"/>
          </a:xfrm>
          <a:solidFill>
            <a:srgbClr val="9933FF"/>
          </a:solidFill>
        </p:spPr>
        <p:txBody>
          <a:bodyPr>
            <a:normAutofit/>
          </a:bodyPr>
          <a:lstStyle/>
          <a:p>
            <a:pPr marL="0" indent="0">
              <a:buNone/>
            </a:pPr>
            <a:r>
              <a:rPr lang="bn-BD" sz="5400" dirty="0" smtClean="0">
                <a:solidFill>
                  <a:srgbClr val="FFFF00"/>
                </a:solidFill>
              </a:rPr>
              <a:t>চিত্রের বস্তুটি কিসের ? </a:t>
            </a:r>
          </a:p>
          <a:p>
            <a:pPr marL="0" indent="0">
              <a:buNone/>
            </a:pPr>
            <a:r>
              <a:rPr lang="bn-BD" sz="5400" b="1" dirty="0" smtClean="0">
                <a:solidFill>
                  <a:schemeClr val="bg1"/>
                </a:solidFill>
              </a:rPr>
              <a:t>উত্তল লেন্সের ।</a:t>
            </a:r>
            <a:endParaRPr lang="en-US" sz="5400"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844824"/>
            <a:ext cx="201622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1042416" y="1844824"/>
            <a:ext cx="3169544" cy="4320480"/>
          </a:xfrm>
        </p:spPr>
        <p:txBody>
          <a:bodyPr/>
          <a:lstStyle/>
          <a:p>
            <a:endParaRPr lang="en-US" dirty="0"/>
          </a:p>
        </p:txBody>
      </p:sp>
    </p:spTree>
    <p:custDataLst>
      <p:tags r:id="rId1"/>
    </p:custDataLst>
    <p:extLst>
      <p:ext uri="{BB962C8B-B14F-4D97-AF65-F5344CB8AC3E}">
        <p14:creationId xmlns:p14="http://schemas.microsoft.com/office/powerpoint/2010/main" val="2803225025"/>
      </p:ext>
    </p:extLst>
  </p:cSld>
  <p:clrMapOvr>
    <a:masterClrMapping/>
  </p:clrMapOvr>
  <mc:AlternateContent xmlns:mc="http://schemas.openxmlformats.org/markup-compatibility/2006" xmlns:p14="http://schemas.microsoft.com/office/powerpoint/2010/main">
    <mc:Choice Requires="p14">
      <p:transition spd="slow" p14:dur="2000" advTm="10765"/>
    </mc:Choice>
    <mc:Fallback xmlns="">
      <p:transition spd="slow" advTm="107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fade">
                                      <p:cBhvr>
                                        <p:cTn id="13" dur="1000"/>
                                        <p:tgtEl>
                                          <p:spTgt spid="7">
                                            <p:bg/>
                                          </p:spTgt>
                                        </p:tgtEl>
                                      </p:cBhvr>
                                    </p:animEffect>
                                    <p:anim calcmode="lin" valueType="num">
                                      <p:cBhvr>
                                        <p:cTn id="14" dur="1000" fill="hold"/>
                                        <p:tgtEl>
                                          <p:spTgt spid="7">
                                            <p:bg/>
                                          </p:spTgt>
                                        </p:tgtEl>
                                        <p:attrNameLst>
                                          <p:attrName>ppt_x</p:attrName>
                                        </p:attrNameLst>
                                      </p:cBhvr>
                                      <p:tavLst>
                                        <p:tav tm="0">
                                          <p:val>
                                            <p:strVal val="#ppt_x"/>
                                          </p:val>
                                        </p:tav>
                                        <p:tav tm="100000">
                                          <p:val>
                                            <p:strVal val="#ppt_x"/>
                                          </p:val>
                                        </p:tav>
                                      </p:tavLst>
                                    </p:anim>
                                    <p:anim calcmode="lin" valueType="num">
                                      <p:cBhvr>
                                        <p:cTn id="15"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1000"/>
                                        <p:tgtEl>
                                          <p:spTgt spid="7">
                                            <p:txEl>
                                              <p:pRg st="1" end="1"/>
                                            </p:txEl>
                                          </p:spTgt>
                                        </p:tgtEl>
                                      </p:cBhvr>
                                    </p:animEffect>
                                    <p:anim calcmode="lin" valueType="num">
                                      <p:cBhvr>
                                        <p:cTn id="2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416824" cy="2016224"/>
          </a:xfrm>
          <a:solidFill>
            <a:srgbClr val="CC9900"/>
          </a:solidFill>
        </p:spPr>
        <p:txBody>
          <a:bodyPr/>
          <a:lstStyle/>
          <a:p>
            <a:pPr algn="ctr"/>
            <a:r>
              <a:rPr lang="bn-BD" dirty="0" smtClean="0">
                <a:solidFill>
                  <a:srgbClr val="FF0000"/>
                </a:solidFill>
              </a:rPr>
              <a:t> </a:t>
            </a:r>
            <a:r>
              <a:rPr lang="bn-BD" sz="7200" b="1" dirty="0" smtClean="0">
                <a:solidFill>
                  <a:srgbClr val="002060"/>
                </a:solidFill>
              </a:rPr>
              <a:t>পাঠ শিরোনাম </a:t>
            </a:r>
            <a:endParaRPr lang="en-US" sz="7200" b="1" dirty="0">
              <a:solidFill>
                <a:srgbClr val="002060"/>
              </a:solidFill>
            </a:endParaRPr>
          </a:p>
        </p:txBody>
      </p:sp>
      <p:sp>
        <p:nvSpPr>
          <p:cNvPr id="3" name="Subtitle 2"/>
          <p:cNvSpPr>
            <a:spLocks noGrp="1"/>
          </p:cNvSpPr>
          <p:nvPr>
            <p:ph type="subTitle" idx="1"/>
          </p:nvPr>
        </p:nvSpPr>
        <p:spPr>
          <a:xfrm>
            <a:off x="827584" y="2924944"/>
            <a:ext cx="7416824" cy="3312368"/>
          </a:xfrm>
          <a:solidFill>
            <a:schemeClr val="accent6">
              <a:lumMod val="60000"/>
              <a:lumOff val="40000"/>
            </a:schemeClr>
          </a:solidFill>
        </p:spPr>
        <p:txBody>
          <a:bodyPr>
            <a:normAutofit/>
          </a:bodyPr>
          <a:lstStyle/>
          <a:p>
            <a:pPr algn="ctr"/>
            <a:r>
              <a:rPr lang="bn-BD" sz="4000" b="1" dirty="0" smtClean="0">
                <a:solidFill>
                  <a:srgbClr val="002060"/>
                </a:solidFill>
                <a:latin typeface="Nikosh bangla"/>
              </a:rPr>
              <a:t>চল আজ আমরা </a:t>
            </a:r>
            <a:r>
              <a:rPr lang="bn-BD" sz="4000" b="1" dirty="0" smtClean="0">
                <a:solidFill>
                  <a:srgbClr val="FF0000"/>
                </a:solidFill>
                <a:latin typeface="Nikosh bangla"/>
              </a:rPr>
              <a:t>চোখের </a:t>
            </a:r>
            <a:r>
              <a:rPr lang="en-US" sz="4000" b="1" dirty="0" smtClean="0">
                <a:solidFill>
                  <a:srgbClr val="FF0000"/>
                </a:solidFill>
                <a:latin typeface="Nikosh bangla"/>
              </a:rPr>
              <a:t>ত্রুটি</a:t>
            </a:r>
            <a:r>
              <a:rPr lang="bn-BD" sz="4000" b="1" dirty="0" smtClean="0">
                <a:solidFill>
                  <a:srgbClr val="FF0000"/>
                </a:solidFill>
                <a:latin typeface="Nikosh bangla"/>
              </a:rPr>
              <a:t> </a:t>
            </a:r>
            <a:r>
              <a:rPr lang="bn-BD" sz="4000" b="1" dirty="0" smtClean="0">
                <a:solidFill>
                  <a:srgbClr val="002060"/>
                </a:solidFill>
                <a:latin typeface="Nikosh bangla"/>
              </a:rPr>
              <a:t>সম্পর্কে  আলোচনা করি। </a:t>
            </a:r>
            <a:endParaRPr lang="en-US" sz="4000" b="1" dirty="0">
              <a:solidFill>
                <a:srgbClr val="002060"/>
              </a:solidFill>
              <a:latin typeface="Nikosh bangla"/>
            </a:endParaRPr>
          </a:p>
        </p:txBody>
      </p:sp>
    </p:spTree>
    <p:custDataLst>
      <p:tags r:id="rId1"/>
    </p:custDataLst>
    <p:extLst>
      <p:ext uri="{BB962C8B-B14F-4D97-AF65-F5344CB8AC3E}">
        <p14:creationId xmlns:p14="http://schemas.microsoft.com/office/powerpoint/2010/main" val="3869664399"/>
      </p:ext>
    </p:extLst>
  </p:cSld>
  <p:clrMapOvr>
    <a:masterClrMapping/>
  </p:clrMapOvr>
  <mc:AlternateContent xmlns:mc="http://schemas.openxmlformats.org/markup-compatibility/2006" xmlns:p14="http://schemas.microsoft.com/office/powerpoint/2010/main">
    <mc:Choice Requires="p14">
      <p:transition spd="slow" p14:dur="2000" advTm="13308"/>
    </mc:Choice>
    <mc:Fallback xmlns="">
      <p:transition spd="slow" advTm="133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584176"/>
          </a:xfrm>
          <a:solidFill>
            <a:srgbClr val="92D050"/>
          </a:solidFill>
        </p:spPr>
        <p:txBody>
          <a:bodyPr>
            <a:noAutofit/>
          </a:bodyPr>
          <a:lstStyle/>
          <a:p>
            <a:pPr algn="ctr"/>
            <a:r>
              <a:rPr lang="en-US" sz="4400" dirty="0" smtClean="0">
                <a:solidFill>
                  <a:srgbClr val="002060"/>
                </a:solidFill>
              </a:rPr>
              <a:t/>
            </a:r>
            <a:br>
              <a:rPr lang="en-US" sz="4400" dirty="0" smtClean="0">
                <a:solidFill>
                  <a:srgbClr val="002060"/>
                </a:solidFill>
              </a:rPr>
            </a:br>
            <a:r>
              <a:rPr lang="en-US" sz="4400" dirty="0">
                <a:solidFill>
                  <a:srgbClr val="002060"/>
                </a:solidFill>
              </a:rPr>
              <a:t/>
            </a:r>
            <a:br>
              <a:rPr lang="en-US" sz="4400" dirty="0">
                <a:solidFill>
                  <a:srgbClr val="002060"/>
                </a:solidFill>
              </a:rPr>
            </a:br>
            <a:r>
              <a:rPr lang="en-US" sz="4400" dirty="0" smtClean="0">
                <a:solidFill>
                  <a:srgbClr val="002060"/>
                </a:solidFill>
              </a:rPr>
              <a:t/>
            </a:r>
            <a:br>
              <a:rPr lang="en-US" sz="4400" dirty="0" smtClean="0">
                <a:solidFill>
                  <a:srgbClr val="002060"/>
                </a:solidFill>
              </a:rPr>
            </a:br>
            <a:r>
              <a:rPr lang="en-US" sz="4400" dirty="0">
                <a:solidFill>
                  <a:srgbClr val="002060"/>
                </a:solidFill>
              </a:rPr>
              <a:t/>
            </a:r>
            <a:br>
              <a:rPr lang="en-US" sz="4400" dirty="0">
                <a:solidFill>
                  <a:srgbClr val="002060"/>
                </a:solidFill>
              </a:rPr>
            </a:br>
            <a:r>
              <a:rPr lang="en-US" sz="4400" dirty="0" smtClean="0">
                <a:solidFill>
                  <a:srgbClr val="002060"/>
                </a:solidFill>
              </a:rPr>
              <a:t/>
            </a:r>
            <a:br>
              <a:rPr lang="en-US" sz="4400" dirty="0" smtClean="0">
                <a:solidFill>
                  <a:srgbClr val="002060"/>
                </a:solidFill>
              </a:rPr>
            </a:br>
            <a:r>
              <a:rPr lang="en-US" sz="4400" dirty="0">
                <a:solidFill>
                  <a:srgbClr val="002060"/>
                </a:solidFill>
              </a:rPr>
              <a:t/>
            </a:r>
            <a:br>
              <a:rPr lang="en-US" sz="4400" dirty="0">
                <a:solidFill>
                  <a:srgbClr val="002060"/>
                </a:solidFill>
              </a:rPr>
            </a:br>
            <a:r>
              <a:rPr lang="bn-BD" sz="4400" dirty="0" smtClean="0">
                <a:solidFill>
                  <a:schemeClr val="bg1"/>
                </a:solidFill>
              </a:rPr>
              <a:t>নিচের </a:t>
            </a:r>
            <a:r>
              <a:rPr lang="bn-BD" sz="4400" dirty="0">
                <a:solidFill>
                  <a:schemeClr val="bg1"/>
                </a:solidFill>
              </a:rPr>
              <a:t>চিত্রটি লক্ষ্য </a:t>
            </a:r>
            <a:r>
              <a:rPr lang="bn-BD" sz="4400" dirty="0" smtClean="0">
                <a:solidFill>
                  <a:schemeClr val="bg1"/>
                </a:solidFill>
              </a:rPr>
              <a:t>কর</a:t>
            </a:r>
            <a:r>
              <a:rPr lang="bn-BD" sz="4400" dirty="0">
                <a:solidFill>
                  <a:schemeClr val="bg1"/>
                </a:solidFill>
              </a:rPr>
              <a:t> </a:t>
            </a:r>
            <a:r>
              <a:rPr lang="bn-BD" sz="4400" dirty="0">
                <a:solidFill>
                  <a:srgbClr val="002060"/>
                </a:solidFill>
              </a:rPr>
              <a:t/>
            </a:r>
            <a:br>
              <a:rPr lang="bn-BD" sz="4400" dirty="0">
                <a:solidFill>
                  <a:srgbClr val="002060"/>
                </a:solidFill>
              </a:rPr>
            </a:br>
            <a:endParaRPr lang="en-US" sz="4400" dirty="0">
              <a:solidFill>
                <a:srgbClr val="002060"/>
              </a:solidFill>
            </a:endParaRPr>
          </a:p>
        </p:txBody>
      </p:sp>
      <p:pic>
        <p:nvPicPr>
          <p:cNvPr id="5" name="Content Placeholder 4"/>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043608" y="2276872"/>
            <a:ext cx="2736304" cy="3888431"/>
          </a:xfrm>
        </p:spPr>
      </p:pic>
      <p:sp>
        <p:nvSpPr>
          <p:cNvPr id="4" name="Content Placeholder 3"/>
          <p:cNvSpPr>
            <a:spLocks noGrp="1"/>
          </p:cNvSpPr>
          <p:nvPr>
            <p:ph sz="quarter" idx="14"/>
          </p:nvPr>
        </p:nvSpPr>
        <p:spPr>
          <a:xfrm>
            <a:off x="4644008" y="2060849"/>
            <a:ext cx="3960439" cy="4392488"/>
          </a:xfrm>
          <a:solidFill>
            <a:srgbClr val="C22818"/>
          </a:solidFill>
        </p:spPr>
        <p:txBody>
          <a:bodyPr>
            <a:normAutofit fontScale="92500"/>
          </a:bodyPr>
          <a:lstStyle/>
          <a:p>
            <a:pPr marL="0" indent="0">
              <a:buNone/>
            </a:pPr>
            <a:endParaRPr lang="bn-BD" dirty="0"/>
          </a:p>
          <a:p>
            <a:pPr marL="0" indent="0">
              <a:buNone/>
            </a:pPr>
            <a:r>
              <a:rPr lang="bn-BD" sz="4800" dirty="0" smtClean="0">
                <a:solidFill>
                  <a:schemeClr val="tx2">
                    <a:lumMod val="90000"/>
                  </a:schemeClr>
                </a:solidFill>
              </a:rPr>
              <a:t>চিত্রের সাদা অংশটি  কিসের চিত্রের ন্যায়?</a:t>
            </a:r>
          </a:p>
          <a:p>
            <a:pPr marL="0" indent="0">
              <a:buNone/>
            </a:pPr>
            <a:endParaRPr lang="en-US" sz="4800" dirty="0" smtClean="0"/>
          </a:p>
          <a:p>
            <a:pPr marL="0" indent="0">
              <a:buNone/>
            </a:pPr>
            <a:r>
              <a:rPr lang="bn-BD" sz="3600" b="1" dirty="0" smtClean="0">
                <a:solidFill>
                  <a:schemeClr val="bg1">
                    <a:lumMod val="95000"/>
                    <a:lumOff val="5000"/>
                  </a:schemeClr>
                </a:solidFill>
              </a:rPr>
              <a:t>অবতল লেন্সের । </a:t>
            </a:r>
            <a:endParaRPr lang="en-US" sz="3600" b="1" dirty="0">
              <a:solidFill>
                <a:schemeClr val="bg1">
                  <a:lumMod val="95000"/>
                  <a:lumOff val="5000"/>
                </a:schemeClr>
              </a:solidFill>
            </a:endParaRPr>
          </a:p>
        </p:txBody>
      </p:sp>
    </p:spTree>
    <p:custDataLst>
      <p:tags r:id="rId1"/>
    </p:custDataLst>
    <p:extLst>
      <p:ext uri="{BB962C8B-B14F-4D97-AF65-F5344CB8AC3E}">
        <p14:creationId xmlns:p14="http://schemas.microsoft.com/office/powerpoint/2010/main" val="2288586920"/>
      </p:ext>
    </p:extLst>
  </p:cSld>
  <p:clrMapOvr>
    <a:masterClrMapping/>
  </p:clrMapOvr>
  <mc:AlternateContent xmlns:mc="http://schemas.openxmlformats.org/markup-compatibility/2006" xmlns:p14="http://schemas.microsoft.com/office/powerpoint/2010/main">
    <mc:Choice Requires="p14">
      <p:transition spd="slow" p14:dur="2000" advTm="14373"/>
    </mc:Choice>
    <mc:Fallback xmlns="">
      <p:transition spd="slow" advTm="143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p:cTn id="12" dur="1000" fill="hold"/>
                                        <p:tgtEl>
                                          <p:spTgt spid="4">
                                            <p:bg/>
                                          </p:spTgt>
                                        </p:tgtEl>
                                        <p:attrNameLst>
                                          <p:attrName>ppt_w</p:attrName>
                                        </p:attrNameLst>
                                      </p:cBhvr>
                                      <p:tavLst>
                                        <p:tav tm="0">
                                          <p:val>
                                            <p:fltVal val="0"/>
                                          </p:val>
                                        </p:tav>
                                        <p:tav tm="100000">
                                          <p:val>
                                            <p:strVal val="#ppt_w"/>
                                          </p:val>
                                        </p:tav>
                                      </p:tavLst>
                                    </p:anim>
                                    <p:anim calcmode="lin" valueType="num">
                                      <p:cBhvr>
                                        <p:cTn id="13" dur="1000" fill="hold"/>
                                        <p:tgtEl>
                                          <p:spTgt spid="4">
                                            <p:bg/>
                                          </p:spTgt>
                                        </p:tgtEl>
                                        <p:attrNameLst>
                                          <p:attrName>ppt_h</p:attrName>
                                        </p:attrNameLst>
                                      </p:cBhvr>
                                      <p:tavLst>
                                        <p:tav tm="0">
                                          <p:val>
                                            <p:fltVal val="0"/>
                                          </p:val>
                                        </p:tav>
                                        <p:tav tm="100000">
                                          <p:val>
                                            <p:strVal val="#ppt_h"/>
                                          </p:val>
                                        </p:tav>
                                      </p:tavLst>
                                    </p:anim>
                                    <p:anim calcmode="lin" valueType="num">
                                      <p:cBhvr>
                                        <p:cTn id="14" dur="1000" fill="hold"/>
                                        <p:tgtEl>
                                          <p:spTgt spid="4">
                                            <p:bg/>
                                          </p:spTgt>
                                        </p:tgtEl>
                                        <p:attrNameLst>
                                          <p:attrName>style.rotation</p:attrName>
                                        </p:attrNameLst>
                                      </p:cBhvr>
                                      <p:tavLst>
                                        <p:tav tm="0">
                                          <p:val>
                                            <p:fltVal val="90"/>
                                          </p:val>
                                        </p:tav>
                                        <p:tav tm="100000">
                                          <p:val>
                                            <p:fltVal val="0"/>
                                          </p:val>
                                        </p:tav>
                                      </p:tavLst>
                                    </p:anim>
                                    <p:animEffect transition="in" filter="fade">
                                      <p:cBhvr>
                                        <p:cTn id="15" dur="1000"/>
                                        <p:tgtEl>
                                          <p:spTgt spid="4">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484784"/>
          </a:xfrm>
          <a:solidFill>
            <a:schemeClr val="bg2">
              <a:lumMod val="20000"/>
              <a:lumOff val="80000"/>
            </a:schemeClr>
          </a:solidFill>
        </p:spPr>
        <p:txBody>
          <a:bodyPr>
            <a:noAutofit/>
          </a:bodyPr>
          <a:lstStyle/>
          <a:p>
            <a:pPr algn="ctr"/>
            <a:r>
              <a:rPr lang="bn-BD" b="1" dirty="0" smtClean="0">
                <a:solidFill>
                  <a:srgbClr val="002060"/>
                </a:solidFill>
              </a:rPr>
              <a:t>আচরণিক </a:t>
            </a:r>
            <a:r>
              <a:rPr lang="bn-BD" b="1" dirty="0">
                <a:solidFill>
                  <a:srgbClr val="002060"/>
                </a:solidFill>
              </a:rPr>
              <a:t>উদ্দেশ্য</a:t>
            </a:r>
            <a:endParaRPr lang="en-US" b="1" dirty="0"/>
          </a:p>
        </p:txBody>
      </p:sp>
      <p:sp>
        <p:nvSpPr>
          <p:cNvPr id="3" name="Content Placeholder 2"/>
          <p:cNvSpPr>
            <a:spLocks noGrp="1"/>
          </p:cNvSpPr>
          <p:nvPr>
            <p:ph idx="1"/>
          </p:nvPr>
        </p:nvSpPr>
        <p:spPr>
          <a:xfrm>
            <a:off x="755576" y="2060848"/>
            <a:ext cx="7632848" cy="4248472"/>
          </a:xfrm>
          <a:solidFill>
            <a:srgbClr val="92D050"/>
          </a:solidFill>
          <a:ln>
            <a:solidFill>
              <a:schemeClr val="accent1"/>
            </a:solidFill>
          </a:ln>
        </p:spPr>
        <p:txBody>
          <a:bodyPr>
            <a:normAutofit fontScale="92500"/>
          </a:bodyPr>
          <a:lstStyle/>
          <a:p>
            <a:endParaRPr lang="bn-BD" sz="3600" b="1" dirty="0" smtClean="0">
              <a:solidFill>
                <a:srgbClr val="C00000"/>
              </a:solidFill>
            </a:endParaRPr>
          </a:p>
          <a:p>
            <a:r>
              <a:rPr lang="bn-BD" sz="3600" b="1" dirty="0" smtClean="0">
                <a:solidFill>
                  <a:srgbClr val="C00000"/>
                </a:solidFill>
              </a:rPr>
              <a:t>এ </a:t>
            </a:r>
            <a:r>
              <a:rPr lang="bn-BD" sz="3600" b="1" dirty="0">
                <a:solidFill>
                  <a:srgbClr val="C00000"/>
                </a:solidFill>
              </a:rPr>
              <a:t>পাঠশেষে শিক্ষার্থীরা -</a:t>
            </a:r>
            <a:br>
              <a:rPr lang="bn-BD" sz="3600" b="1" dirty="0">
                <a:solidFill>
                  <a:srgbClr val="C00000"/>
                </a:solidFill>
              </a:rPr>
            </a:br>
            <a:r>
              <a:rPr lang="bn-BD" sz="3600" b="1" dirty="0">
                <a:solidFill>
                  <a:srgbClr val="C00000"/>
                </a:solidFill>
              </a:rPr>
              <a:t>১</a:t>
            </a:r>
            <a:r>
              <a:rPr lang="bn-BD" sz="3600" b="1" dirty="0" smtClean="0">
                <a:solidFill>
                  <a:srgbClr val="C00000"/>
                </a:solidFill>
              </a:rPr>
              <a:t>। চোখের ত্রুটির প্রকারভেদ বর্ণনা  করতে পারবে।  </a:t>
            </a:r>
            <a:endParaRPr lang="bn-BD" sz="3600" b="1" dirty="0">
              <a:solidFill>
                <a:srgbClr val="C00000"/>
              </a:solidFill>
            </a:endParaRPr>
          </a:p>
          <a:p>
            <a:r>
              <a:rPr lang="bn-BD" sz="3600" b="1" dirty="0" smtClean="0">
                <a:solidFill>
                  <a:srgbClr val="C00000"/>
                </a:solidFill>
              </a:rPr>
              <a:t>২। চোখের ত্রুটির কারণ , ফলাফল ও প্রতিকার ব্যবস্থা বর্ণনা পারবে। </a:t>
            </a:r>
            <a:endParaRPr lang="bn-BD" sz="3600" b="1" dirty="0">
              <a:solidFill>
                <a:srgbClr val="C00000"/>
              </a:solidFill>
            </a:endParaRPr>
          </a:p>
          <a:p>
            <a:r>
              <a:rPr lang="bn-BD" sz="3600" b="1" dirty="0" smtClean="0">
                <a:solidFill>
                  <a:srgbClr val="C00000"/>
                </a:solidFill>
              </a:rPr>
              <a:t>৩। বৈজ্ঞানিক দৃষ্টিভঙ্গি গড়ে উঠবে। </a:t>
            </a:r>
            <a:endParaRPr lang="en-US" sz="3600" b="1" dirty="0">
              <a:solidFill>
                <a:srgbClr val="C00000"/>
              </a:solidFill>
            </a:endParaRPr>
          </a:p>
          <a:p>
            <a:endParaRPr lang="en-US" dirty="0">
              <a:solidFill>
                <a:srgbClr val="C00000"/>
              </a:solidFill>
            </a:endParaRPr>
          </a:p>
        </p:txBody>
      </p:sp>
    </p:spTree>
    <p:custDataLst>
      <p:tags r:id="rId1"/>
    </p:custDataLst>
    <p:extLst>
      <p:ext uri="{BB962C8B-B14F-4D97-AF65-F5344CB8AC3E}">
        <p14:creationId xmlns:p14="http://schemas.microsoft.com/office/powerpoint/2010/main" val="2450963959"/>
      </p:ext>
    </p:extLst>
  </p:cSld>
  <p:clrMapOvr>
    <a:masterClrMapping/>
  </p:clrMapOvr>
  <mc:AlternateContent xmlns:mc="http://schemas.openxmlformats.org/markup-compatibility/2006" xmlns:p14="http://schemas.microsoft.com/office/powerpoint/2010/main">
    <mc:Choice Requires="p14">
      <p:transition spd="slow" p14:dur="2000" advTm="5319"/>
    </mc:Choice>
    <mc:Fallback xmlns="">
      <p:transition spd="slow" advTm="53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507288" cy="864096"/>
          </a:xfrm>
          <a:solidFill>
            <a:srgbClr val="FFFF00"/>
          </a:solidFill>
        </p:spPr>
        <p:txBody>
          <a:bodyPr>
            <a:normAutofit/>
          </a:bodyPr>
          <a:lstStyle/>
          <a:p>
            <a:r>
              <a:rPr lang="bn-BD" dirty="0"/>
              <a:t>ক) </a:t>
            </a:r>
            <a:r>
              <a:rPr lang="bn-BD" dirty="0" smtClean="0">
                <a:solidFill>
                  <a:srgbClr val="FF0000"/>
                </a:solidFill>
              </a:rPr>
              <a:t>নিচের চিত্রটি </a:t>
            </a:r>
            <a:r>
              <a:rPr lang="bn-BD" dirty="0" smtClean="0"/>
              <a:t>লক্ষ্য কর </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99592" y="3140968"/>
            <a:ext cx="3168352" cy="1658962"/>
          </a:xfrm>
        </p:spPr>
      </p:pic>
      <p:sp>
        <p:nvSpPr>
          <p:cNvPr id="4" name="Content Placeholder 3"/>
          <p:cNvSpPr>
            <a:spLocks noGrp="1"/>
          </p:cNvSpPr>
          <p:nvPr>
            <p:ph sz="quarter" idx="14"/>
          </p:nvPr>
        </p:nvSpPr>
        <p:spPr>
          <a:xfrm>
            <a:off x="4648200" y="1268760"/>
            <a:ext cx="4316288" cy="4608512"/>
          </a:xfrm>
          <a:solidFill>
            <a:srgbClr val="92D050"/>
          </a:solidFill>
        </p:spPr>
        <p:txBody>
          <a:bodyPr>
            <a:normAutofit fontScale="92500" lnSpcReduction="10000"/>
          </a:bodyPr>
          <a:lstStyle/>
          <a:p>
            <a:pPr marL="0" indent="0">
              <a:buNone/>
            </a:pPr>
            <a:r>
              <a:rPr lang="bn-BD" dirty="0" smtClean="0">
                <a:solidFill>
                  <a:srgbClr val="002060"/>
                </a:solidFill>
              </a:rPr>
              <a:t>সংক্ষিপ্ত বর্ণনা</a:t>
            </a:r>
            <a:r>
              <a:rPr lang="en-US" dirty="0">
                <a:solidFill>
                  <a:srgbClr val="002060"/>
                </a:solidFill>
              </a:rPr>
              <a:t> </a:t>
            </a:r>
            <a:r>
              <a:rPr lang="en-US" dirty="0" smtClean="0">
                <a:solidFill>
                  <a:srgbClr val="002060"/>
                </a:solidFill>
              </a:rPr>
              <a:t>: </a:t>
            </a:r>
            <a:r>
              <a:rPr lang="bn-BD" dirty="0" smtClean="0">
                <a:solidFill>
                  <a:srgbClr val="002060"/>
                </a:solidFill>
              </a:rPr>
              <a:t>পৃথিবীতে যত প্রকার দৃষ্টি সহায়ক যন্ত্র রয়েছে তম্মধ্যে শ্রেষ্ঠতম হল চোখ। স্বাভাবিক চোখের দৃষ্টির পাল্লা </a:t>
            </a:r>
            <a:r>
              <a:rPr lang="en-US" dirty="0" smtClean="0">
                <a:solidFill>
                  <a:srgbClr val="002060"/>
                </a:solidFill>
              </a:rPr>
              <a:t> 25 </a:t>
            </a:r>
            <a:r>
              <a:rPr lang="bn-BD" dirty="0" smtClean="0">
                <a:solidFill>
                  <a:srgbClr val="002060"/>
                </a:solidFill>
              </a:rPr>
              <a:t> সেমি। স্বাভাবিক চোখ </a:t>
            </a:r>
            <a:r>
              <a:rPr lang="en-US" dirty="0" smtClean="0">
                <a:solidFill>
                  <a:srgbClr val="002060"/>
                </a:solidFill>
              </a:rPr>
              <a:t>25 </a:t>
            </a:r>
            <a:r>
              <a:rPr lang="bn-BD" dirty="0" smtClean="0">
                <a:solidFill>
                  <a:srgbClr val="002060"/>
                </a:solidFill>
              </a:rPr>
              <a:t> সেমি থেকে অসীম দূরত্বের যে কোন বস্তু স্পষ্ট দেখতে পায়। যদি কোন চোখ এই পাল্লার মধ্যে কোন বস্তুকে স্পষ্ট  দেখতে না পায় তাহলে সেই চোখ </a:t>
            </a:r>
            <a:r>
              <a:rPr lang="en-US" sz="3000" dirty="0" err="1" smtClean="0">
                <a:solidFill>
                  <a:srgbClr val="002060"/>
                </a:solidFill>
                <a:latin typeface="SutonnyMJ" pitchFamily="2" charset="0"/>
                <a:cs typeface="SutonnyMJ" pitchFamily="2" charset="0"/>
              </a:rPr>
              <a:t>ÎæwU</a:t>
            </a:r>
            <a:r>
              <a:rPr lang="bn-BD" dirty="0" smtClean="0">
                <a:solidFill>
                  <a:srgbClr val="002060"/>
                </a:solidFill>
              </a:rPr>
              <a:t>পূর্ণ বলে ধরা হয়। চোখে প্রধানত দুই ধরনের ত্রুটি দেখা যায়। </a:t>
            </a:r>
          </a:p>
          <a:p>
            <a:pPr marL="0" indent="0">
              <a:buNone/>
            </a:pPr>
            <a:r>
              <a:rPr lang="bn-BD" dirty="0" smtClean="0">
                <a:solidFill>
                  <a:srgbClr val="002060"/>
                </a:solidFill>
              </a:rPr>
              <a:t>১। হ্রস্ব দৃষ্টি (</a:t>
            </a:r>
            <a:r>
              <a:rPr lang="en-US" dirty="0" smtClean="0">
                <a:solidFill>
                  <a:srgbClr val="002060"/>
                </a:solidFill>
              </a:rPr>
              <a:t>Myopia) </a:t>
            </a:r>
          </a:p>
          <a:p>
            <a:pPr marL="0" indent="0">
              <a:buNone/>
            </a:pPr>
            <a:r>
              <a:rPr lang="bn-BD" dirty="0" smtClean="0">
                <a:solidFill>
                  <a:srgbClr val="002060"/>
                </a:solidFill>
              </a:rPr>
              <a:t>২।দীর্ঘ দৃষ্টি ( </a:t>
            </a:r>
            <a:r>
              <a:rPr lang="en-US" dirty="0" err="1" smtClean="0">
                <a:solidFill>
                  <a:srgbClr val="002060"/>
                </a:solidFill>
              </a:rPr>
              <a:t>Hypermetropia</a:t>
            </a:r>
            <a:r>
              <a:rPr lang="en-US" dirty="0" smtClean="0">
                <a:solidFill>
                  <a:srgbClr val="002060"/>
                </a:solidFill>
              </a:rPr>
              <a:t>) </a:t>
            </a:r>
            <a:endParaRPr lang="bn-BD" dirty="0">
              <a:solidFill>
                <a:srgbClr val="002060"/>
              </a:solidFill>
            </a:endParaRPr>
          </a:p>
        </p:txBody>
      </p:sp>
    </p:spTree>
    <p:custDataLst>
      <p:tags r:id="rId1"/>
    </p:custDataLst>
    <p:extLst>
      <p:ext uri="{BB962C8B-B14F-4D97-AF65-F5344CB8AC3E}">
        <p14:creationId xmlns:p14="http://schemas.microsoft.com/office/powerpoint/2010/main" val="2212135659"/>
      </p:ext>
    </p:extLst>
  </p:cSld>
  <p:clrMapOvr>
    <a:masterClrMapping/>
  </p:clrMapOvr>
  <p:transition spd="slow" advTm="4813">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1000" fill="hold"/>
                                        <p:tgtEl>
                                          <p:spTgt spid="4">
                                            <p:bg/>
                                          </p:spTgt>
                                        </p:tgtEl>
                                        <p:attrNameLst>
                                          <p:attrName>ppt_w</p:attrName>
                                        </p:attrNameLst>
                                      </p:cBhvr>
                                      <p:tavLst>
                                        <p:tav tm="0">
                                          <p:val>
                                            <p:fltVal val="0"/>
                                          </p:val>
                                        </p:tav>
                                        <p:tav tm="100000">
                                          <p:val>
                                            <p:strVal val="#ppt_w"/>
                                          </p:val>
                                        </p:tav>
                                      </p:tavLst>
                                    </p:anim>
                                    <p:anim calcmode="lin" valueType="num">
                                      <p:cBhvr>
                                        <p:cTn id="14" dur="1000" fill="hold"/>
                                        <p:tgtEl>
                                          <p:spTgt spid="4">
                                            <p:bg/>
                                          </p:spTgt>
                                        </p:tgtEl>
                                        <p:attrNameLst>
                                          <p:attrName>ppt_h</p:attrName>
                                        </p:attrNameLst>
                                      </p:cBhvr>
                                      <p:tavLst>
                                        <p:tav tm="0">
                                          <p:val>
                                            <p:fltVal val="0"/>
                                          </p:val>
                                        </p:tav>
                                        <p:tav tm="100000">
                                          <p:val>
                                            <p:strVal val="#ppt_h"/>
                                          </p:val>
                                        </p:tav>
                                      </p:tavLst>
                                    </p:anim>
                                    <p:anim calcmode="lin" valueType="num">
                                      <p:cBhvr>
                                        <p:cTn id="15" dur="1000" fill="hold"/>
                                        <p:tgtEl>
                                          <p:spTgt spid="4">
                                            <p:bg/>
                                          </p:spTgt>
                                        </p:tgtEl>
                                        <p:attrNameLst>
                                          <p:attrName>style.rotation</p:attrName>
                                        </p:attrNameLst>
                                      </p:cBhvr>
                                      <p:tavLst>
                                        <p:tav tm="0">
                                          <p:val>
                                            <p:fltVal val="90"/>
                                          </p:val>
                                        </p:tav>
                                        <p:tav tm="100000">
                                          <p:val>
                                            <p:fltVal val="0"/>
                                          </p:val>
                                        </p:tav>
                                      </p:tavLst>
                                    </p:anim>
                                    <p:animEffect transition="in" filter="fade">
                                      <p:cBhvr>
                                        <p:cTn id="16" dur="10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p:cTn id="3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19256" cy="994122"/>
          </a:xfrm>
          <a:solidFill>
            <a:srgbClr val="92D050"/>
          </a:solidFill>
        </p:spPr>
        <p:txBody>
          <a:bodyPr>
            <a:normAutofit/>
          </a:bodyPr>
          <a:lstStyle/>
          <a:p>
            <a:pPr algn="ctr"/>
            <a:r>
              <a:rPr lang="bn-BD" sz="4800" dirty="0" smtClean="0">
                <a:solidFill>
                  <a:srgbClr val="FF0000"/>
                </a:solidFill>
              </a:rPr>
              <a:t>নিচের চিত্রটি লক্ষ্য কর </a:t>
            </a:r>
            <a:endParaRPr lang="en-US" sz="4800" dirty="0">
              <a:solidFill>
                <a:srgbClr val="FF0000"/>
              </a:solidFill>
            </a:endParaRPr>
          </a:p>
        </p:txBody>
      </p:sp>
      <p:sp>
        <p:nvSpPr>
          <p:cNvPr id="3" name="Text Placeholder 2"/>
          <p:cNvSpPr>
            <a:spLocks noGrp="1"/>
          </p:cNvSpPr>
          <p:nvPr>
            <p:ph type="body" idx="1"/>
          </p:nvPr>
        </p:nvSpPr>
        <p:spPr>
          <a:xfrm>
            <a:off x="457200" y="1268760"/>
            <a:ext cx="4040188" cy="1152128"/>
          </a:xfrm>
          <a:solidFill>
            <a:srgbClr val="FFFF00"/>
          </a:solidFill>
        </p:spPr>
        <p:txBody>
          <a:bodyPr>
            <a:normAutofit/>
          </a:bodyPr>
          <a:lstStyle/>
          <a:p>
            <a:pPr algn="ctr"/>
            <a:r>
              <a:rPr lang="en-US" sz="3600" dirty="0" err="1" smtClean="0">
                <a:solidFill>
                  <a:schemeClr val="bg1"/>
                </a:solidFill>
              </a:rPr>
              <a:t>Miopia</a:t>
            </a:r>
            <a:r>
              <a:rPr lang="en-US" sz="3600" dirty="0" smtClean="0">
                <a:solidFill>
                  <a:schemeClr val="bg1"/>
                </a:solidFill>
              </a:rPr>
              <a:t> Eye</a:t>
            </a:r>
            <a:endParaRPr lang="en-US" sz="36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1560" y="2492896"/>
            <a:ext cx="3960440" cy="3384376"/>
          </a:xfrm>
        </p:spPr>
      </p:pic>
      <p:sp>
        <p:nvSpPr>
          <p:cNvPr id="6" name="Content Placeholder 5"/>
          <p:cNvSpPr>
            <a:spLocks noGrp="1"/>
          </p:cNvSpPr>
          <p:nvPr>
            <p:ph sz="quarter" idx="4"/>
          </p:nvPr>
        </p:nvSpPr>
        <p:spPr>
          <a:xfrm>
            <a:off x="4645152" y="1268760"/>
            <a:ext cx="4031304" cy="4896544"/>
          </a:xfrm>
        </p:spPr>
        <p:txBody>
          <a:bodyPr>
            <a:noAutofit/>
          </a:bodyPr>
          <a:lstStyle/>
          <a:p>
            <a:r>
              <a:rPr lang="bn-BD" sz="3200" dirty="0" smtClean="0">
                <a:solidFill>
                  <a:schemeClr val="accent3">
                    <a:lumMod val="60000"/>
                    <a:lumOff val="40000"/>
                  </a:schemeClr>
                </a:solidFill>
              </a:rPr>
              <a:t>এই ত্রুটিগ্রস্থ চোখ দূরের জিনিষ ভালভাবে দেখতে পায় না কিন্তু কাছের জিনিষ স্পষ্ঠ দেখতে পায়। এক্ষেত্রে চোখের নিকট বিন্দু </a:t>
            </a:r>
            <a:r>
              <a:rPr lang="en-US" sz="3200" dirty="0" smtClean="0">
                <a:solidFill>
                  <a:schemeClr val="accent3">
                    <a:lumMod val="60000"/>
                    <a:lumOff val="40000"/>
                  </a:schemeClr>
                </a:solidFill>
              </a:rPr>
              <a:t> 25 </a:t>
            </a:r>
            <a:r>
              <a:rPr lang="bn-BD" sz="3200" dirty="0" smtClean="0">
                <a:solidFill>
                  <a:schemeClr val="accent3">
                    <a:lumMod val="60000"/>
                    <a:lumOff val="40000"/>
                  </a:schemeClr>
                </a:solidFill>
              </a:rPr>
              <a:t> সেন্টি মিটারেরও কম হতে পারে</a:t>
            </a:r>
            <a:r>
              <a:rPr lang="bn-BD" sz="3600" dirty="0" smtClean="0">
                <a:solidFill>
                  <a:schemeClr val="accent3">
                    <a:lumMod val="60000"/>
                    <a:lumOff val="40000"/>
                  </a:schemeClr>
                </a:solidFill>
              </a:rPr>
              <a:t>। </a:t>
            </a:r>
            <a:endParaRPr lang="en-US" sz="3600" dirty="0">
              <a:solidFill>
                <a:schemeClr val="accent3">
                  <a:lumMod val="60000"/>
                  <a:lumOff val="40000"/>
                </a:schemeClr>
              </a:solidFill>
            </a:endParaRPr>
          </a:p>
        </p:txBody>
      </p:sp>
    </p:spTree>
    <p:extLst>
      <p:ext uri="{BB962C8B-B14F-4D97-AF65-F5344CB8AC3E}">
        <p14:creationId xmlns:p14="http://schemas.microsoft.com/office/powerpoint/2010/main" val="3804003113"/>
      </p:ext>
    </p:extLst>
  </p:cSld>
  <p:clrMapOvr>
    <a:masterClrMapping/>
  </p:clrMapOvr>
  <mc:AlternateContent xmlns:mc="http://schemas.openxmlformats.org/markup-compatibility/2006" xmlns:p14="http://schemas.microsoft.com/office/powerpoint/2010/main">
    <mc:Choice Requires="p14">
      <p:transition spd="slow" p14:dur="2000" advTm="3385"/>
    </mc:Choice>
    <mc:Fallback xmlns="">
      <p:transition spd="slow" advTm="33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024744" cy="1152128"/>
          </a:xfrm>
        </p:spPr>
        <p:txBody>
          <a:bodyPr>
            <a:normAutofit/>
          </a:bodyPr>
          <a:lstStyle/>
          <a:p>
            <a:pPr algn="ctr"/>
            <a:r>
              <a:rPr lang="bn-BD" sz="4400" dirty="0">
                <a:solidFill>
                  <a:srgbClr val="EF63AC"/>
                </a:solidFill>
              </a:rPr>
              <a:t>নিচের </a:t>
            </a:r>
            <a:r>
              <a:rPr lang="bn-BD" sz="4400" dirty="0" smtClean="0">
                <a:solidFill>
                  <a:srgbClr val="EF63AC"/>
                </a:solidFill>
              </a:rPr>
              <a:t>চিত্রদুটি লক্ষ্য কর </a:t>
            </a:r>
            <a:endParaRPr lang="en-US" sz="4400" dirty="0">
              <a:solidFill>
                <a:srgbClr val="EF63AC"/>
              </a:solidFill>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03648" y="1556793"/>
            <a:ext cx="2324100" cy="1872208"/>
          </a:xfrm>
        </p:spPr>
      </p:pic>
      <p:sp>
        <p:nvSpPr>
          <p:cNvPr id="4" name="Content Placeholder 3"/>
          <p:cNvSpPr>
            <a:spLocks noGrp="1"/>
          </p:cNvSpPr>
          <p:nvPr>
            <p:ph sz="quarter" idx="14"/>
          </p:nvPr>
        </p:nvSpPr>
        <p:spPr>
          <a:xfrm>
            <a:off x="4644008" y="1556792"/>
            <a:ext cx="3419856" cy="4357104"/>
          </a:xfrm>
        </p:spPr>
        <p:txBody>
          <a:bodyPr>
            <a:noAutofit/>
          </a:bodyPr>
          <a:lstStyle/>
          <a:p>
            <a:r>
              <a:rPr lang="en-US" sz="2800" dirty="0" smtClean="0">
                <a:solidFill>
                  <a:srgbClr val="FF0000"/>
                </a:solidFill>
              </a:rPr>
              <a:t>Myopia </a:t>
            </a:r>
            <a:r>
              <a:rPr lang="bn-BD" sz="2800" dirty="0" smtClean="0">
                <a:solidFill>
                  <a:srgbClr val="FF0000"/>
                </a:solidFill>
              </a:rPr>
              <a:t>এর কারণ </a:t>
            </a:r>
          </a:p>
          <a:p>
            <a:pPr marL="68580" indent="0">
              <a:buNone/>
            </a:pPr>
            <a:r>
              <a:rPr lang="bn-BD" sz="2800" dirty="0" smtClean="0">
                <a:solidFill>
                  <a:schemeClr val="tx1"/>
                </a:solidFill>
              </a:rPr>
              <a:t>গবেষকরা এ পুর্যন্ত  </a:t>
            </a:r>
            <a:r>
              <a:rPr lang="en-US" sz="2800" dirty="0" smtClean="0">
                <a:solidFill>
                  <a:schemeClr val="tx1"/>
                </a:solidFill>
              </a:rPr>
              <a:t>Myopia </a:t>
            </a:r>
            <a:r>
              <a:rPr lang="bn-BD" sz="2800" dirty="0">
                <a:solidFill>
                  <a:schemeClr val="tx1"/>
                </a:solidFill>
              </a:rPr>
              <a:t>এর </a:t>
            </a:r>
            <a:r>
              <a:rPr lang="bn-BD" sz="2800" dirty="0" smtClean="0">
                <a:solidFill>
                  <a:schemeClr val="tx1"/>
                </a:solidFill>
              </a:rPr>
              <a:t>দুটি কারণ চিহ্নিত করেছেন। </a:t>
            </a:r>
          </a:p>
          <a:p>
            <a:pPr marL="68580" indent="0">
              <a:buNone/>
            </a:pPr>
            <a:r>
              <a:rPr lang="bn-BD" sz="2800" dirty="0" smtClean="0">
                <a:solidFill>
                  <a:schemeClr val="tx1"/>
                </a:solidFill>
              </a:rPr>
              <a:t>১) অক্ষিগোলকের  ব্যাসার্ধ বেড়ে গেলে</a:t>
            </a:r>
          </a:p>
          <a:p>
            <a:pPr marL="68580" indent="0">
              <a:buNone/>
            </a:pPr>
            <a:r>
              <a:rPr lang="bn-BD" sz="2800" dirty="0" smtClean="0">
                <a:solidFill>
                  <a:schemeClr val="tx1"/>
                </a:solidFill>
              </a:rPr>
              <a:t> </a:t>
            </a:r>
            <a:endParaRPr lang="en-US" sz="3600" dirty="0">
              <a:solidFill>
                <a:schemeClr val="tx1"/>
              </a:solidFill>
            </a:endParaRP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645024"/>
            <a:ext cx="3240360" cy="2763763"/>
          </a:xfrm>
          <a:prstGeom prst="rect">
            <a:avLst/>
          </a:prstGeom>
        </p:spPr>
      </p:pic>
    </p:spTree>
    <p:extLst>
      <p:ext uri="{BB962C8B-B14F-4D97-AF65-F5344CB8AC3E}">
        <p14:creationId xmlns:p14="http://schemas.microsoft.com/office/powerpoint/2010/main" val="1681682859"/>
      </p:ext>
    </p:extLst>
  </p:cSld>
  <p:clrMapOvr>
    <a:masterClrMapping/>
  </p:clrMapOvr>
  <mc:AlternateContent xmlns:mc="http://schemas.openxmlformats.org/markup-compatibility/2006" xmlns:p14="http://schemas.microsoft.com/office/powerpoint/2010/main">
    <mc:Choice Requires="p14">
      <p:transition spd="slow" p14:dur="2000" advTm="2041"/>
    </mc:Choice>
    <mc:Fallback xmlns="">
      <p:transition spd="slow" advTm="20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p:cTn id="3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 calcmode="lin" valueType="num">
                                      <p:cBhvr>
                                        <p:cTn id="4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8"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0.7|0.7|0.4|1.4"/>
</p:tagLst>
</file>

<file path=ppt/tags/tag2.xml><?xml version="1.0" encoding="utf-8"?>
<p:tagLst xmlns:a="http://schemas.openxmlformats.org/drawingml/2006/main" xmlns:r="http://schemas.openxmlformats.org/officeDocument/2006/relationships" xmlns:p="http://schemas.openxmlformats.org/presentationml/2006/main">
  <p:tag name="TIMING" val="|0.9|3.3|2.2|2.8"/>
</p:tagLst>
</file>

<file path=ppt/tags/tag3.xml><?xml version="1.0" encoding="utf-8"?>
<p:tagLst xmlns:a="http://schemas.openxmlformats.org/drawingml/2006/main" xmlns:r="http://schemas.openxmlformats.org/officeDocument/2006/relationships" xmlns:p="http://schemas.openxmlformats.org/presentationml/2006/main">
  <p:tag name="TIMING" val="|0.7|3.2"/>
</p:tagLst>
</file>

<file path=ppt/tags/tag4.xml><?xml version="1.0" encoding="utf-8"?>
<p:tagLst xmlns:a="http://schemas.openxmlformats.org/drawingml/2006/main" xmlns:r="http://schemas.openxmlformats.org/officeDocument/2006/relationships" xmlns:p="http://schemas.openxmlformats.org/presentationml/2006/main">
  <p:tag name="TIMING" val="|0.6|0|3.7|8.4"/>
</p:tagLst>
</file>

<file path=ppt/tags/tag5.xml><?xml version="1.0" encoding="utf-8"?>
<p:tagLst xmlns:a="http://schemas.openxmlformats.org/drawingml/2006/main" xmlns:r="http://schemas.openxmlformats.org/officeDocument/2006/relationships" xmlns:p="http://schemas.openxmlformats.org/presentationml/2006/main">
  <p:tag name="TIMING" val="|5|0|0|0"/>
</p:tagLst>
</file>

<file path=ppt/tags/tag6.xml><?xml version="1.0" encoding="utf-8"?>
<p:tagLst xmlns:a="http://schemas.openxmlformats.org/drawingml/2006/main" xmlns:r="http://schemas.openxmlformats.org/officeDocument/2006/relationships" xmlns:p="http://schemas.openxmlformats.org/presentationml/2006/main">
  <p:tag name="TIMING" val="|0.4|0.6|0.5|1.1|0.9"/>
</p:tagLst>
</file>

<file path=ppt/tags/tag7.xml><?xml version="1.0" encoding="utf-8"?>
<p:tagLst xmlns:a="http://schemas.openxmlformats.org/drawingml/2006/main" xmlns:r="http://schemas.openxmlformats.org/officeDocument/2006/relationships" xmlns:p="http://schemas.openxmlformats.org/presentationml/2006/main">
  <p:tag name="TIMING" val="|0.7|1.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Aust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lipFill>
          <a:blip xmlns:r="http://schemas.openxmlformats.org/officeDocument/2006/relationships" r:embed="rId1"/>
          <a:stretch>
            <a:fillRect b="-12458"/>
          </a:stretch>
        </a:blipFill>
      </a:spPr>
      <a:bodyPr/>
      <a:lstStyle>
        <a:defPPr>
          <a:defRPr>
            <a:no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1853</TotalTime>
  <Words>642</Words>
  <Application>Microsoft Office PowerPoint</Application>
  <PresentationFormat>On-screen Show (4:3)</PresentationFormat>
  <Paragraphs>96</Paragraphs>
  <Slides>22</Slides>
  <Notes>5</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Austin</vt:lpstr>
      <vt:lpstr>5_Office Theme</vt:lpstr>
      <vt:lpstr>PowerPoint Presentation</vt:lpstr>
      <vt:lpstr>PowerPoint Presentation</vt:lpstr>
      <vt:lpstr>                নিচের চিত্রটি লক্ষ্য কর </vt:lpstr>
      <vt:lpstr> পাঠ শিরোনাম </vt:lpstr>
      <vt:lpstr>      নিচের চিত্রটি লক্ষ্য কর  </vt:lpstr>
      <vt:lpstr>আচরণিক উদ্দেশ্য</vt:lpstr>
      <vt:lpstr>ক) নিচের চিত্রটি লক্ষ্য কর </vt:lpstr>
      <vt:lpstr>নিচের চিত্রটি লক্ষ্য কর </vt:lpstr>
      <vt:lpstr>নিচের চিত্রদুটি লক্ষ্য কর </vt:lpstr>
      <vt:lpstr> নিচের চিত্র দুটি লক্ষ্য কর। </vt:lpstr>
      <vt:lpstr>নিচের চিত্রটি লক্ষ্য কর</vt:lpstr>
      <vt:lpstr>নিচের চিত্রটি লক্ষ্য কর </vt:lpstr>
      <vt:lpstr>নিচের চিত্রটি লক্ষ্য কর </vt:lpstr>
      <vt:lpstr>নিচের চিত্র দুটি লক্ষ্য কর </vt:lpstr>
      <vt:lpstr>নিচের চিত্রদ্বয় লক্ষ্য কর </vt:lpstr>
      <vt:lpstr> </vt:lpstr>
      <vt:lpstr>নিচের চিত্রটি লক্ষ্য কর </vt:lpstr>
      <vt:lpstr>মুল্যায়ন </vt:lpstr>
      <vt:lpstr>PowerPoint Presentation</vt:lpstr>
      <vt:lpstr>শ্রেণির কাজ (একক কাজ) </vt:lpstr>
      <vt:lpstr>বাড়ির কাজ</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249</cp:revision>
  <dcterms:created xsi:type="dcterms:W3CDTF">2014-08-23T08:40:46Z</dcterms:created>
  <dcterms:modified xsi:type="dcterms:W3CDTF">2020-12-30T14:44:42Z</dcterms:modified>
</cp:coreProperties>
</file>