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66" r:id="rId6"/>
    <p:sldId id="259" r:id="rId7"/>
    <p:sldId id="268" r:id="rId8"/>
    <p:sldId id="267" r:id="rId9"/>
    <p:sldId id="260" r:id="rId10"/>
    <p:sldId id="273" r:id="rId11"/>
    <p:sldId id="270" r:id="rId12"/>
    <p:sldId id="277" r:id="rId13"/>
    <p:sldId id="264" r:id="rId14"/>
    <p:sldId id="275" r:id="rId15"/>
    <p:sldId id="276" r:id="rId16"/>
    <p:sldId id="274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D48E0-EB53-4B46-86E3-43D889D3A099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7F68-0D99-4593-AE04-3000EFC2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7F68-0D99-4593-AE04-3000EFC28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Bevel 1"/>
            <p:cNvSpPr/>
            <p:nvPr/>
          </p:nvSpPr>
          <p:spPr>
            <a:xfrm>
              <a:off x="0" y="0"/>
              <a:ext cx="9144000" cy="1905000"/>
            </a:xfrm>
            <a:prstGeom prst="bevel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u="sng" dirty="0" err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স্বাগতম</a:t>
              </a:r>
              <a:r>
                <a:rPr lang="en-US" sz="13800" b="1" u="sng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 </a:t>
              </a:r>
              <a:endParaRPr lang="en-US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05000"/>
              <a:ext cx="9144000" cy="495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108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000" b="1" u="sng" dirty="0" smtClean="0"/>
              <a:t>চাহিদার সংজ্ঞাটি মিলাই </a:t>
            </a:r>
            <a:endParaRPr lang="en-US" sz="6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895600"/>
            <a:ext cx="7924800" cy="289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u="sng" dirty="0" smtClean="0"/>
              <a:t>চাহিদাঃ</a:t>
            </a:r>
            <a:r>
              <a:rPr lang="bn-BD" sz="3600" b="1" dirty="0" smtClean="0"/>
              <a:t> ক্রেতার একটি পণ্য নির্দিষ্ট সময়ে কেনার আকাঙ্ক্ষা, সামর্থ্য এবং নির্দিষ্ট মূল্যে দ্রব্যটি ক্রয় করার ইচ্ছা থাকলে অর্থনীতিতে চাহিদা ( </a:t>
            </a:r>
            <a:r>
              <a:rPr lang="en-US" sz="3600" b="1" dirty="0" smtClean="0"/>
              <a:t>Demand</a:t>
            </a:r>
            <a:r>
              <a:rPr lang="bn-BD" sz="3600" b="1" dirty="0" smtClean="0"/>
              <a:t>) বলে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956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143000" y="867508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43000" y="914400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43000" y="49530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72400" y="8675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43000" y="1846385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43000" y="2514600"/>
            <a:ext cx="6629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6800" y="3238569"/>
            <a:ext cx="67056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40386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990600"/>
            <a:ext cx="331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/>
              <a:t>প্রতি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দ্রব্যের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দাম</a:t>
            </a:r>
            <a:r>
              <a:rPr lang="en-US" sz="3200" dirty="0" smtClean="0"/>
              <a:t>                                                                                                                                                                                                     ( </a:t>
            </a:r>
            <a:r>
              <a:rPr lang="en-US" sz="3200" dirty="0" err="1" smtClean="0"/>
              <a:t>টাকায়</a:t>
            </a:r>
            <a:r>
              <a:rPr lang="en-US" sz="3200" dirty="0" smtClean="0"/>
              <a:t> 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72000" y="914400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চাহিদার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পরিমান</a:t>
            </a:r>
            <a:r>
              <a:rPr lang="en-US" sz="3200" dirty="0" smtClean="0"/>
              <a:t>  ( </a:t>
            </a:r>
            <a:r>
              <a:rPr lang="en-US" sz="3200" dirty="0" err="1" smtClean="0"/>
              <a:t>একক</a:t>
            </a:r>
            <a:r>
              <a:rPr lang="en-US" sz="3200" dirty="0" smtClean="0"/>
              <a:t>)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24050" y="4038600"/>
            <a:ext cx="135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05000" y="3200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1438290">
            <a:off x="1828800" y="2590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05000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৮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91200" y="17526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43600" y="2514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3276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১২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41148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১৬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52800" y="5574268"/>
            <a:ext cx="31373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u="sng" dirty="0" err="1">
                <a:solidFill>
                  <a:srgbClr val="FF0000"/>
                </a:solidFill>
              </a:rPr>
              <a:t>চাহিদা</a:t>
            </a:r>
            <a:r>
              <a:rPr lang="en-US" sz="6600" b="1" u="sng" dirty="0">
                <a:solidFill>
                  <a:srgbClr val="FF0000"/>
                </a:solidFill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</a:rPr>
              <a:t>সূচী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13438"/>
            <a:ext cx="8686800" cy="79216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B050"/>
                </a:solidFill>
              </a:rPr>
              <a:t>উপরের সূচী অনুযায়ী চাহিদা সূচীটি ব্যাখ্যা কর ।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9469"/>
            <a:ext cx="3657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/>
              <a:t>একক কাজ 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438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143000" y="867508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43000" y="914400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143000" y="49530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696200" y="8675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143000" y="1846385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143000" y="2514600"/>
            <a:ext cx="6629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66800" y="3238569"/>
            <a:ext cx="67056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143000" y="40386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43000" y="990600"/>
            <a:ext cx="331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/>
              <a:t>প্রতি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দ্রব্যের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দাম</a:t>
            </a:r>
            <a:r>
              <a:rPr lang="en-US" sz="3200" dirty="0" smtClean="0"/>
              <a:t>                                                                                                                                                                                                     ( </a:t>
            </a:r>
            <a:r>
              <a:rPr lang="en-US" sz="3200" dirty="0" err="1" smtClean="0"/>
              <a:t>টাকায়</a:t>
            </a:r>
            <a:r>
              <a:rPr lang="en-US" sz="3200" dirty="0" smtClean="0"/>
              <a:t> 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572000" y="914400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চাহিদার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পরিমান</a:t>
            </a:r>
            <a:r>
              <a:rPr lang="en-US" sz="3200" dirty="0" smtClean="0"/>
              <a:t>  ( </a:t>
            </a:r>
            <a:r>
              <a:rPr lang="en-US" sz="3200" dirty="0" err="1" smtClean="0"/>
              <a:t>একক</a:t>
            </a:r>
            <a:r>
              <a:rPr lang="en-US" sz="3200" dirty="0" smtClean="0"/>
              <a:t>)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24050" y="4038600"/>
            <a:ext cx="135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981200" y="32954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828800" y="2590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05000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৮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791200" y="17526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943600" y="2514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715000" y="3276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১২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715000" y="41148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১৬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743200" y="51054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</a:rPr>
              <a:t>চাহিদা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সূচী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191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833 -0.01989 L 0.79167 -0.0309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81200" y="5334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81200" y="5105400"/>
            <a:ext cx="594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81200" y="44958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81200" y="3810000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81600" y="38100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29718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91000" y="2971800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1200" y="2286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76600" y="22860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59182" y="1683327"/>
            <a:ext cx="411480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200" y="76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00200" y="4953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96200" y="4800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0" y="1219200"/>
            <a:ext cx="64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770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1800" y="50292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5029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76800" y="5029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4953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16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00200" y="41910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600200" y="35052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638300" y="2743200"/>
            <a:ext cx="64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638300" y="1973759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200400" y="1905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14800" y="2667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105400" y="34538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19800" y="4215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0" y="573708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চাহিদার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পরিমান</a:t>
            </a:r>
            <a:r>
              <a:rPr lang="en-US" sz="3200" b="1" u="sng" dirty="0" smtClean="0">
                <a:solidFill>
                  <a:srgbClr val="FF0000"/>
                </a:solidFill>
              </a:rPr>
              <a:t>  (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একক</a:t>
            </a:r>
            <a:r>
              <a:rPr lang="en-US" sz="3200" b="1" u="sng" dirty="0" smtClean="0">
                <a:solidFill>
                  <a:srgbClr val="FF0000"/>
                </a:solidFill>
              </a:rPr>
              <a:t> ) 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-839572" y="3022313"/>
            <a:ext cx="388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জিনিস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পত্রের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দাম</a:t>
            </a:r>
            <a:r>
              <a:rPr lang="en-US" sz="3200" b="1" u="sng" dirty="0" smtClean="0">
                <a:solidFill>
                  <a:srgbClr val="FF0000"/>
                </a:solidFill>
              </a:rPr>
              <a:t> (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টাকায়</a:t>
            </a:r>
            <a:r>
              <a:rPr lang="en-US" sz="3200" b="1" u="sng" dirty="0" smtClean="0">
                <a:solidFill>
                  <a:srgbClr val="FF0000"/>
                </a:solidFill>
              </a:rPr>
              <a:t> 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839200" cy="3200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sz="3200" dirty="0" err="1" smtClean="0"/>
              <a:t>রামু</a:t>
            </a:r>
            <a:r>
              <a:rPr lang="bn-BD" sz="3200" dirty="0" smtClean="0"/>
              <a:t>, </a:t>
            </a:r>
            <a:r>
              <a:rPr lang="bn-BD" sz="3200" dirty="0" smtClean="0"/>
              <a:t>তার বাবা কে বাজার থেকে ইলিশ মাছ আনতে বলে । মাছের দাম বেশি তাই মাছ কেনা সম্ভব হয়নি । অর্থাৎ দাম বেড়ে যাওয়ায় মাছের চাহিদা নেই বা কমে গেছে । আবার একদিন </a:t>
            </a:r>
            <a:r>
              <a:rPr lang="bn-BD" sz="3200" dirty="0" smtClean="0"/>
              <a:t>হঠাৎ</a:t>
            </a:r>
            <a:r>
              <a:rPr lang="en-US" sz="3200" dirty="0" err="1" smtClean="0"/>
              <a:t>রামু</a:t>
            </a:r>
            <a:r>
              <a:rPr lang="bn-BD" sz="3200" dirty="0" smtClean="0"/>
              <a:t>র </a:t>
            </a:r>
            <a:r>
              <a:rPr lang="bn-BD" sz="3200" dirty="0" smtClean="0"/>
              <a:t>বাবা দুটি ইলিশ মাছ নিয়ে বাড়ী এলেন এবং হাসি মুখে বললেন, আজকে ইলিশ মাছের দাম কম, তাই দুটো মাছ নিয়ে এলাম । অর্থাৎ চাহিদার সাথে দামের ঘনিষ্ঠ সম্পর্ক রয়েছে 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114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u="sng" dirty="0" smtClean="0"/>
              <a:t>দলীয় কাজঃ </a:t>
            </a:r>
            <a:endParaRPr lang="en-US" sz="7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07359"/>
            <a:ext cx="8382000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/>
              <a:t>দামের সাথে চাহিদার সম্পর্ক বিশ্লেষণ কর 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099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782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b="1" u="sng" dirty="0" smtClean="0"/>
              <a:t>চাহিদার সাথে দামের সম্পর্ক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3820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 smtClean="0"/>
              <a:t>চাহিদা</a:t>
            </a:r>
            <a:r>
              <a:rPr lang="en-US" sz="3600" b="1" dirty="0" smtClean="0"/>
              <a:t> </a:t>
            </a:r>
            <a:r>
              <a:rPr lang="en-US" sz="3600" b="1" dirty="0"/>
              <a:t>ও </a:t>
            </a:r>
            <a:r>
              <a:rPr lang="en-US" sz="3600" b="1" dirty="0" err="1"/>
              <a:t>দামের</a:t>
            </a:r>
            <a:r>
              <a:rPr lang="en-US" sz="3600" b="1" dirty="0"/>
              <a:t> </a:t>
            </a:r>
            <a:r>
              <a:rPr lang="en-US" sz="3600" b="1" dirty="0" err="1"/>
              <a:t>মধ্যে</a:t>
            </a:r>
            <a:r>
              <a:rPr lang="en-US" sz="3600" b="1" dirty="0"/>
              <a:t>  </a:t>
            </a:r>
            <a:r>
              <a:rPr lang="en-US" sz="3600" b="1" dirty="0" err="1"/>
              <a:t>বিপরীত</a:t>
            </a:r>
            <a:r>
              <a:rPr lang="en-US" sz="3600" b="1" dirty="0"/>
              <a:t> </a:t>
            </a:r>
            <a:r>
              <a:rPr lang="en-US" sz="3600" b="1" dirty="0" err="1"/>
              <a:t>সম্পর্ক</a:t>
            </a:r>
            <a:r>
              <a:rPr lang="en-US" sz="3600" b="1" dirty="0"/>
              <a:t>  </a:t>
            </a:r>
            <a:r>
              <a:rPr lang="en-US" sz="3600" b="1" dirty="0" err="1"/>
              <a:t>বিদ্যমান</a:t>
            </a:r>
            <a:r>
              <a:rPr lang="en-US" sz="3600" b="1" dirty="0"/>
              <a:t>  </a:t>
            </a:r>
            <a:r>
              <a:rPr lang="en-US" sz="3600" b="1" dirty="0" smtClean="0"/>
              <a:t>।</a:t>
            </a:r>
            <a:endParaRPr lang="bn-BD" sz="3600" b="1" dirty="0" smtClean="0"/>
          </a:p>
          <a:p>
            <a:r>
              <a:rPr lang="en-US" sz="3600" b="1" dirty="0" smtClean="0"/>
              <a:t> 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/>
              <a:t>দাম</a:t>
            </a:r>
            <a:r>
              <a:rPr lang="en-US" sz="3600" b="1" dirty="0"/>
              <a:t> </a:t>
            </a:r>
            <a:r>
              <a:rPr lang="en-US" sz="3600" b="1" dirty="0" err="1"/>
              <a:t>বৃদ্ধির</a:t>
            </a:r>
            <a:r>
              <a:rPr lang="en-US" sz="3600" b="1" dirty="0"/>
              <a:t> </a:t>
            </a:r>
            <a:r>
              <a:rPr lang="en-US" sz="3600" b="1" dirty="0" err="1"/>
              <a:t>সাথে</a:t>
            </a:r>
            <a:r>
              <a:rPr lang="en-US" sz="3600" b="1" dirty="0"/>
              <a:t> </a:t>
            </a:r>
            <a:r>
              <a:rPr lang="en-US" sz="3600" b="1" dirty="0" err="1"/>
              <a:t>চাহিদা</a:t>
            </a:r>
            <a:r>
              <a:rPr lang="en-US" sz="3600" b="1" dirty="0"/>
              <a:t> </a:t>
            </a:r>
            <a:r>
              <a:rPr lang="en-US" sz="3600" b="1" dirty="0" err="1"/>
              <a:t>কমে</a:t>
            </a:r>
            <a:r>
              <a:rPr lang="en-US" sz="3600" b="1" dirty="0"/>
              <a:t> </a:t>
            </a:r>
            <a:r>
              <a:rPr lang="en-US" sz="3600" b="1" dirty="0" smtClean="0"/>
              <a:t>।</a:t>
            </a:r>
            <a:endParaRPr lang="bn-BD" sz="3600" b="1" dirty="0" smtClean="0"/>
          </a:p>
          <a:p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 smtClean="0"/>
              <a:t>চাহিদা</a:t>
            </a:r>
            <a:r>
              <a:rPr lang="en-US" sz="3600" b="1" dirty="0" smtClean="0"/>
              <a:t> </a:t>
            </a:r>
            <a:r>
              <a:rPr lang="en-US" sz="3600" b="1" dirty="0"/>
              <a:t>ও </a:t>
            </a:r>
            <a:r>
              <a:rPr lang="en-US" sz="3600" b="1" dirty="0" err="1"/>
              <a:t>দামের</a:t>
            </a:r>
            <a:r>
              <a:rPr lang="en-US" sz="3600" b="1" dirty="0"/>
              <a:t> </a:t>
            </a:r>
            <a:r>
              <a:rPr lang="en-US" sz="3600" b="1" dirty="0" err="1"/>
              <a:t>এই</a:t>
            </a:r>
            <a:r>
              <a:rPr lang="en-US" sz="3600" b="1" dirty="0"/>
              <a:t> </a:t>
            </a:r>
            <a:r>
              <a:rPr lang="en-US" sz="3600" b="1" dirty="0" err="1"/>
              <a:t>বিধির</a:t>
            </a:r>
            <a:r>
              <a:rPr lang="en-US" sz="3600" b="1" dirty="0"/>
              <a:t> </a:t>
            </a:r>
            <a:r>
              <a:rPr lang="en-US" sz="3600" b="1" dirty="0" err="1"/>
              <a:t>ব্যাতিক্রম</a:t>
            </a:r>
            <a:r>
              <a:rPr lang="en-US" sz="3600" b="1" dirty="0"/>
              <a:t> </a:t>
            </a:r>
            <a:r>
              <a:rPr lang="en-US" sz="3600" b="1" dirty="0" err="1"/>
              <a:t>আছে</a:t>
            </a:r>
            <a:r>
              <a:rPr lang="en-US" sz="3600" b="1" dirty="0"/>
              <a:t> । 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চাহিদা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চাহিদার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দামের</a:t>
            </a:r>
            <a:r>
              <a:rPr lang="en-US" dirty="0" smtClean="0"/>
              <a:t> </a:t>
            </a:r>
            <a:r>
              <a:rPr lang="en-US" dirty="0" err="1" smtClean="0"/>
              <a:t>সম্পর্ক</a:t>
            </a:r>
            <a:r>
              <a:rPr lang="en-US" dirty="0" smtClean="0"/>
              <a:t> </a:t>
            </a:r>
            <a:r>
              <a:rPr lang="en-US" dirty="0" err="1" smtClean="0"/>
              <a:t>বিশ্লেষণ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চাহিদা</a:t>
            </a:r>
            <a:r>
              <a:rPr lang="en-US" dirty="0" smtClean="0"/>
              <a:t> </a:t>
            </a:r>
            <a:r>
              <a:rPr lang="en-US" dirty="0" err="1" smtClean="0"/>
              <a:t>বিধি</a:t>
            </a:r>
            <a:r>
              <a:rPr lang="en-US" dirty="0" smtClean="0"/>
              <a:t> ও </a:t>
            </a:r>
            <a:r>
              <a:rPr lang="en-US" dirty="0" err="1" smtClean="0"/>
              <a:t>চাহিদা</a:t>
            </a:r>
            <a:r>
              <a:rPr lang="en-US" dirty="0" smtClean="0"/>
              <a:t> </a:t>
            </a:r>
            <a:r>
              <a:rPr lang="en-US" dirty="0" err="1" smtClean="0"/>
              <a:t>সূচী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0" y="38100"/>
            <a:ext cx="9144000" cy="1562100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মূল্যায়ন</a:t>
            </a:r>
            <a:r>
              <a:rPr lang="en-US" sz="8800" b="1" u="sng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endParaRPr lang="en-US" b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4" y="3810000"/>
            <a:ext cx="5916386" cy="23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ভিক্ষুকের</a:t>
            </a:r>
            <a:r>
              <a:rPr lang="en-US" dirty="0" smtClean="0"/>
              <a:t> </a:t>
            </a:r>
            <a:r>
              <a:rPr lang="en-US" dirty="0" err="1" smtClean="0"/>
              <a:t>গাড়ী</a:t>
            </a:r>
            <a:r>
              <a:rPr lang="en-US" dirty="0" smtClean="0"/>
              <a:t> </a:t>
            </a:r>
            <a:r>
              <a:rPr lang="en-US" dirty="0" err="1" smtClean="0"/>
              <a:t>কেনার</a:t>
            </a:r>
            <a:r>
              <a:rPr lang="en-US" dirty="0" smtClean="0"/>
              <a:t> </a:t>
            </a:r>
            <a:r>
              <a:rPr lang="en-US" dirty="0" err="1" smtClean="0"/>
              <a:t>শখ</a:t>
            </a:r>
            <a:r>
              <a:rPr lang="en-US" dirty="0" smtClean="0"/>
              <a:t> </a:t>
            </a:r>
            <a:r>
              <a:rPr lang="en-US" dirty="0" err="1" smtClean="0"/>
              <a:t>অর্থনীতিতে</a:t>
            </a:r>
            <a:r>
              <a:rPr lang="en-US" dirty="0" smtClean="0"/>
              <a:t> </a:t>
            </a:r>
            <a:r>
              <a:rPr lang="en-US" dirty="0" err="1" smtClean="0"/>
              <a:t>চাহিদা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 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0" y="0"/>
            <a:ext cx="9144000" cy="1447800"/>
          </a:xfrm>
          <a:prstGeom prst="vertic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 err="1">
                <a:ln>
                  <a:solidFill>
                    <a:srgbClr val="C00000"/>
                  </a:solidFill>
                </a:ln>
              </a:rPr>
              <a:t>বাড়ীর</a:t>
            </a:r>
            <a:r>
              <a:rPr lang="en-US" sz="8800" b="1" u="sng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8800" b="1" u="sng" dirty="0" err="1">
                <a:ln>
                  <a:solidFill>
                    <a:srgbClr val="C00000"/>
                  </a:solidFill>
                </a:ln>
              </a:rPr>
              <a:t>কাজ</a:t>
            </a:r>
            <a:endParaRPr lang="en-US" b="1" u="sng" dirty="0">
              <a:ln>
                <a:solidFill>
                  <a:srgbClr val="C00000"/>
                </a:solidFill>
              </a:ln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2667000"/>
            <a:ext cx="9105900" cy="4038600"/>
            <a:chOff x="38100" y="2667000"/>
            <a:chExt cx="9105900" cy="4038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" y="2667000"/>
              <a:ext cx="4762500" cy="4038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2743200"/>
              <a:ext cx="4286250" cy="39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9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76200" y="0"/>
            <a:ext cx="9067800" cy="1752600"/>
          </a:xfrm>
          <a:prstGeom prst="cube">
            <a:avLst>
              <a:gd name="adj" fmla="val 1720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u="sng" dirty="0" err="1" smtClean="0">
                <a:solidFill>
                  <a:srgbClr val="C00000"/>
                </a:solidFill>
              </a:rPr>
              <a:t>ধন্যবাদ</a:t>
            </a:r>
            <a:r>
              <a:rPr lang="en-US" sz="13800" b="1" u="sng" dirty="0" smtClean="0">
                <a:solidFill>
                  <a:srgbClr val="C00000"/>
                </a:solidFill>
              </a:rPr>
              <a:t> 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94905"/>
            <a:ext cx="8839200" cy="54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343400" cy="5105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সহকারি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r>
              <a:rPr lang="en-US" sz="3200" dirty="0" smtClean="0"/>
              <a:t> (</a:t>
            </a:r>
            <a:r>
              <a:rPr lang="en-US" sz="3200" dirty="0" err="1" smtClean="0"/>
              <a:t>কম্পিউটার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মোবাইল</a:t>
            </a:r>
            <a:r>
              <a:rPr lang="en-US" sz="3200" dirty="0" smtClean="0"/>
              <a:t> 01918613605</a:t>
            </a:r>
          </a:p>
          <a:p>
            <a:r>
              <a:rPr lang="en-US" sz="3200" dirty="0" err="1" smtClean="0"/>
              <a:t>ইমেইল</a:t>
            </a:r>
            <a:r>
              <a:rPr lang="en-US" sz="3200" dirty="0" smtClean="0"/>
              <a:t>  nripenmilton@gmail.com</a:t>
            </a:r>
            <a:endParaRPr lang="en-US" sz="3200" dirty="0"/>
          </a:p>
        </p:txBody>
      </p:sp>
      <p:sp>
        <p:nvSpPr>
          <p:cNvPr id="6" name="Bevel 5"/>
          <p:cNvSpPr/>
          <p:nvPr/>
        </p:nvSpPr>
        <p:spPr>
          <a:xfrm>
            <a:off x="76200" y="0"/>
            <a:ext cx="9144000" cy="1524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8800" b="1" u="sng" dirty="0" smtClean="0">
                <a:solidFill>
                  <a:srgbClr val="C00000"/>
                </a:solidFill>
              </a:rPr>
              <a:t> </a:t>
            </a:r>
            <a:r>
              <a:rPr lang="en-US" sz="8800" b="1" u="sng" dirty="0" err="1" smtClean="0">
                <a:solidFill>
                  <a:srgbClr val="C00000"/>
                </a:solidFill>
              </a:rPr>
              <a:t>পরিচিতি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0" y="1600200"/>
            <a:ext cx="4151490" cy="5105400"/>
          </a:xfrm>
        </p:spPr>
      </p:pic>
    </p:spTree>
    <p:extLst>
      <p:ext uri="{BB962C8B-B14F-4D97-AF65-F5344CB8AC3E}">
        <p14:creationId xmlns:p14="http://schemas.microsoft.com/office/powerpoint/2010/main" val="14195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334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solidFill>
                  <a:srgbClr val="FF0000"/>
                </a:solidFill>
              </a:rPr>
              <a:t>শ্রেণির</a:t>
            </a:r>
            <a:r>
              <a:rPr lang="en-US" sz="4800" b="1" dirty="0">
                <a:solidFill>
                  <a:srgbClr val="FF0000"/>
                </a:solidFill>
              </a:rPr>
              <a:t>-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নবম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FF0000"/>
                </a:solidFill>
              </a:rPr>
              <a:t>বিষয়</a:t>
            </a:r>
            <a:r>
              <a:rPr lang="en-US" sz="4000" b="1" dirty="0" smtClean="0">
                <a:solidFill>
                  <a:srgbClr val="FF0000"/>
                </a:solidFill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</a:rPr>
              <a:t>অর্থনীতি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4400" b="1" dirty="0" smtClean="0">
                <a:solidFill>
                  <a:srgbClr val="FF0000"/>
                </a:solidFill>
              </a:rPr>
              <a:t> -  </a:t>
            </a:r>
            <a:r>
              <a:rPr lang="en-US" sz="4400" b="1" dirty="0" err="1" smtClean="0">
                <a:solidFill>
                  <a:srgbClr val="FF0000"/>
                </a:solidFill>
              </a:rPr>
              <a:t>তৃতীয়</a:t>
            </a:r>
            <a:r>
              <a:rPr lang="en-US" sz="4400" b="1" dirty="0" smtClean="0">
                <a:solidFill>
                  <a:srgbClr val="FF0000"/>
                </a:solidFill>
              </a:rPr>
              <a:t> ।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FF0000"/>
                </a:solidFill>
              </a:rPr>
              <a:t>সময়</a:t>
            </a:r>
            <a:r>
              <a:rPr lang="en-US" sz="4000" b="1" dirty="0" smtClean="0">
                <a:solidFill>
                  <a:srgbClr val="FF0000"/>
                </a:solidFill>
              </a:rPr>
              <a:t>- ৪0 </a:t>
            </a:r>
            <a:r>
              <a:rPr lang="en-US" sz="4000" b="1" dirty="0" err="1" smtClean="0">
                <a:solidFill>
                  <a:srgbClr val="FF0000"/>
                </a:solidFill>
              </a:rPr>
              <a:t>মিনিট</a:t>
            </a:r>
            <a:r>
              <a:rPr lang="en-US" sz="4000" b="1" dirty="0" smtClean="0">
                <a:solidFill>
                  <a:srgbClr val="FF0000"/>
                </a:solidFill>
              </a:rPr>
              <a:t> 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FF0000"/>
                </a:solidFill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</a:rPr>
              <a:t>১৭</a:t>
            </a:r>
            <a:r>
              <a:rPr lang="en-US" sz="4000" b="1" dirty="0" smtClean="0">
                <a:solidFill>
                  <a:srgbClr val="FF0000"/>
                </a:solidFill>
              </a:rPr>
              <a:t>/0</a:t>
            </a:r>
            <a:r>
              <a:rPr lang="bn-BD" sz="4000" b="1" dirty="0" smtClean="0">
                <a:solidFill>
                  <a:srgbClr val="FF0000"/>
                </a:solidFill>
              </a:rPr>
              <a:t>১</a:t>
            </a:r>
            <a:r>
              <a:rPr lang="en-US" sz="4000" b="1" dirty="0" smtClean="0">
                <a:solidFill>
                  <a:srgbClr val="FF0000"/>
                </a:solidFill>
              </a:rPr>
              <a:t>/২০২০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28600"/>
            <a:ext cx="487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52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143000" y="867508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43000" y="914400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43000" y="49530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72400" y="867508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43000" y="1846385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43000" y="2514600"/>
            <a:ext cx="6629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6800" y="3238569"/>
            <a:ext cx="67056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43000" y="4038600"/>
            <a:ext cx="662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990600"/>
            <a:ext cx="331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দ্রব্যের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দাম</a:t>
            </a:r>
            <a:r>
              <a:rPr lang="en-US" sz="2400" dirty="0" smtClean="0"/>
              <a:t>                                                                                                                                                                                                     ( </a:t>
            </a:r>
            <a:r>
              <a:rPr lang="en-US" sz="2400" dirty="0" err="1" smtClean="0"/>
              <a:t>টাকায়</a:t>
            </a:r>
            <a:r>
              <a:rPr lang="en-US" sz="2400" dirty="0" smtClean="0"/>
              <a:t> 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72000" y="914400"/>
            <a:ext cx="0" cy="408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চাহিদার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পরিমান</a:t>
            </a:r>
            <a:r>
              <a:rPr lang="en-US" sz="3200" dirty="0" smtClean="0"/>
              <a:t>  ( </a:t>
            </a:r>
            <a:r>
              <a:rPr lang="en-US" sz="3200" dirty="0" err="1" smtClean="0"/>
              <a:t>একক</a:t>
            </a:r>
            <a:r>
              <a:rPr lang="en-US" sz="3200" dirty="0" smtClean="0"/>
              <a:t>)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24050" y="4038600"/>
            <a:ext cx="135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00" y="32954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28800" y="2590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05000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৮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91200" y="17526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43600" y="2514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3276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১২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41148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১৬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524000" y="5739374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 err="1">
                <a:solidFill>
                  <a:srgbClr val="FF0000"/>
                </a:solidFill>
              </a:rPr>
              <a:t>চাহিদা</a:t>
            </a:r>
            <a:r>
              <a:rPr lang="en-US" sz="6600" b="1" u="sng" dirty="0">
                <a:solidFill>
                  <a:srgbClr val="FF0000"/>
                </a:solidFill>
              </a:rPr>
              <a:t> </a:t>
            </a:r>
            <a:r>
              <a:rPr lang="en-US" sz="6600" b="1" u="sng" dirty="0" err="1">
                <a:solidFill>
                  <a:srgbClr val="FF0000"/>
                </a:solidFill>
              </a:rPr>
              <a:t>সূচী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u="sng" dirty="0" err="1" smtClean="0">
                <a:solidFill>
                  <a:srgbClr val="FF0000"/>
                </a:solidFill>
              </a:rPr>
              <a:t>আজকের</a:t>
            </a:r>
            <a:r>
              <a:rPr lang="en-US" sz="7200" b="1" u="sng" dirty="0" smtClean="0">
                <a:solidFill>
                  <a:srgbClr val="FF0000"/>
                </a:solidFill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</a:rPr>
              <a:t>পাঠ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7924800" cy="3611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1600" u="sng" dirty="0" err="1" smtClean="0">
                <a:solidFill>
                  <a:srgbClr val="FFFF00"/>
                </a:solidFill>
              </a:rPr>
              <a:t>চাহিদা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" y="76201"/>
            <a:ext cx="1732547" cy="1727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6201"/>
            <a:ext cx="1664368" cy="17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 err="1" smtClean="0"/>
              <a:t>চাহিদার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সংজ্ঞা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পারবে</a:t>
            </a:r>
            <a:r>
              <a:rPr lang="en-US" sz="4800" dirty="0" smtClean="0"/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err="1" smtClean="0"/>
              <a:t>চাহিদার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সাথে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দামের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বিশ্লেষণ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 smtClean="0"/>
              <a:t>চাহিদা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বিধি</a:t>
            </a:r>
            <a:r>
              <a:rPr lang="en-US" sz="4400" dirty="0" smtClean="0"/>
              <a:t> ও </a:t>
            </a:r>
            <a:r>
              <a:rPr lang="en-US" sz="4400" dirty="0" err="1" smtClean="0"/>
              <a:t>চাহিদা</a:t>
            </a:r>
            <a:r>
              <a:rPr lang="en-US" sz="4400" dirty="0" smtClean="0"/>
              <a:t> </a:t>
            </a:r>
            <a:r>
              <a:rPr lang="en-US" sz="4400" dirty="0" err="1" smtClean="0"/>
              <a:t>সূচী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ব্যাখ্যা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 । </a:t>
            </a:r>
            <a:endParaRPr lang="en-US" sz="4400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09600" y="152400"/>
            <a:ext cx="8305800" cy="1371600"/>
          </a:xfrm>
          <a:prstGeom prst="flowChartMagneticDisk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u="sng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শিখন</a:t>
            </a:r>
            <a:r>
              <a:rPr lang="en-US" sz="96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9600" b="1" u="sng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ফল</a:t>
            </a:r>
            <a:endParaRPr lang="en-US" b="1" u="sng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1142" y="76200"/>
            <a:ext cx="7342258" cy="6245661"/>
            <a:chOff x="811142" y="76200"/>
            <a:chExt cx="7342258" cy="624566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81200" y="533400"/>
              <a:ext cx="0" cy="457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981200" y="5105400"/>
              <a:ext cx="5943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981200" y="4495800"/>
              <a:ext cx="411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96000" y="44958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981200" y="3810000"/>
              <a:ext cx="32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181600" y="3810000"/>
              <a:ext cx="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81200" y="2971800"/>
              <a:ext cx="2209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91000" y="2971800"/>
              <a:ext cx="0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81200" y="2286000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76600" y="2286000"/>
              <a:ext cx="0" cy="2819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459182" y="1683327"/>
              <a:ext cx="4114800" cy="3200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600200" y="7620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x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00200" y="49530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96200" y="48006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Y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6000" y="1219200"/>
              <a:ext cx="647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77000" y="45720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D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71800" y="5029200"/>
              <a:ext cx="495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4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6200" y="50292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8</a:t>
              </a:r>
              <a:endParaRPr lang="en-US" sz="4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6800" y="50292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12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200" y="4953000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16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00200" y="41910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2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00200" y="35052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4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38300" y="2743200"/>
              <a:ext cx="647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6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38300" y="1973759"/>
              <a:ext cx="571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8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00400" y="19050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Q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14800" y="26670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3453825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19800" y="421582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86000" y="5737086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 smtClean="0">
                  <a:solidFill>
                    <a:srgbClr val="FF0000"/>
                  </a:solidFill>
                </a:rPr>
                <a:t>চাহিদার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 smtClean="0">
                  <a:solidFill>
                    <a:srgbClr val="FF0000"/>
                  </a:solidFill>
                </a:rPr>
                <a:t>পরিমান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 ( </a:t>
              </a:r>
              <a:r>
                <a:rPr lang="en-US" sz="3200" b="1" u="sng" dirty="0" err="1" smtClean="0">
                  <a:solidFill>
                    <a:srgbClr val="FF0000"/>
                  </a:solidFill>
                </a:rPr>
                <a:t>একক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) </a:t>
              </a:r>
              <a:endParaRPr lang="en-US" sz="16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839572" y="3022313"/>
              <a:ext cx="3886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 smtClean="0">
                  <a:solidFill>
                    <a:srgbClr val="FF0000"/>
                  </a:solidFill>
                </a:rPr>
                <a:t>জিনিস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 smtClean="0">
                  <a:solidFill>
                    <a:srgbClr val="FF0000"/>
                  </a:solidFill>
                </a:rPr>
                <a:t>পত্রের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 smtClean="0">
                  <a:solidFill>
                    <a:srgbClr val="FF0000"/>
                  </a:solidFill>
                </a:rPr>
                <a:t>দাম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( </a:t>
              </a:r>
              <a:r>
                <a:rPr lang="en-US" sz="3200" b="1" u="sng" dirty="0" err="1" smtClean="0">
                  <a:solidFill>
                    <a:srgbClr val="FF0000"/>
                  </a:solidFill>
                </a:rPr>
                <a:t>টাকায়</a:t>
              </a:r>
              <a:r>
                <a:rPr lang="en-US" sz="3200" b="1" u="sng" dirty="0" smtClean="0">
                  <a:solidFill>
                    <a:srgbClr val="FF0000"/>
                  </a:solidFill>
                </a:rPr>
                <a:t> )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42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u="sng" dirty="0" smtClean="0">
              <a:ln>
                <a:solidFill>
                  <a:srgbClr val="FFFF00"/>
                </a:solidFill>
              </a:ln>
            </a:endParaRPr>
          </a:p>
          <a:p>
            <a:pPr algn="ctr"/>
            <a:r>
              <a:rPr lang="en-US" sz="7200" b="1" u="sng" dirty="0" err="1" smtClean="0">
                <a:ln>
                  <a:solidFill>
                    <a:srgbClr val="FFFF00"/>
                  </a:solidFill>
                </a:ln>
              </a:rPr>
              <a:t>চাহিদাঃ</a:t>
            </a:r>
            <a:r>
              <a:rPr lang="en-US" sz="3200" u="sng" dirty="0" smtClean="0">
                <a:ln>
                  <a:solidFill>
                    <a:srgbClr val="FFFF00"/>
                  </a:solidFill>
                </a:ln>
              </a:rPr>
              <a:t> </a:t>
            </a:r>
          </a:p>
          <a:p>
            <a:r>
              <a:rPr lang="en-US" sz="3200" b="1" dirty="0" err="1" smtClean="0">
                <a:ln>
                  <a:solidFill>
                    <a:srgbClr val="FFFF00"/>
                  </a:solidFill>
                </a:ln>
              </a:rPr>
              <a:t>অর্থ</a:t>
            </a:r>
            <a:r>
              <a:rPr lang="en-US" sz="3200" b="1" dirty="0" err="1" smtClean="0"/>
              <a:t>নীতিতে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চাহিদা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তিনটি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শর্ত</a:t>
            </a:r>
            <a:r>
              <a:rPr lang="en-US" sz="3200" b="1" dirty="0"/>
              <a:t> </a:t>
            </a:r>
            <a:r>
              <a:rPr lang="en-US" sz="3200" b="1" dirty="0" err="1" smtClean="0"/>
              <a:t>অবশ্যই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পূরন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হবে</a:t>
            </a:r>
            <a:r>
              <a:rPr lang="en-US" sz="3200" b="1" dirty="0" smtClean="0"/>
              <a:t>।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/>
              <a:t>কোন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দ্রব্য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পাওয়ার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ইচ্ছা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আকাঙ্ক্ষা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থাকতে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হবে</a:t>
            </a:r>
            <a:r>
              <a:rPr lang="en-US" sz="3200" b="1" dirty="0" smtClean="0"/>
              <a:t>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/>
              <a:t>দ্রব্যটি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ক্রয়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সামর্থ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থাকতে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হবে</a:t>
            </a:r>
            <a:r>
              <a:rPr lang="en-US" sz="3200" b="1" dirty="0" smtClean="0"/>
              <a:t>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/>
              <a:t>অর্থ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মানুষিকতা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থাকতে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হবে</a:t>
            </a:r>
            <a:r>
              <a:rPr lang="en-US" sz="3200" b="1" dirty="0" smtClean="0"/>
              <a:t> ।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 smtClean="0"/>
              <a:t>একক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r>
              <a:rPr lang="en-US" sz="72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220200" cy="4602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err="1" smtClean="0"/>
              <a:t>অর্থনীতিতে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শর্ত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</a:t>
            </a:r>
            <a:r>
              <a:rPr lang="en-US" sz="4000" dirty="0" smtClean="0"/>
              <a:t>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000" b="1" dirty="0" smtClean="0"/>
              <a:t> চাহিদা কাকে বলে ? </a:t>
            </a:r>
            <a:endParaRPr lang="en-US" sz="4000" b="1" dirty="0" smtClean="0"/>
          </a:p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9144000" cy="1524000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u="sng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একক</a:t>
            </a:r>
            <a:r>
              <a:rPr lang="en-US" sz="11500" b="1" u="sng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1500" b="1" u="sng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কাজ</a:t>
            </a:r>
            <a:endParaRPr lang="en-US" b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895600"/>
            <a:ext cx="3202609" cy="381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09" y="2895600"/>
            <a:ext cx="2817191" cy="381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178"/>
            <a:ext cx="3047999" cy="37954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2895600"/>
            <a:ext cx="8839200" cy="3806190"/>
            <a:chOff x="48491" y="2129790"/>
            <a:chExt cx="9067800" cy="45758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490" y="2129790"/>
              <a:ext cx="3202609" cy="45758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100" y="2129790"/>
              <a:ext cx="2817191" cy="45758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1" y="2147316"/>
              <a:ext cx="3047999" cy="4554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8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MPROSAD BISWAS">
      <a:majorFont>
        <a:latin typeface="Shonar Bangla"/>
        <a:ea typeface=""/>
        <a:cs typeface="Shonar Bangla"/>
      </a:majorFont>
      <a:minorFont>
        <a:latin typeface="Shonar Bangla"/>
        <a:ea typeface=""/>
        <a:cs typeface="Shonar Bang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421</Words>
  <Application>Microsoft Office PowerPoint</Application>
  <PresentationFormat>On-screen Show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একক কাজ </vt:lpstr>
      <vt:lpstr>চাহিদার সংজ্ঞাটি মিলাই </vt:lpstr>
      <vt:lpstr>PowerPoint Presentation</vt:lpstr>
      <vt:lpstr>উপরের সূচী অনুযায়ী চাহিদা সূচীটি ব্যাখ্যা কর । </vt:lpstr>
      <vt:lpstr>PowerPoint Presentation</vt:lpstr>
      <vt:lpstr>রামু, তার বাবা কে বাজার থেকে ইলিশ মাছ আনতে বলে । মাছের দাম বেশি তাই মাছ কেনা সম্ভব হয়নি । অর্থাৎ দাম বেড়ে যাওয়ায় মাছের চাহিদা নেই বা কমে গেছে । আবার একদিন হঠাৎরামুর বাবা দুটি ইলিশ মাছ নিয়ে বাড়ী এলেন এবং হাসি মুখে বললেন, আজকে ইলিশ মাছের দাম কম, তাই দুটো মাছ নিয়ে এলাম । অর্থাৎ চাহিদার সাথে দামের ঘনিষ্ঠ সম্পর্ক রয়েছে । </vt:lpstr>
      <vt:lpstr>দলীয় কাজঃ </vt:lpstr>
      <vt:lpstr>চাহিদার সাথে দামের সম্পর্ক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HALIM</dc:creator>
  <cp:lastModifiedBy>asus</cp:lastModifiedBy>
  <cp:revision>129</cp:revision>
  <dcterms:created xsi:type="dcterms:W3CDTF">2006-08-16T00:00:00Z</dcterms:created>
  <dcterms:modified xsi:type="dcterms:W3CDTF">2020-12-31T04:34:12Z</dcterms:modified>
</cp:coreProperties>
</file>