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83" r:id="rId7"/>
    <p:sldId id="282" r:id="rId8"/>
    <p:sldId id="268" r:id="rId9"/>
    <p:sldId id="284" r:id="rId10"/>
    <p:sldId id="285" r:id="rId11"/>
    <p:sldId id="286" r:id="rId12"/>
    <p:sldId id="277" r:id="rId13"/>
    <p:sldId id="287" r:id="rId14"/>
    <p:sldId id="288" r:id="rId15"/>
    <p:sldId id="290" r:id="rId16"/>
    <p:sldId id="289" r:id="rId17"/>
    <p:sldId id="291" r:id="rId18"/>
    <p:sldId id="292" r:id="rId19"/>
    <p:sldId id="293" r:id="rId20"/>
    <p:sldId id="294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70F73-EBFF-4132-8D3D-7E06DFC34C5D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F2925-5C1A-465D-BDC5-ACB075DD0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10D3A-79D1-4D3E-AA09-4701DA29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3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2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3BCA6-8107-40FA-AD72-86B7E6586863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5E87-E895-45AE-A850-9019841A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B452CA-3694-43C9-9452-20C88B30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F8A76C-B7C6-4397-BA4B-3D833203465F}"/>
              </a:ext>
            </a:extLst>
          </p:cNvPr>
          <p:cNvSpPr/>
          <p:nvPr/>
        </p:nvSpPr>
        <p:spPr>
          <a:xfrm>
            <a:off x="4271749" y="1367565"/>
            <a:ext cx="3716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82800" y="0"/>
            <a:ext cx="2696902" cy="810228"/>
            <a:chOff x="1683152" y="2362200"/>
            <a:chExt cx="2696902" cy="810228"/>
          </a:xfrm>
        </p:grpSpPr>
        <p:sp>
          <p:nvSpPr>
            <p:cNvPr id="3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1752600" y="2362200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83152" y="2433890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দানাদার খাদ্য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" y="1001004"/>
            <a:ext cx="4640239" cy="5856996"/>
            <a:chOff x="-1" y="1001004"/>
            <a:chExt cx="4640239" cy="5856996"/>
          </a:xfrm>
        </p:grpSpPr>
        <p:sp>
          <p:nvSpPr>
            <p:cNvPr id="8" name="TextBox 7"/>
            <p:cNvSpPr txBox="1"/>
            <p:nvPr/>
          </p:nvSpPr>
          <p:spPr>
            <a:xfrm>
              <a:off x="1146413" y="1001004"/>
              <a:ext cx="1624082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গমের ভুসি </a:t>
              </a:r>
              <a:endParaRPr lang="en-US" sz="32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888722"/>
              <a:ext cx="4640239" cy="496927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40238" y="988717"/>
            <a:ext cx="3766783" cy="5869282"/>
            <a:chOff x="4640238" y="988717"/>
            <a:chExt cx="3766783" cy="5869282"/>
          </a:xfrm>
        </p:grpSpPr>
        <p:sp>
          <p:nvSpPr>
            <p:cNvPr id="10" name="TextBox 9"/>
            <p:cNvSpPr txBox="1"/>
            <p:nvPr/>
          </p:nvSpPr>
          <p:spPr>
            <a:xfrm>
              <a:off x="5076432" y="988717"/>
              <a:ext cx="1963756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খৈল </a:t>
              </a:r>
              <a:endParaRPr lang="en-US" sz="32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238" y="1751981"/>
              <a:ext cx="3766783" cy="510601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134066" y="943190"/>
            <a:ext cx="4057934" cy="5914810"/>
            <a:chOff x="8134066" y="943190"/>
            <a:chExt cx="4057934" cy="5914810"/>
          </a:xfrm>
        </p:grpSpPr>
        <p:sp>
          <p:nvSpPr>
            <p:cNvPr id="9" name="TextBox 8"/>
            <p:cNvSpPr txBox="1"/>
            <p:nvPr/>
          </p:nvSpPr>
          <p:spPr>
            <a:xfrm>
              <a:off x="9346125" y="943190"/>
              <a:ext cx="1963756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চালের কুঁড়া </a:t>
              </a:r>
              <a:endParaRPr lang="en-US" sz="3200" dirty="0">
                <a:ln w="19050">
                  <a:noFill/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066" y="1888722"/>
              <a:ext cx="4057934" cy="4969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0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52" y="1978925"/>
            <a:ext cx="3976048" cy="48790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83278" y="157284"/>
            <a:ext cx="4214807" cy="810228"/>
            <a:chOff x="4806362" y="675903"/>
            <a:chExt cx="4214807" cy="810228"/>
          </a:xfrm>
        </p:grpSpPr>
        <p:sp>
          <p:nvSpPr>
            <p:cNvPr id="8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75811" y="675903"/>
              <a:ext cx="4145358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6362" y="747593"/>
              <a:ext cx="4214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খনিজ ও </a:t>
              </a:r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ভিটামিন খাদ্য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1446" y="1254115"/>
            <a:ext cx="169232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হাড়ের গুঁড়া </a:t>
            </a:r>
            <a:endParaRPr lang="en-US" sz="32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6266" y="1278029"/>
            <a:ext cx="129643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ভিটামিন </a:t>
            </a:r>
            <a:endParaRPr lang="en-US" sz="32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925"/>
            <a:ext cx="3753134" cy="4879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52" y="1978925"/>
            <a:ext cx="3737353" cy="4879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0972" y="1254115"/>
            <a:ext cx="129643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লবণ</a:t>
            </a:r>
            <a:endParaRPr lang="en-US" sz="32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pPr algn="ctr"/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0" y="1885071"/>
            <a:ext cx="12192000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গাভীকে সাধারণত কত ধরনের খাদ্য সরবরাহ করা হয় 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bn-BD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852" y="0"/>
            <a:ext cx="5136291" cy="810228"/>
            <a:chOff x="4806362" y="675903"/>
            <a:chExt cx="5136291" cy="810228"/>
          </a:xfrm>
        </p:grpSpPr>
        <p:sp>
          <p:nvSpPr>
            <p:cNvPr id="3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75811" y="675903"/>
              <a:ext cx="5066842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6362" y="747593"/>
              <a:ext cx="5101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সাস্থ্যসম্মত লালন-পালন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8918" y="5297730"/>
            <a:ext cx="5011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bn-BD" sz="32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 </a:t>
            </a:r>
            <a:r>
              <a:rPr lang="bn-BD" sz="32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নির্মাণে আলো-বাতাসের 	ব্যবস্থা ও দুর্যোগ নিবারণ করা ।</a:t>
            </a:r>
            <a:endParaRPr lang="en-US" sz="3200" b="1" dirty="0">
              <a:ln w="1905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1146412"/>
            <a:ext cx="5861923" cy="399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14197" y="1146412"/>
            <a:ext cx="6077803" cy="5164694"/>
            <a:chOff x="6114197" y="1146412"/>
            <a:chExt cx="6077803" cy="5164694"/>
          </a:xfrm>
        </p:grpSpPr>
        <p:pic>
          <p:nvPicPr>
            <p:cNvPr id="7" name="Picture 6" descr="patr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381" y="1146412"/>
              <a:ext cx="6019619" cy="39952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114197" y="5233888"/>
              <a:ext cx="50118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04813" algn="l"/>
                </a:tabLst>
              </a:pP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খাদ্য </a:t>
              </a: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ও পানির পাত্র পরিষ্কার পরিচ্ছন্ন 	রাখা। </a:t>
              </a:r>
              <a:endParaRPr lang="en-US" sz="32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7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746912"/>
            <a:ext cx="6346209" cy="5066128"/>
            <a:chOff x="0" y="1746912"/>
            <a:chExt cx="6346209" cy="5066128"/>
          </a:xfrm>
        </p:grpSpPr>
        <p:sp>
          <p:nvSpPr>
            <p:cNvPr id="3" name="TextBox 2"/>
            <p:cNvSpPr txBox="1"/>
            <p:nvPr/>
          </p:nvSpPr>
          <p:spPr>
            <a:xfrm>
              <a:off x="554188" y="6228265"/>
              <a:ext cx="5666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04813" algn="l"/>
                </a:tabLst>
              </a:pP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সর্বদা </a:t>
              </a: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তাজা খাদ্য ও পানি সরবরাহ করা।  </a:t>
              </a:r>
              <a:endParaRPr lang="en-US" sz="32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1746912"/>
              <a:ext cx="6346209" cy="4389145"/>
              <a:chOff x="439731" y="2121359"/>
              <a:chExt cx="6111540" cy="2589537"/>
            </a:xfrm>
          </p:grpSpPr>
          <p:pic>
            <p:nvPicPr>
              <p:cNvPr id="5" name="Picture 4" descr="cows_water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81955" y="2121359"/>
                <a:ext cx="2869316" cy="25799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Picture 5" descr="images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731" y="2141316"/>
                <a:ext cx="3236141" cy="25695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6578221" y="1746913"/>
            <a:ext cx="5613779" cy="5111087"/>
            <a:chOff x="6578221" y="1746913"/>
            <a:chExt cx="5613779" cy="5111087"/>
          </a:xfrm>
        </p:grpSpPr>
        <p:sp>
          <p:nvSpPr>
            <p:cNvPr id="2" name="TextBox 1"/>
            <p:cNvSpPr txBox="1"/>
            <p:nvPr/>
          </p:nvSpPr>
          <p:spPr>
            <a:xfrm>
              <a:off x="7811101" y="6273225"/>
              <a:ext cx="3946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04813" algn="l"/>
                </a:tabLst>
              </a:pP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দ্রুত </a:t>
              </a: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মলমুত্র নিষ্কাশন করা।  </a:t>
              </a:r>
              <a:endParaRPr lang="en-US" sz="32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images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8221" y="1746913"/>
              <a:ext cx="5613779" cy="4389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3903512" y="525428"/>
            <a:ext cx="5136291" cy="810228"/>
            <a:chOff x="4806362" y="675903"/>
            <a:chExt cx="5136291" cy="81022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75811" y="675903"/>
              <a:ext cx="5066842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6362" y="747593"/>
              <a:ext cx="5101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গাভীর সাস্থ্যসম্মত লালন-পালন </a:t>
              </a:r>
              <a:endParaRPr lang="en-US" sz="36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1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60" y="5719378"/>
            <a:ext cx="4791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bn-BD" sz="32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অসুস্থ </a:t>
            </a:r>
            <a:r>
              <a:rPr lang="bn-BD" sz="32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গাভীর পৃথকীকণ ও 	মৃত গাভীর সৎকার করা।   </a:t>
            </a:r>
            <a:endParaRPr lang="en-US" sz="3200" b="1" dirty="0">
              <a:ln w="1905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45077" y="0"/>
            <a:ext cx="5136291" cy="810228"/>
            <a:chOff x="4806362" y="675903"/>
            <a:chExt cx="5136291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75811" y="675903"/>
              <a:ext cx="5066842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6362" y="747593"/>
              <a:ext cx="5101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গাভীর সাস্থ্যসম্মত লালন-পালন </a:t>
              </a:r>
              <a:endParaRPr lang="en-US" sz="36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37278" y="982639"/>
            <a:ext cx="5653988" cy="5567735"/>
            <a:chOff x="6537278" y="982639"/>
            <a:chExt cx="5653988" cy="5567735"/>
          </a:xfrm>
        </p:grpSpPr>
        <p:sp>
          <p:nvSpPr>
            <p:cNvPr id="4" name="TextBox 3"/>
            <p:cNvSpPr txBox="1"/>
            <p:nvPr/>
          </p:nvSpPr>
          <p:spPr>
            <a:xfrm>
              <a:off x="6954249" y="5965599"/>
              <a:ext cx="52370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04813" algn="l"/>
                </a:tabLst>
              </a:pP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নিয়মিত </a:t>
              </a:r>
              <a:r>
                <a:rPr lang="bn-BD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কৃমিনাশক ব্যবহার করা।    </a:t>
              </a:r>
              <a:endParaRPr lang="en-US" sz="32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278" y="982639"/>
              <a:ext cx="5653987" cy="473673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639"/>
            <a:ext cx="6209731" cy="47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554" y="5279051"/>
            <a:ext cx="9464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04813" algn="l"/>
              </a:tabLst>
            </a:pPr>
            <a:r>
              <a:rPr lang="bn-BD" sz="44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সংক্রামক </a:t>
            </a:r>
            <a:r>
              <a:rPr lang="bn-BD" sz="44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ব্যাধির প্রতিষেধক </a:t>
            </a:r>
            <a:r>
              <a:rPr lang="bn-BD" sz="44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টিকা </a:t>
            </a:r>
            <a:r>
              <a:rPr lang="bn-BD" sz="44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প্রয়োগ করা।   </a:t>
            </a:r>
            <a:endParaRPr lang="en-US" sz="4400" b="1" dirty="0">
              <a:ln w="1905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0"/>
          <a:stretch/>
        </p:blipFill>
        <p:spPr>
          <a:xfrm>
            <a:off x="0" y="713501"/>
            <a:ext cx="12192000" cy="425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4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57349" y="525428"/>
            <a:ext cx="6673754" cy="810228"/>
            <a:chOff x="3725840" y="525428"/>
            <a:chExt cx="6673754" cy="810228"/>
          </a:xfrm>
        </p:grpSpPr>
        <p:sp>
          <p:nvSpPr>
            <p:cNvPr id="6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3725840" y="525428"/>
              <a:ext cx="6673754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03512" y="638062"/>
              <a:ext cx="6345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গাভীর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প্রাত্যহিক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পর্যবেক্ষণ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চিকি</a:t>
              </a:r>
              <a:r>
                <a:rPr lang="bn-IN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ৎসা </a:t>
              </a:r>
              <a:endParaRPr lang="en-US" sz="32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34463" y="1547361"/>
            <a:ext cx="973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গাভীর বিভিন্ন রোগ বালাই যেন না হয় সেই জন্য সময়মতো টিকা দিতে হবে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14" y="2343839"/>
            <a:ext cx="6285704" cy="4230228"/>
            <a:chOff x="5914" y="2343839"/>
            <a:chExt cx="6285704" cy="42302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" y="2343839"/>
              <a:ext cx="6285704" cy="34701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216565" y="5989292"/>
              <a:ext cx="1473958" cy="58477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ক্ষুরা রোগ </a:t>
              </a:r>
              <a:endParaRPr lang="en-US" sz="32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96334" y="2343840"/>
            <a:ext cx="5558741" cy="4230226"/>
            <a:chOff x="6496334" y="2343840"/>
            <a:chExt cx="5558741" cy="42302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334" y="2343840"/>
              <a:ext cx="5558741" cy="34701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550400" y="5989291"/>
              <a:ext cx="3450608" cy="58477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n w="19050">
                    <a:noFill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গাভীর ওলান ফোলা  রোগ </a:t>
              </a:r>
              <a:endParaRPr lang="en-US" sz="3200" b="1" dirty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3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3224" cy="58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2" y="0"/>
            <a:ext cx="6227928" cy="58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60312" y="5997441"/>
            <a:ext cx="1746914" cy="584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তড়কা রোগ </a:t>
            </a:r>
            <a:endParaRPr lang="en-US" sz="3200" dirty="0">
              <a:ln w="1905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6079" y="6001229"/>
            <a:ext cx="2279177" cy="5847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গলাফোলা  রোগ </a:t>
            </a:r>
            <a:endParaRPr lang="en-US" sz="3200" dirty="0">
              <a:ln w="1905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trivet im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00" y="0"/>
            <a:ext cx="12219799" cy="592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307" y="6065095"/>
            <a:ext cx="1089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404813" algn="l"/>
              </a:tabLst>
            </a:pPr>
            <a:r>
              <a:rPr lang="bn-IN" sz="36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গাভীর যেকোনো রোগ দেখা  দিলে পশু চিকিৎসকের পরামর্শ নিতে হবে</a:t>
            </a:r>
            <a:r>
              <a:rPr lang="bn-BD" sz="36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bn-IN" sz="36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endParaRPr lang="en-US" sz="3600" b="1" dirty="0">
              <a:ln w="1905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EF39C70-2A42-4E53-9328-E38F5DCD39A9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9DCEDA-1AE2-4A13-921C-2FBDBCDA7630}"/>
              </a:ext>
            </a:extLst>
          </p:cNvPr>
          <p:cNvSpPr txBox="1"/>
          <p:nvPr/>
        </p:nvSpPr>
        <p:spPr>
          <a:xfrm>
            <a:off x="436097" y="1113182"/>
            <a:ext cx="63804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শাহীনুজ্জামান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 মাধ্যমিক বিদ্যালয়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নং-০১৭৩৭৩৮৫৫৫৬</a:t>
            </a:r>
            <a:endParaRPr lang="bn-BD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shahinuzzamanahs@gmail.com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F066D6-F09D-451C-977D-6EB5BB13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1" y="2438745"/>
            <a:ext cx="1569331" cy="146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05ABFA-925E-441B-9516-AC33CF98BB06}"/>
              </a:ext>
            </a:extLst>
          </p:cNvPr>
          <p:cNvSpPr txBox="1"/>
          <p:nvPr/>
        </p:nvSpPr>
        <p:spPr>
          <a:xfrm>
            <a:off x="6843376" y="983675"/>
            <a:ext cx="39952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10ম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,৬ষ্ঠ পরিচ্ছেদ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ৎপাদন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C8E0B0D-F564-472D-8316-F78862725506}"/>
              </a:ext>
            </a:extLst>
          </p:cNvPr>
          <p:cNvCxnSpPr>
            <a:cxnSpLocks/>
          </p:cNvCxnSpPr>
          <p:nvPr/>
        </p:nvCxnSpPr>
        <p:spPr>
          <a:xfrm>
            <a:off x="6654018" y="1533378"/>
            <a:ext cx="0" cy="483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7" y="2264898"/>
            <a:ext cx="1212609" cy="163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3008" y="1405304"/>
            <a:ext cx="10225827" cy="5039218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5657" y="1475653"/>
            <a:ext cx="8761862" cy="504740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শাহিওয়াল কোন জাতের গাভী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উন্নত জাতের গাভী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প্রসবের পর বাছুরকে কোন দুধ খাওয়াতে হবে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শাল দুধ।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গাভীকে প্রতিদিন কত গ্রাম খাদ্য লবণ খাওয়াতে হবে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১০০ - ১২০ গ্রাম।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গাভীর খাদ্যদ্রব্যকে সাধারণত কত ভাগে ভাগ করা যায়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তিন ভাগে ভাগ করা যায়।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চালের কুড়া, খৈল কোন ধরনের খাদ্য 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দানাদার খাদ্য।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36167" y="387148"/>
            <a:ext cx="2400121" cy="781132"/>
            <a:chOff x="5236167" y="519880"/>
            <a:chExt cx="2400121" cy="781132"/>
          </a:xfrm>
        </p:grpSpPr>
        <p:sp>
          <p:nvSpPr>
            <p:cNvPr id="8" name="Rectangle 7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0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0D6B54-B239-43E7-9819-9E74CB10A923}"/>
              </a:ext>
            </a:extLst>
          </p:cNvPr>
          <p:cNvSpPr txBox="1"/>
          <p:nvPr/>
        </p:nvSpPr>
        <p:spPr>
          <a:xfrm>
            <a:off x="2813538" y="506437"/>
            <a:ext cx="611944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5B581B-854A-4674-9641-17F70390725C}"/>
              </a:ext>
            </a:extLst>
          </p:cNvPr>
          <p:cNvSpPr/>
          <p:nvPr/>
        </p:nvSpPr>
        <p:spPr>
          <a:xfrm>
            <a:off x="0" y="1927274"/>
            <a:ext cx="12191999" cy="493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যেসকল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EB7E00-4C0E-44A7-974F-10DD79F35115}"/>
              </a:ext>
            </a:extLst>
          </p:cNvPr>
          <p:cNvSpPr txBox="1"/>
          <p:nvPr/>
        </p:nvSpPr>
        <p:spPr>
          <a:xfrm>
            <a:off x="1072925" y="2321004"/>
            <a:ext cx="10803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6"/>
            <a:ext cx="5745707" cy="573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1125416"/>
            <a:ext cx="6146042" cy="573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6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C43ED9-C89E-4F06-B4CE-95036D51E7F8}"/>
              </a:ext>
            </a:extLst>
          </p:cNvPr>
          <p:cNvSpPr txBox="1"/>
          <p:nvPr/>
        </p:nvSpPr>
        <p:spPr>
          <a:xfrm>
            <a:off x="1969473" y="2228671"/>
            <a:ext cx="893298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গাভী পালন </a:t>
            </a:r>
            <a:endParaRPr lang="en-US" sz="9600" b="1" dirty="0">
              <a:ln w="63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021D80-94F3-4558-9CD7-826A1F5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41" y="308854"/>
            <a:ext cx="5458266" cy="132556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EBDFEB-37E0-4E11-8998-4CDC44AB6D82}"/>
              </a:ext>
            </a:extLst>
          </p:cNvPr>
          <p:cNvSpPr txBox="1"/>
          <p:nvPr/>
        </p:nvSpPr>
        <p:spPr>
          <a:xfrm>
            <a:off x="1111347" y="2574388"/>
            <a:ext cx="990365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শিক্ষার্থীরা...............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গাভীর জাত সম্পর্কে বলতে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খাদ্য সম্পর্কে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গাভীর স্বাস্থ্যসম্মত লালন পালন ব্যবস্থা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18833" y="22974"/>
            <a:ext cx="2847780" cy="810228"/>
            <a:chOff x="5069711" y="659757"/>
            <a:chExt cx="2696902" cy="810228"/>
          </a:xfrm>
        </p:grpSpPr>
        <p:sp>
          <p:nvSpPr>
            <p:cNvPr id="3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139159" y="659757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69711" y="731447"/>
              <a:ext cx="269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জাত </a:t>
              </a:r>
              <a:endParaRPr lang="en-US" sz="40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70309" y="876795"/>
            <a:ext cx="966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আমাদের দেশে পাঁচ ধরনের উন্নত জাতের গাভী দেখা যায়। সেগুলো হলো-  </a:t>
            </a:r>
            <a:endParaRPr lang="en-US" sz="3200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360109"/>
            <a:ext cx="4258101" cy="5497890"/>
            <a:chOff x="0" y="1510237"/>
            <a:chExt cx="4285397" cy="5347763"/>
          </a:xfrm>
        </p:grpSpPr>
        <p:grpSp>
          <p:nvGrpSpPr>
            <p:cNvPr id="6" name="Group 5"/>
            <p:cNvGrpSpPr/>
            <p:nvPr/>
          </p:nvGrpSpPr>
          <p:grpSpPr>
            <a:xfrm>
              <a:off x="764278" y="1510237"/>
              <a:ext cx="2285557" cy="795760"/>
              <a:chOff x="1143000" y="2057400"/>
              <a:chExt cx="2696902" cy="810228"/>
            </a:xfrm>
          </p:grpSpPr>
          <p:sp>
            <p:nvSpPr>
              <p:cNvPr id="7" name="Rectangle: Rounded Corners 1">
                <a:extLst>
                  <a:ext uri="{FF2B5EF4-FFF2-40B4-BE49-F238E27FC236}">
                    <a16:creationId xmlns="" xmlns:a16="http://schemas.microsoft.com/office/drawing/2014/main" id="{ED4C64A0-1F58-4E09-A012-ADF773D2E4E9}"/>
                  </a:ext>
                </a:extLst>
              </p:cNvPr>
              <p:cNvSpPr/>
              <p:nvPr/>
            </p:nvSpPr>
            <p:spPr>
              <a:xfrm>
                <a:off x="1212447" y="2057400"/>
                <a:ext cx="2615879" cy="81022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43000" y="2129090"/>
                <a:ext cx="26969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 smtClean="0">
                    <a:ln w="19050">
                      <a:noFill/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হলস্টেইন</a:t>
                </a:r>
                <a:endParaRPr lang="en-US" sz="3600" b="1" dirty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76407"/>
              <a:ext cx="4285397" cy="448159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490113" y="1449780"/>
            <a:ext cx="3957851" cy="5408219"/>
            <a:chOff x="4490113" y="1449780"/>
            <a:chExt cx="3957851" cy="5408219"/>
          </a:xfrm>
        </p:grpSpPr>
        <p:grpSp>
          <p:nvGrpSpPr>
            <p:cNvPr id="9" name="Group 8"/>
            <p:cNvGrpSpPr/>
            <p:nvPr/>
          </p:nvGrpSpPr>
          <p:grpSpPr>
            <a:xfrm>
              <a:off x="5306070" y="1449780"/>
              <a:ext cx="2394539" cy="749460"/>
              <a:chOff x="5279020" y="2092124"/>
              <a:chExt cx="2696902" cy="810228"/>
            </a:xfrm>
          </p:grpSpPr>
          <p:sp>
            <p:nvSpPr>
              <p:cNvPr id="10" name="Rectangle: Rounded Corners 1">
                <a:extLst>
                  <a:ext uri="{FF2B5EF4-FFF2-40B4-BE49-F238E27FC236}">
                    <a16:creationId xmlns="" xmlns:a16="http://schemas.microsoft.com/office/drawing/2014/main" id="{ED4C64A0-1F58-4E09-A012-ADF773D2E4E9}"/>
                  </a:ext>
                </a:extLst>
              </p:cNvPr>
              <p:cNvSpPr/>
              <p:nvPr/>
            </p:nvSpPr>
            <p:spPr>
              <a:xfrm>
                <a:off x="5348468" y="2092124"/>
                <a:ext cx="2615879" cy="81022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79020" y="2163814"/>
                <a:ext cx="26969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 smtClean="0">
                    <a:ln w="19050">
                      <a:noFill/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জার্সি</a:t>
                </a:r>
                <a:endParaRPr lang="en-US" sz="3600" b="1" dirty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113" y="2253762"/>
              <a:ext cx="3957851" cy="460423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679976" y="1424720"/>
            <a:ext cx="3512024" cy="5433279"/>
            <a:chOff x="8679976" y="1424720"/>
            <a:chExt cx="3512024" cy="5433279"/>
          </a:xfrm>
        </p:grpSpPr>
        <p:grpSp>
          <p:nvGrpSpPr>
            <p:cNvPr id="12" name="Group 11"/>
            <p:cNvGrpSpPr/>
            <p:nvPr/>
          </p:nvGrpSpPr>
          <p:grpSpPr>
            <a:xfrm>
              <a:off x="9265166" y="1424720"/>
              <a:ext cx="2610465" cy="761035"/>
              <a:chOff x="9218270" y="2022676"/>
              <a:chExt cx="2696902" cy="810228"/>
            </a:xfrm>
          </p:grpSpPr>
          <p:sp>
            <p:nvSpPr>
              <p:cNvPr id="13" name="Rectangle: Rounded Corners 1">
                <a:extLst>
                  <a:ext uri="{FF2B5EF4-FFF2-40B4-BE49-F238E27FC236}">
                    <a16:creationId xmlns="" xmlns:a16="http://schemas.microsoft.com/office/drawing/2014/main" id="{ED4C64A0-1F58-4E09-A012-ADF773D2E4E9}"/>
                  </a:ext>
                </a:extLst>
              </p:cNvPr>
              <p:cNvSpPr/>
              <p:nvPr/>
            </p:nvSpPr>
            <p:spPr>
              <a:xfrm>
                <a:off x="9287718" y="2022676"/>
                <a:ext cx="2615879" cy="81022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218270" y="2094366"/>
                <a:ext cx="26969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 smtClean="0">
                    <a:ln w="19050">
                      <a:noFill/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শাহিওয়াল</a:t>
                </a:r>
                <a:r>
                  <a:rPr lang="bn-BD" sz="4000" b="1" dirty="0" smtClean="0">
                    <a:ln w="19050">
                      <a:noFill/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976" y="2250595"/>
              <a:ext cx="3512024" cy="4607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1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62394" y="110036"/>
            <a:ext cx="2696902" cy="810228"/>
            <a:chOff x="5069711" y="659757"/>
            <a:chExt cx="2696902" cy="81022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5139159" y="659757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9711" y="731447"/>
              <a:ext cx="269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জাত </a:t>
              </a:r>
              <a:endParaRPr lang="en-US" sz="40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1241235"/>
            <a:ext cx="12192001" cy="5616765"/>
            <a:chOff x="0" y="1241235"/>
            <a:chExt cx="12192001" cy="5616765"/>
          </a:xfrm>
        </p:grpSpPr>
        <p:grpSp>
          <p:nvGrpSpPr>
            <p:cNvPr id="11" name="Group 10"/>
            <p:cNvGrpSpPr/>
            <p:nvPr/>
          </p:nvGrpSpPr>
          <p:grpSpPr>
            <a:xfrm>
              <a:off x="8046522" y="1241235"/>
              <a:ext cx="2696902" cy="810228"/>
              <a:chOff x="5069711" y="659757"/>
              <a:chExt cx="2696902" cy="810228"/>
            </a:xfrm>
          </p:grpSpPr>
          <p:sp>
            <p:nvSpPr>
              <p:cNvPr id="12" name="Rectangle: Rounded Corners 1">
                <a:extLst>
                  <a:ext uri="{FF2B5EF4-FFF2-40B4-BE49-F238E27FC236}">
                    <a16:creationId xmlns="" xmlns:a16="http://schemas.microsoft.com/office/drawing/2014/main" id="{ED4C64A0-1F58-4E09-A012-ADF773D2E4E9}"/>
                  </a:ext>
                </a:extLst>
              </p:cNvPr>
              <p:cNvSpPr/>
              <p:nvPr/>
            </p:nvSpPr>
            <p:spPr>
              <a:xfrm>
                <a:off x="5139159" y="659757"/>
                <a:ext cx="2615879" cy="81022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69711" y="731447"/>
                <a:ext cx="26969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 smtClean="0">
                    <a:ln w="19050">
                      <a:noFill/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রেড চিটাগাং</a:t>
                </a:r>
                <a:endParaRPr lang="en-US" sz="3600" b="1" dirty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5" name="Picture 14" descr="Red Sindh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6335" y="2153632"/>
              <a:ext cx="5695666" cy="470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0" y="1271713"/>
              <a:ext cx="6264322" cy="5586287"/>
              <a:chOff x="0" y="1271713"/>
              <a:chExt cx="6264322" cy="558628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10744" y="1271713"/>
                <a:ext cx="2696902" cy="810228"/>
                <a:chOff x="5069711" y="659757"/>
                <a:chExt cx="2696902" cy="810228"/>
              </a:xfrm>
            </p:grpSpPr>
            <p:sp>
              <p:nvSpPr>
                <p:cNvPr id="6" name="Rectangle: Rounded Corners 1">
                  <a:extLst>
                    <a:ext uri="{FF2B5EF4-FFF2-40B4-BE49-F238E27FC236}">
                      <a16:creationId xmlns="" xmlns:a16="http://schemas.microsoft.com/office/drawing/2014/main" id="{ED4C64A0-1F58-4E09-A012-ADF773D2E4E9}"/>
                    </a:ext>
                  </a:extLst>
                </p:cNvPr>
                <p:cNvSpPr/>
                <p:nvPr/>
              </p:nvSpPr>
              <p:spPr>
                <a:xfrm>
                  <a:off x="5139159" y="659757"/>
                  <a:ext cx="2615879" cy="810228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  <a:alpha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069711" y="731447"/>
                  <a:ext cx="269690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b="1" dirty="0" smtClean="0">
                      <a:ln w="19050">
                        <a:noFill/>
                      </a:ln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সিন্ধি </a:t>
                  </a:r>
                  <a:endParaRPr lang="en-US" sz="3600" b="1" dirty="0">
                    <a:ln w="19050">
                      <a:noFill/>
                    </a:ln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153631"/>
                <a:ext cx="6264322" cy="47043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20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60316466-0CF6-4D7F-AF8C-918FC8F39F25}"/>
              </a:ext>
            </a:extLst>
          </p:cNvPr>
          <p:cNvSpPr/>
          <p:nvPr/>
        </p:nvSpPr>
        <p:spPr>
          <a:xfrm>
            <a:off x="245660" y="1885071"/>
            <a:ext cx="11754082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98513" algn="l"/>
              </a:tabLst>
            </a:pPr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দেশে কত ধরনের উন্নত জাতের গাভী দেখা যায় ? 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সেগুলোর নাম লিখ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7262" y="24332"/>
            <a:ext cx="2696902" cy="810228"/>
            <a:chOff x="4862394" y="519471"/>
            <a:chExt cx="2696902" cy="810228"/>
          </a:xfrm>
        </p:grpSpPr>
        <p:sp>
          <p:nvSpPr>
            <p:cNvPr id="3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931842" y="519471"/>
              <a:ext cx="2615879" cy="810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2394" y="591161"/>
              <a:ext cx="269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গাভীর খাদ্য  </a:t>
              </a:r>
              <a:endParaRPr lang="en-US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201" y="97512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গাভীর খাদ্যদ্রব্য সাধারণত তিন ভাগে ভাগ করা যায়। যেমনঃ ১। আঁশযুক্ত খাদ্য ২। দানাদার খাদ্য ৩। ভিটামিন।   </a:t>
            </a:r>
            <a:endParaRPr lang="en-US" sz="3200" b="1" dirty="0">
              <a:ln w="19050">
                <a:noFill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47814" y="2244577"/>
            <a:ext cx="2696902" cy="656465"/>
            <a:chOff x="4747814" y="2189985"/>
            <a:chExt cx="2696902" cy="656465"/>
          </a:xfrm>
        </p:grpSpPr>
        <p:sp>
          <p:nvSpPr>
            <p:cNvPr id="7" name="Rectangle: Rounded Corners 1">
              <a:extLst>
                <a:ext uri="{FF2B5EF4-FFF2-40B4-BE49-F238E27FC236}">
                  <a16:creationId xmlns="" xmlns:a16="http://schemas.microsoft.com/office/drawing/2014/main" id="{ED4C64A0-1F58-4E09-A012-ADF773D2E4E9}"/>
                </a:ext>
              </a:extLst>
            </p:cNvPr>
            <p:cNvSpPr/>
            <p:nvPr/>
          </p:nvSpPr>
          <p:spPr>
            <a:xfrm>
              <a:off x="4817262" y="2189985"/>
              <a:ext cx="2615879" cy="65646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7814" y="2261675"/>
              <a:ext cx="2696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19050">
                    <a:noFill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আঁশযুক্ত খাদ্য</a:t>
              </a:r>
              <a:endParaRPr lang="en-US" sz="32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201" y="3066802"/>
            <a:ext cx="6098644" cy="3791198"/>
            <a:chOff x="536370" y="3066802"/>
            <a:chExt cx="4718886" cy="2949303"/>
          </a:xfrm>
        </p:grpSpPr>
        <p:pic>
          <p:nvPicPr>
            <p:cNvPr id="10" name="Picture 9" descr="4592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370" y="3066802"/>
              <a:ext cx="4718886" cy="29493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382351" y="5192207"/>
              <a:ext cx="2467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19050">
                    <a:noFill/>
                  </a:ln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খড়বিচালি</a:t>
              </a:r>
              <a:endParaRPr lang="en-US" sz="4000" b="1" dirty="0">
                <a:ln w="19050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গবাদি-পশুর-জন্য-নেপিয়ার-ঘা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09" y="3066803"/>
            <a:ext cx="5845791" cy="379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গবাদি-পশুর-জন্য-নেপিয়ার-ঘাস.jpg"/>
          <p:cNvPicPr>
            <a:picLocks noChangeAspect="1"/>
          </p:cNvPicPr>
          <p:nvPr/>
        </p:nvPicPr>
        <p:blipFill>
          <a:blip r:embed="rId3"/>
          <a:srcRect l="62404" t="43240" b="33368"/>
          <a:stretch>
            <a:fillRect/>
          </a:stretch>
        </p:blipFill>
        <p:spPr>
          <a:xfrm>
            <a:off x="8978096" y="4741762"/>
            <a:ext cx="2596285" cy="105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85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352</Words>
  <Application>Microsoft Office PowerPoint</Application>
  <PresentationFormat>Widescreen</PresentationFormat>
  <Paragraphs>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18</cp:revision>
  <dcterms:created xsi:type="dcterms:W3CDTF">2020-12-31T05:53:28Z</dcterms:created>
  <dcterms:modified xsi:type="dcterms:W3CDTF">2020-12-31T07:00:48Z</dcterms:modified>
</cp:coreProperties>
</file>