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58" r:id="rId4"/>
    <p:sldId id="257" r:id="rId5"/>
    <p:sldId id="259" r:id="rId6"/>
    <p:sldId id="260" r:id="rId7"/>
    <p:sldId id="262" r:id="rId8"/>
    <p:sldId id="263" r:id="rId9"/>
    <p:sldId id="265" r:id="rId10"/>
    <p:sldId id="268" r:id="rId11"/>
    <p:sldId id="267" r:id="rId12"/>
    <p:sldId id="269" r:id="rId13"/>
    <p:sldId id="264" r:id="rId14"/>
    <p:sldId id="261" r:id="rId15"/>
    <p:sldId id="270" r:id="rId16"/>
    <p:sldId id="271" r:id="rId17"/>
    <p:sldId id="272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6XjVNrYR9IBG7t8ULARUA==" hashData="NCqEa5Hcct1KUrR6nujfetOOUdTXpgs81Ly7lVwlL6WcwK73455KB/B5RgS1kl/0uy7LnSYghVxKkAfQFIBR7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C0B3-8E42-47C3-99B9-D212C48CA528}" type="datetimeFigureOut">
              <a:rPr lang="en-SG" smtClean="0"/>
              <a:t>31/12/2020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249BE-66DB-49E5-BF16-F7EF3F753D8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862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49BE-66DB-49E5-BF16-F7EF3F753D8F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100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49BE-66DB-49E5-BF16-F7EF3F753D8F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610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D5D7-AEBD-4A1C-B20F-5F29F0DD8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8214D-25AC-47FA-9D09-AC8AA818D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BF753-3255-4A1B-B65B-CFBBA546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31/12/2020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54941-7C15-4BAB-9E0F-C3A09011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35D0-5AAA-4252-9E12-88BDA64C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793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70D-B5A0-4F15-9ECD-333BDAD8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F5E03-9DFE-42C2-936F-521DF58CA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771B2-8882-4F37-B5DD-675EF4A2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31/12/2020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68328-EEEE-4F75-9C12-464B61FE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3935-43D2-4E3E-AF92-3B532B77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96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CD5AA1-16C8-4389-A2A4-4A5BF2527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DA120-10BC-4DEE-B039-3BDE1A6D2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8EE74-51E0-4CAE-9D9B-2E85EF53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31/12/2020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1C5EE-2484-48A5-A7E1-D7C00A50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E9EB0-B60D-45E2-9945-C720DD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994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D913-738E-41AA-9747-7C950791C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58B2-1069-4D72-B254-1C014E921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EBCC7-1EA1-49BA-86A9-BFDB6BCA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31/12/2020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EA179-DB0A-4458-98D5-0D04D86F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E111-23FC-427E-8F49-716E170E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95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9888-129B-454F-A9F2-C2008289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E9CF6-6763-495D-9B31-72431A642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413A5-559A-4F83-A089-B645CF40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31/12/2020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DCD40-8E8A-4F78-99E0-18DC99FC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0B9ED-BE46-48A9-BD38-42344084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928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8ECF-0C62-405F-BF28-D7B1A845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EF88-A873-4747-9091-64C79AC22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D8A45-5964-4EFD-AE33-C74C6CADD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C21B2-092D-442B-AE7C-94FF8F38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31/12/2020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6339A-3D8D-4A52-8BD0-C746D669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6871F-AC5E-4E27-8A0F-9C9FFBFC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066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7526-6359-40B4-A19E-81D42232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17C2D-2637-4BC3-BB02-F4460574A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A2AA4-4D41-4794-B579-E43AC42C6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2A4-7139-44C8-B9CD-AB9F493E2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90A27-0FFE-4E3F-BC5D-DD8FDEAAB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017DE-3ECB-4A2A-B81A-468E9AF3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31/12/2020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FAC14-DFCA-494F-BF13-484EDC15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75712-B822-4BB8-B8DC-C5FA75C7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692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B98C-F8B8-4752-AC4B-6D395799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38691-CC01-494A-B947-2CB6651A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31/12/2020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6F1C2-2C4D-4101-B465-5040E7CA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F64F3-B13A-4CFD-88C0-51A5019E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991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F5E94B-DE4F-4548-BF3A-6B505669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31/12/2020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1D9A6-228A-4551-B6CB-B0EB1B5C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7B5BC-DE82-4537-8BAA-F9D507AD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926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E8B1-CFA3-4CA6-B911-F3A78ECC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4B33C-ED67-4997-A853-765F41F7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DAF5A-8D00-4F94-BCFE-1A07ECDCA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DCCCF-E81F-4F22-85DC-133B7E345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31/12/2020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9FF98-C384-49E3-98FC-E02380F1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1763E-6273-4A73-BBAF-567FE621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582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5388-8963-468D-8012-C67EE1B6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7D976-E720-4BA0-9475-D87AAD6E5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2BBAA-F22A-4CE3-8977-BE351BA2D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88174-8A50-44E7-814D-2BA10E08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31/12/2020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0723D-9BD3-4308-8A70-68596893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D498-1C43-4516-B9EB-FFCF48E1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649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6B0E422D-931F-44D5-89CC-37B9E0E056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96"/>
            </a:avLst>
          </a:prstGeom>
          <a:gradFill>
            <a:gsLst>
              <a:gs pos="50000">
                <a:srgbClr val="002060"/>
              </a:gs>
              <a:gs pos="25000">
                <a:srgbClr val="00B0F0"/>
              </a:gs>
              <a:gs pos="75000">
                <a:srgbClr val="7030A0"/>
              </a:gs>
              <a:gs pos="100000">
                <a:srgbClr val="00B05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27.png"/><Relationship Id="rId5" Type="http://schemas.openxmlformats.org/officeDocument/2006/relationships/image" Target="../media/image22.gif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F14368-AD71-40F4-AE3D-F036E1BA09A6}"/>
              </a:ext>
            </a:extLst>
          </p:cNvPr>
          <p:cNvSpPr/>
          <p:nvPr/>
        </p:nvSpPr>
        <p:spPr>
          <a:xfrm>
            <a:off x="1041279" y="243729"/>
            <a:ext cx="98578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মিল্লাহির রা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bn-BD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মানির রাহিম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5C125FC-0D1A-4E4C-BBEC-B47BCE1741B2}"/>
              </a:ext>
            </a:extLst>
          </p:cNvPr>
          <p:cNvSpPr txBox="1"/>
          <p:nvPr/>
        </p:nvSpPr>
        <p:spPr>
          <a:xfrm>
            <a:off x="2145882" y="5233082"/>
            <a:ext cx="749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গণিত ক্লা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স্বাগতম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pic>
        <p:nvPicPr>
          <p:cNvPr id="11" name="Picture 10" descr="rectangular parallelepoid.psd.png">
            <a:extLst>
              <a:ext uri="{FF2B5EF4-FFF2-40B4-BE49-F238E27FC236}">
                <a16:creationId xmlns:a16="http://schemas.microsoft.com/office/drawing/2014/main" id="{F40A9677-29D3-4C7D-B76F-B0391860C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94" y="1411530"/>
            <a:ext cx="6524178" cy="367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9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CD9DD90-A6AD-4ACB-9CF8-C9D497636D70}"/>
              </a:ext>
            </a:extLst>
          </p:cNvPr>
          <p:cNvSpPr/>
          <p:nvPr/>
        </p:nvSpPr>
        <p:spPr>
          <a:xfrm>
            <a:off x="1391648" y="187123"/>
            <a:ext cx="9144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9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2CA732-FE36-4DDE-9F46-7B0B095C309A}"/>
              </a:ext>
            </a:extLst>
          </p:cNvPr>
          <p:cNvGrpSpPr/>
          <p:nvPr/>
        </p:nvGrpSpPr>
        <p:grpSpPr>
          <a:xfrm>
            <a:off x="1889418" y="1623209"/>
            <a:ext cx="3643312" cy="2514600"/>
            <a:chOff x="5334000" y="1447800"/>
            <a:chExt cx="3643312" cy="2514600"/>
          </a:xfrm>
        </p:grpSpPr>
        <p:pic>
          <p:nvPicPr>
            <p:cNvPr id="11" name="Picture 10" descr="rectangular-parallelepiped.jpg">
              <a:extLst>
                <a:ext uri="{FF2B5EF4-FFF2-40B4-BE49-F238E27FC236}">
                  <a16:creationId xmlns:a16="http://schemas.microsoft.com/office/drawing/2014/main" id="{6D636938-E1BF-45FA-B88D-D2BFEE960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1447800"/>
              <a:ext cx="3643312" cy="2514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09E0AB-6F00-4817-9EBB-222580E2AB52}"/>
                </a:ext>
              </a:extLst>
            </p:cNvPr>
            <p:cNvCxnSpPr/>
            <p:nvPr/>
          </p:nvCxnSpPr>
          <p:spPr>
            <a:xfrm rot="16200000" flipH="1">
              <a:off x="5976296" y="1458281"/>
              <a:ext cx="2175128" cy="21541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5930D4-9B5E-41C6-A8F1-99B0BA7F780D}"/>
                </a:ext>
              </a:extLst>
            </p:cNvPr>
            <p:cNvSpPr txBox="1"/>
            <p:nvPr/>
          </p:nvSpPr>
          <p:spPr>
            <a:xfrm>
              <a:off x="5529833" y="2963798"/>
              <a:ext cx="391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238A6C-CAD9-4CC1-8263-5FA5AAF3D978}"/>
                </a:ext>
              </a:extLst>
            </p:cNvPr>
            <p:cNvSpPr txBox="1"/>
            <p:nvPr/>
          </p:nvSpPr>
          <p:spPr>
            <a:xfrm>
              <a:off x="6033179" y="2106930"/>
              <a:ext cx="391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2118CB8-3DCA-4306-81D9-2EDA8E71DFEE}"/>
              </a:ext>
            </a:extLst>
          </p:cNvPr>
          <p:cNvSpPr txBox="1"/>
          <p:nvPr/>
        </p:nvSpPr>
        <p:spPr>
          <a:xfrm>
            <a:off x="764542" y="4245635"/>
            <a:ext cx="6523147" cy="156966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1963" indent="-461963">
              <a:buBlip>
                <a:blip r:embed="rId5"/>
              </a:buBlip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ঘনবস্তুটির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</a:p>
          <a:p>
            <a:pPr marL="517525" indent="-517525">
              <a:buFont typeface="Wingdings" pitchFamily="2" charset="2"/>
              <a:buChar char="ü"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a= 8cm,  b= 6cm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c=5cm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(d)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9DB30A-EF50-4482-A3E8-FED1053F38A5}"/>
              </a:ext>
            </a:extLst>
          </p:cNvPr>
          <p:cNvSpPr/>
          <p:nvPr/>
        </p:nvSpPr>
        <p:spPr>
          <a:xfrm>
            <a:off x="7722876" y="6019253"/>
            <a:ext cx="3657600" cy="571235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06B98C-6CA1-464A-BCB9-BF463BC73058}"/>
              </a:ext>
            </a:extLst>
          </p:cNvPr>
          <p:cNvGrpSpPr/>
          <p:nvPr/>
        </p:nvGrpSpPr>
        <p:grpSpPr>
          <a:xfrm>
            <a:off x="6796251" y="2834971"/>
            <a:ext cx="5281523" cy="2980324"/>
            <a:chOff x="6951832" y="3022662"/>
            <a:chExt cx="4590005" cy="298032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9DA363D-B38E-4F3A-9702-3819B19B2A0C}"/>
                </a:ext>
              </a:extLst>
            </p:cNvPr>
            <p:cNvGrpSpPr/>
            <p:nvPr/>
          </p:nvGrpSpPr>
          <p:grpSpPr>
            <a:xfrm>
              <a:off x="6951832" y="3235432"/>
              <a:ext cx="4355520" cy="2652427"/>
              <a:chOff x="6666576" y="2959594"/>
              <a:chExt cx="4355520" cy="265242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2E237CA-649E-4E2B-BEA1-28BC7B174F5B}"/>
                      </a:ext>
                    </a:extLst>
                  </p:cNvPr>
                  <p:cNvSpPr txBox="1"/>
                  <p:nvPr/>
                </p:nvSpPr>
                <p:spPr>
                  <a:xfrm>
                    <a:off x="6666576" y="2959594"/>
                    <a:ext cx="4355520" cy="631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Wingdings" panose="05000000000000000000" pitchFamily="2" charset="2"/>
                      <a:buChar char="§"/>
                    </a:pPr>
                    <a:r>
                      <a:rPr lang="en-US" sz="32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 </a:t>
                    </a:r>
                    <a:r>
                      <a:rPr lang="as-IN" sz="32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</a:t>
                    </a:r>
                    <a:r>
                      <a:rPr lang="en-US" sz="3200" b="1" dirty="0" err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র্ণের</a:t>
                    </a:r>
                    <a:r>
                      <a:rPr lang="en-US" sz="32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 err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দৈর্ঘ্য</a:t>
                    </a:r>
                    <a:r>
                      <a:rPr lang="en-US" sz="3200" b="1" dirty="0" err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,</a:t>
                    </a:r>
                    <a:r>
                      <a:rPr lang="en-US" sz="2800" b="1" dirty="0" err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d</a:t>
                    </a:r>
                    <a:r>
                      <a:rPr lang="en-US" sz="28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=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a14:m>
                    <a:endParaRPr lang="en-US" sz="28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2E237CA-649E-4E2B-BEA1-28BC7B174F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6576" y="2959594"/>
                    <a:ext cx="4355520" cy="63158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041" t="-8654" b="-36538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7035EE4-C99F-4E7A-A3C0-EF96619C251F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985" y="3793385"/>
                    <a:ext cx="2088931" cy="53925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oMath>
                      </m:oMathPara>
                    </a14:m>
                    <a:endParaRPr lang="en-US" sz="28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7035EE4-C99F-4E7A-A3C0-EF96619C25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985" y="3793385"/>
                    <a:ext cx="2088931" cy="53925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0914" b="-1136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8626D94-3F3E-4649-8EF0-A4C32550699E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986" y="4323922"/>
                    <a:ext cx="2088930" cy="49039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𝟔𝟒</m:t>
                              </m:r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𝟑𝟔</m:t>
                              </m:r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e>
                          </m:rad>
                        </m:oMath>
                      </m:oMathPara>
                    </a14:m>
                    <a:endParaRPr lang="en-US" sz="28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8626D94-3F3E-4649-8EF0-A4C3255069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986" y="4323922"/>
                    <a:ext cx="2088930" cy="49039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4721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7D6504D8-8D23-44A3-8853-392D23374208}"/>
                      </a:ext>
                    </a:extLst>
                  </p:cNvPr>
                  <p:cNvSpPr txBox="1"/>
                  <p:nvPr/>
                </p:nvSpPr>
                <p:spPr>
                  <a:xfrm>
                    <a:off x="7827703" y="4691039"/>
                    <a:ext cx="832068" cy="49039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𝟏𝟐𝟓</m:t>
                              </m:r>
                            </m:e>
                          </m:rad>
                        </m:oMath>
                      </m:oMathPara>
                    </a14:m>
                    <a:endParaRPr lang="en-US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7D6504D8-8D23-44A3-8853-392D233742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7703" y="4691039"/>
                    <a:ext cx="832068" cy="4903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33121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AE5EBBD-E631-422A-8B0A-91CC4F9869C7}"/>
                      </a:ext>
                    </a:extLst>
                  </p:cNvPr>
                  <p:cNvSpPr txBox="1"/>
                  <p:nvPr/>
                </p:nvSpPr>
                <p:spPr>
                  <a:xfrm>
                    <a:off x="7827703" y="5181134"/>
                    <a:ext cx="1111469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𝒄𝒎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AE5EBBD-E631-422A-8B0A-91CC4F986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7703" y="5181134"/>
                    <a:ext cx="1111469" cy="43088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4A40FA-7CCA-4703-82CC-2C554F3B746D}"/>
                </a:ext>
              </a:extLst>
            </p:cNvPr>
            <p:cNvSpPr/>
            <p:nvPr/>
          </p:nvSpPr>
          <p:spPr>
            <a:xfrm>
              <a:off x="6952593" y="3022662"/>
              <a:ext cx="4589244" cy="29803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2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597F5CA-02AA-4726-AD4B-6241841425A5}"/>
              </a:ext>
            </a:extLst>
          </p:cNvPr>
          <p:cNvSpPr txBox="1"/>
          <p:nvPr/>
        </p:nvSpPr>
        <p:spPr>
          <a:xfrm>
            <a:off x="2443396" y="3013501"/>
            <a:ext cx="74501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SG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2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E7EDEDE4-2325-4329-BD63-EC8D7A77C7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7649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914563" imgH="771697" progId="Package">
                  <p:embed/>
                </p:oleObj>
              </mc:Choice>
              <mc:Fallback>
                <p:oleObj name="Packager Shell Object" showAsIcon="1" r:id="rId4" imgW="914563" imgH="771697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29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2AD338-9A5A-41E3-A304-FD5FF2BC4631}"/>
              </a:ext>
            </a:extLst>
          </p:cNvPr>
          <p:cNvGrpSpPr/>
          <p:nvPr/>
        </p:nvGrpSpPr>
        <p:grpSpPr>
          <a:xfrm>
            <a:off x="1981201" y="1317434"/>
            <a:ext cx="2303405" cy="3702380"/>
            <a:chOff x="457200" y="695389"/>
            <a:chExt cx="2303405" cy="45530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8C3791-B183-4A78-863C-A290280EF0DA}"/>
                </a:ext>
              </a:extLst>
            </p:cNvPr>
            <p:cNvGrpSpPr/>
            <p:nvPr/>
          </p:nvGrpSpPr>
          <p:grpSpPr>
            <a:xfrm>
              <a:off x="457200" y="1285220"/>
              <a:ext cx="1600994" cy="3963194"/>
              <a:chOff x="457200" y="838200"/>
              <a:chExt cx="1600994" cy="396319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D60D1FC-EBE5-4051-83CE-C496ADCE0171}"/>
                  </a:ext>
                </a:extLst>
              </p:cNvPr>
              <p:cNvSpPr/>
              <p:nvPr/>
            </p:nvSpPr>
            <p:spPr>
              <a:xfrm>
                <a:off x="457200" y="1447800"/>
                <a:ext cx="1447800" cy="3352800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BE920A55-9C90-4421-9A96-3E88BDDDA1B7}"/>
                  </a:ext>
                </a:extLst>
              </p:cNvPr>
              <p:cNvSpPr/>
              <p:nvPr/>
            </p:nvSpPr>
            <p:spPr>
              <a:xfrm>
                <a:off x="457200" y="838200"/>
                <a:ext cx="1600200" cy="609600"/>
              </a:xfrm>
              <a:prstGeom prst="parallelogram">
                <a:avLst/>
              </a:prstGeom>
              <a:blipFill>
                <a:blip r:embed="rId5" cstate="print"/>
                <a:tile tx="0" ty="0" sx="100000" sy="100000" flip="none" algn="tl"/>
              </a:blip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D227A2A-74DB-469E-A056-781D5B00AC6E}"/>
                  </a:ext>
                </a:extLst>
              </p:cNvPr>
              <p:cNvCxnSpPr/>
              <p:nvPr/>
            </p:nvCxnSpPr>
            <p:spPr>
              <a:xfrm rot="5400000">
                <a:off x="381000" y="2514600"/>
                <a:ext cx="3352800" cy="1588"/>
              </a:xfrm>
              <a:prstGeom prst="line">
                <a:avLst/>
              </a:prstGeom>
              <a:ln w="2857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F2A5456-F0C1-4270-8990-0620A71BBF80}"/>
                  </a:ext>
                </a:extLst>
              </p:cNvPr>
              <p:cNvCxnSpPr/>
              <p:nvPr/>
            </p:nvCxnSpPr>
            <p:spPr>
              <a:xfrm rot="5400000" flipH="1" flipV="1">
                <a:off x="1675606" y="4419600"/>
                <a:ext cx="610394" cy="15319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C28A89-39F4-467C-9E28-3AAEC279DEE6}"/>
                </a:ext>
              </a:extLst>
            </p:cNvPr>
            <p:cNvGrpSpPr/>
            <p:nvPr/>
          </p:nvGrpSpPr>
          <p:grpSpPr>
            <a:xfrm>
              <a:off x="609600" y="695389"/>
              <a:ext cx="2151005" cy="3943425"/>
              <a:chOff x="609600" y="629369"/>
              <a:chExt cx="2151005" cy="394342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06C9E2-115B-48B8-BEE9-B0899AB01BC5}"/>
                  </a:ext>
                </a:extLst>
              </p:cNvPr>
              <p:cNvSpPr txBox="1"/>
              <p:nvPr/>
            </p:nvSpPr>
            <p:spPr>
              <a:xfrm>
                <a:off x="1524000" y="2743200"/>
                <a:ext cx="304800" cy="719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E713D3-F610-472C-916C-D81E408DDCC0}"/>
                  </a:ext>
                </a:extLst>
              </p:cNvPr>
              <p:cNvSpPr txBox="1"/>
              <p:nvPr/>
            </p:nvSpPr>
            <p:spPr>
              <a:xfrm>
                <a:off x="1066800" y="1828799"/>
                <a:ext cx="304800" cy="64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A41C55-B62F-4A08-BD07-C8D938EB74CA}"/>
                  </a:ext>
                </a:extLst>
              </p:cNvPr>
              <p:cNvSpPr txBox="1"/>
              <p:nvPr/>
            </p:nvSpPr>
            <p:spPr>
              <a:xfrm>
                <a:off x="1676400" y="1143794"/>
                <a:ext cx="304800" cy="719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D94124-51B7-4FC1-A835-1BB85E75DA27}"/>
                  </a:ext>
                </a:extLst>
              </p:cNvPr>
              <p:cNvSpPr txBox="1"/>
              <p:nvPr/>
            </p:nvSpPr>
            <p:spPr>
              <a:xfrm>
                <a:off x="914400" y="629369"/>
                <a:ext cx="1219200" cy="567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2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b</a:t>
                </a:r>
                <a:endPara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C13B5C6D-F50D-489B-A11E-9BE82BDE9830}"/>
                  </a:ext>
                </a:extLst>
              </p:cNvPr>
              <p:cNvCxnSpPr/>
              <p:nvPr/>
            </p:nvCxnSpPr>
            <p:spPr>
              <a:xfrm>
                <a:off x="609600" y="1143000"/>
                <a:ext cx="144780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7907353F-D722-4214-85F7-AE895E5CD818}"/>
                  </a:ext>
                </a:extLst>
              </p:cNvPr>
              <p:cNvCxnSpPr/>
              <p:nvPr/>
            </p:nvCxnSpPr>
            <p:spPr>
              <a:xfrm rot="5400000">
                <a:off x="591696" y="2933700"/>
                <a:ext cx="32766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5BE4AF-EFA2-45B4-A534-3E16DBF51C67}"/>
                  </a:ext>
                </a:extLst>
              </p:cNvPr>
              <p:cNvSpPr txBox="1"/>
              <p:nvPr/>
            </p:nvSpPr>
            <p:spPr>
              <a:xfrm rot="16200000">
                <a:off x="1668117" y="2336512"/>
                <a:ext cx="16002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a</a:t>
                </a:r>
                <a:endPara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4D4D79-B854-4866-93EE-C9B292DF4A0C}"/>
                  </a:ext>
                </a:extLst>
              </p:cNvPr>
              <p:cNvSpPr txBox="1"/>
              <p:nvPr/>
            </p:nvSpPr>
            <p:spPr>
              <a:xfrm rot="17096064">
                <a:off x="1174527" y="1222352"/>
                <a:ext cx="10295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উচ্চতা</a:t>
                </a:r>
                <a:endParaRPr lang="en-US" sz="2000" b="1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5" name="Text Box 1">
            <a:extLst>
              <a:ext uri="{FF2B5EF4-FFF2-40B4-BE49-F238E27FC236}">
                <a16:creationId xmlns:a16="http://schemas.microsoft.com/office/drawing/2014/main" id="{24713A36-75CB-4B9D-9E0D-069B85293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61" y="5334001"/>
            <a:ext cx="10801320" cy="9048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=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2ab+2bc+2ca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= 2(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ab+bc+ca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C7F012-1A86-438A-B459-ED1EE37B2244}"/>
              </a:ext>
            </a:extLst>
          </p:cNvPr>
          <p:cNvSpPr txBox="1"/>
          <p:nvPr/>
        </p:nvSpPr>
        <p:spPr>
          <a:xfrm>
            <a:off x="1319905" y="351419"/>
            <a:ext cx="914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নির্ণয়ঃ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EAE23A-93AA-4A7A-9641-F609AAFCB4A2}"/>
              </a:ext>
            </a:extLst>
          </p:cNvPr>
          <p:cNvGrpSpPr/>
          <p:nvPr/>
        </p:nvGrpSpPr>
        <p:grpSpPr>
          <a:xfrm>
            <a:off x="-4680790" y="1042875"/>
            <a:ext cx="4637183" cy="4571696"/>
            <a:chOff x="3897217" y="914400"/>
            <a:chExt cx="4637183" cy="457169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F0A1004-23B5-4D31-8661-35AAF5C2173F}"/>
                </a:ext>
              </a:extLst>
            </p:cNvPr>
            <p:cNvGrpSpPr/>
            <p:nvPr/>
          </p:nvGrpSpPr>
          <p:grpSpPr>
            <a:xfrm>
              <a:off x="3897217" y="1676400"/>
              <a:ext cx="1295400" cy="2895600"/>
              <a:chOff x="3733800" y="1295400"/>
              <a:chExt cx="1295400" cy="373380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AC57C65-0094-4B5B-9DF6-28099D281670}"/>
                  </a:ext>
                </a:extLst>
              </p:cNvPr>
              <p:cNvSpPr/>
              <p:nvPr/>
            </p:nvSpPr>
            <p:spPr>
              <a:xfrm rot="5400000">
                <a:off x="2552700" y="2552700"/>
                <a:ext cx="3657600" cy="1295400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560FE82-6C90-4A01-BC67-F3882A840305}"/>
                  </a:ext>
                </a:extLst>
              </p:cNvPr>
              <p:cNvSpPr txBox="1"/>
              <p:nvPr/>
            </p:nvSpPr>
            <p:spPr>
              <a:xfrm>
                <a:off x="3810000" y="2667000"/>
                <a:ext cx="304800" cy="75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7AAEC03-2D23-49B8-950B-4CA92859D8E1}"/>
                  </a:ext>
                </a:extLst>
              </p:cNvPr>
              <p:cNvSpPr txBox="1"/>
              <p:nvPr/>
            </p:nvSpPr>
            <p:spPr>
              <a:xfrm>
                <a:off x="4191000" y="1295400"/>
                <a:ext cx="304800" cy="674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A20062C-597F-4A60-9022-4D5891A3AD74}"/>
                </a:ext>
              </a:extLst>
            </p:cNvPr>
            <p:cNvGrpSpPr/>
            <p:nvPr/>
          </p:nvGrpSpPr>
          <p:grpSpPr>
            <a:xfrm>
              <a:off x="6248400" y="914400"/>
              <a:ext cx="1219200" cy="838200"/>
              <a:chOff x="6019800" y="391180"/>
              <a:chExt cx="1295400" cy="9804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EBE4BEB-95D1-42A4-8779-7253F4A49694}"/>
                  </a:ext>
                </a:extLst>
              </p:cNvPr>
              <p:cNvSpPr/>
              <p:nvPr/>
            </p:nvSpPr>
            <p:spPr>
              <a:xfrm rot="5400000">
                <a:off x="6210300" y="266700"/>
                <a:ext cx="914400" cy="1295400"/>
              </a:xfrm>
              <a:prstGeom prst="rect">
                <a:avLst/>
              </a:pr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C145420-57D0-4A1F-9BBC-560D73543AE8}"/>
                  </a:ext>
                </a:extLst>
              </p:cNvPr>
              <p:cNvSpPr txBox="1"/>
              <p:nvPr/>
            </p:nvSpPr>
            <p:spPr>
              <a:xfrm>
                <a:off x="6477000" y="391180"/>
                <a:ext cx="304800" cy="611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3432C93-0E95-4F19-BED0-DF5DDD73A8EE}"/>
                </a:ext>
              </a:extLst>
            </p:cNvPr>
            <p:cNvGrpSpPr/>
            <p:nvPr/>
          </p:nvGrpSpPr>
          <p:grpSpPr>
            <a:xfrm>
              <a:off x="6227285" y="1676400"/>
              <a:ext cx="1295400" cy="2895600"/>
              <a:chOff x="6019800" y="1295400"/>
              <a:chExt cx="1295400" cy="37338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B565C21-7032-469C-9E27-BF09B8642B97}"/>
                  </a:ext>
                </a:extLst>
              </p:cNvPr>
              <p:cNvSpPr/>
              <p:nvPr/>
            </p:nvSpPr>
            <p:spPr>
              <a:xfrm rot="5400000">
                <a:off x="4838700" y="2552700"/>
                <a:ext cx="3657600" cy="1295400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2210E13-3402-435A-8B8B-6ABFBA3928CA}"/>
                  </a:ext>
                </a:extLst>
              </p:cNvPr>
              <p:cNvSpPr txBox="1"/>
              <p:nvPr/>
            </p:nvSpPr>
            <p:spPr>
              <a:xfrm>
                <a:off x="6019800" y="2743200"/>
                <a:ext cx="304800" cy="75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101F894-B6C0-487B-BB33-3340EC238AE6}"/>
                  </a:ext>
                </a:extLst>
              </p:cNvPr>
              <p:cNvSpPr txBox="1"/>
              <p:nvPr/>
            </p:nvSpPr>
            <p:spPr>
              <a:xfrm>
                <a:off x="6553200" y="1295400"/>
                <a:ext cx="304800" cy="674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3B74703-C88C-482C-BA26-ECD98C655EAB}"/>
                </a:ext>
              </a:extLst>
            </p:cNvPr>
            <p:cNvGrpSpPr/>
            <p:nvPr/>
          </p:nvGrpSpPr>
          <p:grpSpPr>
            <a:xfrm>
              <a:off x="5214651" y="1617306"/>
              <a:ext cx="990600" cy="2954694"/>
              <a:chOff x="5029200" y="1219200"/>
              <a:chExt cx="990600" cy="3810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B50338B-82C1-4E2D-B9B8-4770627508E4}"/>
                  </a:ext>
                </a:extLst>
              </p:cNvPr>
              <p:cNvSpPr/>
              <p:nvPr/>
            </p:nvSpPr>
            <p:spPr>
              <a:xfrm rot="5400000">
                <a:off x="3695700" y="2705100"/>
                <a:ext cx="3657600" cy="990600"/>
              </a:xfrm>
              <a:prstGeom prst="rect">
                <a:avLst/>
              </a:prstGeom>
              <a:blipFill>
                <a:blip r:embed="rId7" cstate="print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911A6D-2011-4398-9ADD-8E345DFB2702}"/>
                  </a:ext>
                </a:extLst>
              </p:cNvPr>
              <p:cNvSpPr txBox="1"/>
              <p:nvPr/>
            </p:nvSpPr>
            <p:spPr>
              <a:xfrm>
                <a:off x="5334000" y="1219200"/>
                <a:ext cx="304800" cy="75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A134A3C-4F73-416A-8419-51D80167096E}"/>
                  </a:ext>
                </a:extLst>
              </p:cNvPr>
              <p:cNvSpPr txBox="1"/>
              <p:nvPr/>
            </p:nvSpPr>
            <p:spPr>
              <a:xfrm>
                <a:off x="5029200" y="2743201"/>
                <a:ext cx="304800" cy="75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4FCEA1-A321-449E-9DCF-64ECB77B2412}"/>
                </a:ext>
              </a:extLst>
            </p:cNvPr>
            <p:cNvGrpSpPr/>
            <p:nvPr/>
          </p:nvGrpSpPr>
          <p:grpSpPr>
            <a:xfrm>
              <a:off x="7543800" y="1617306"/>
              <a:ext cx="990600" cy="2954694"/>
              <a:chOff x="7315200" y="1219200"/>
              <a:chExt cx="990600" cy="38100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6E7197D-E9E8-497A-B61F-41D80E0F1FD4}"/>
                  </a:ext>
                </a:extLst>
              </p:cNvPr>
              <p:cNvSpPr/>
              <p:nvPr/>
            </p:nvSpPr>
            <p:spPr>
              <a:xfrm rot="5400000">
                <a:off x="5981700" y="2705100"/>
                <a:ext cx="3657600" cy="990600"/>
              </a:xfrm>
              <a:prstGeom prst="rect">
                <a:avLst/>
              </a:prstGeom>
              <a:blipFill>
                <a:blip r:embed="rId7" cstate="print"/>
                <a:tile tx="0" ty="0" sx="100000" sy="100000" flip="none" algn="tl"/>
              </a:blip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7A97D3-67DC-4814-86FC-FAAA0C2DCFD4}"/>
                  </a:ext>
                </a:extLst>
              </p:cNvPr>
              <p:cNvSpPr txBox="1"/>
              <p:nvPr/>
            </p:nvSpPr>
            <p:spPr>
              <a:xfrm>
                <a:off x="7315200" y="2743201"/>
                <a:ext cx="304800" cy="75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2C89C76-63ED-4D17-B6C0-A1F749B65CE4}"/>
                  </a:ext>
                </a:extLst>
              </p:cNvPr>
              <p:cNvSpPr txBox="1"/>
              <p:nvPr/>
            </p:nvSpPr>
            <p:spPr>
              <a:xfrm>
                <a:off x="7696200" y="1219200"/>
                <a:ext cx="304800" cy="75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525BFD2-EF4B-4D35-9214-B30F6D336087}"/>
                </a:ext>
              </a:extLst>
            </p:cNvPr>
            <p:cNvGrpSpPr/>
            <p:nvPr/>
          </p:nvGrpSpPr>
          <p:grpSpPr>
            <a:xfrm>
              <a:off x="6172200" y="4571999"/>
              <a:ext cx="1371600" cy="914097"/>
              <a:chOff x="5943600" y="5029200"/>
              <a:chExt cx="1371600" cy="106919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C13D2F2-0F55-48CF-9BFD-7EE9D486AE4B}"/>
                  </a:ext>
                </a:extLst>
              </p:cNvPr>
              <p:cNvSpPr/>
              <p:nvPr/>
            </p:nvSpPr>
            <p:spPr>
              <a:xfrm rot="5400000">
                <a:off x="6210300" y="4838700"/>
                <a:ext cx="914400" cy="1295400"/>
              </a:xfrm>
              <a:prstGeom prst="rect">
                <a:avLst/>
              </a:pr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88A1FC-7052-4407-BC89-0440E7E4DAD8}"/>
                  </a:ext>
                </a:extLst>
              </p:cNvPr>
              <p:cNvSpPr txBox="1"/>
              <p:nvPr/>
            </p:nvSpPr>
            <p:spPr>
              <a:xfrm>
                <a:off x="5943600" y="5181600"/>
                <a:ext cx="304800" cy="683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02FDB3-9D99-4FB1-91D7-2ED0BFA47D55}"/>
                  </a:ext>
                </a:extLst>
              </p:cNvPr>
              <p:cNvSpPr txBox="1"/>
              <p:nvPr/>
            </p:nvSpPr>
            <p:spPr>
              <a:xfrm>
                <a:off x="6553200" y="5486399"/>
                <a:ext cx="304800" cy="611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F2633B-FB7F-4D6B-A772-1B73159F5732}"/>
                </a:ext>
              </a:extLst>
            </p:cNvPr>
            <p:cNvSpPr txBox="1"/>
            <p:nvPr/>
          </p:nvSpPr>
          <p:spPr>
            <a:xfrm>
              <a:off x="6172200" y="1024053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9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97135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0A0AB67-A5D7-4F14-9EF2-0EC2FD356F81}"/>
              </a:ext>
            </a:extLst>
          </p:cNvPr>
          <p:cNvSpPr/>
          <p:nvPr/>
        </p:nvSpPr>
        <p:spPr>
          <a:xfrm>
            <a:off x="1181682" y="202885"/>
            <a:ext cx="9467557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8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6E6056-9B95-4989-89FC-F7AA207973A8}"/>
              </a:ext>
            </a:extLst>
          </p:cNvPr>
          <p:cNvGrpSpPr/>
          <p:nvPr/>
        </p:nvGrpSpPr>
        <p:grpSpPr>
          <a:xfrm>
            <a:off x="2815955" y="1219201"/>
            <a:ext cx="6480448" cy="3480653"/>
            <a:chOff x="1192078" y="1575386"/>
            <a:chExt cx="7116479" cy="3472803"/>
          </a:xfrm>
        </p:grpSpPr>
        <p:pic>
          <p:nvPicPr>
            <p:cNvPr id="12" name="Picture 11" descr="image001.gif">
              <a:extLst>
                <a:ext uri="{FF2B5EF4-FFF2-40B4-BE49-F238E27FC236}">
                  <a16:creationId xmlns:a16="http://schemas.microsoft.com/office/drawing/2014/main" id="{2812A33D-87E9-4E7F-BEDE-C2A83837B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200" y="1575386"/>
              <a:ext cx="6324600" cy="32471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AE6086-18F3-4724-85E6-96257F2AD22E}"/>
                </a:ext>
              </a:extLst>
            </p:cNvPr>
            <p:cNvSpPr txBox="1"/>
            <p:nvPr/>
          </p:nvSpPr>
          <p:spPr>
            <a:xfrm>
              <a:off x="3810000" y="4572000"/>
              <a:ext cx="1371600" cy="476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দৈর্ঘ্য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itchFamily="2" charset="0"/>
                </a:rPr>
                <a:t>a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E75A12-B8BD-4763-B457-F6D4E65E7E28}"/>
                </a:ext>
              </a:extLst>
            </p:cNvPr>
            <p:cNvSpPr txBox="1"/>
            <p:nvPr/>
          </p:nvSpPr>
          <p:spPr>
            <a:xfrm rot="19665060">
              <a:off x="7068432" y="4117857"/>
              <a:ext cx="1240125" cy="476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প্রস্থ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itchFamily="2" charset="0"/>
                </a:rPr>
                <a:t>b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F206A6-79B8-4E58-B942-CD3C993E976E}"/>
                </a:ext>
              </a:extLst>
            </p:cNvPr>
            <p:cNvSpPr txBox="1"/>
            <p:nvPr/>
          </p:nvSpPr>
          <p:spPr>
            <a:xfrm rot="16200000">
              <a:off x="759766" y="3175513"/>
              <a:ext cx="1371600" cy="50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উচ্চতা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itchFamily="2" charset="0"/>
                </a:rPr>
                <a:t>c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D66EA9-F4BD-4FFD-A385-BBF528C489CA}"/>
                  </a:ext>
                </a:extLst>
              </p:cNvPr>
              <p:cNvSpPr txBox="1"/>
              <p:nvPr/>
            </p:nvSpPr>
            <p:spPr>
              <a:xfrm>
                <a:off x="533400" y="4876800"/>
                <a:ext cx="11125200" cy="10772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ভূমির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= (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b)= ab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।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ঘনবস্তুর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আয়তন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ভূমির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উচ্চতা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= ab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c=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abc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।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D66EA9-F4BD-4FFD-A385-BBF528C48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76800"/>
                <a:ext cx="11125200" cy="1077218"/>
              </a:xfrm>
              <a:prstGeom prst="rect">
                <a:avLst/>
              </a:prstGeom>
              <a:blipFill>
                <a:blip r:embed="rId6"/>
                <a:stretch>
                  <a:fillRect l="-1370" t="-9605" b="-209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4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6E4672F-87E5-4AFD-8A65-635E8E1BCA00}"/>
              </a:ext>
            </a:extLst>
          </p:cNvPr>
          <p:cNvSpPr/>
          <p:nvPr/>
        </p:nvSpPr>
        <p:spPr>
          <a:xfrm>
            <a:off x="1523999" y="-74871"/>
            <a:ext cx="91440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43B49-DCC9-4E3D-B709-D15C007E18B7}"/>
              </a:ext>
            </a:extLst>
          </p:cNvPr>
          <p:cNvSpPr txBox="1"/>
          <p:nvPr/>
        </p:nvSpPr>
        <p:spPr>
          <a:xfrm>
            <a:off x="978567" y="3772726"/>
            <a:ext cx="102108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ঘনবস্তুটির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58B40E-99B7-43F3-832A-D60C958C5963}"/>
              </a:ext>
            </a:extLst>
          </p:cNvPr>
          <p:cNvGrpSpPr/>
          <p:nvPr/>
        </p:nvGrpSpPr>
        <p:grpSpPr>
          <a:xfrm>
            <a:off x="990600" y="4163867"/>
            <a:ext cx="9397799" cy="2554545"/>
            <a:chOff x="990600" y="4115739"/>
            <a:chExt cx="9397799" cy="255454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E82DFE4-9967-4658-A50D-B8D1EADEE15A}"/>
                    </a:ext>
                  </a:extLst>
                </p:cNvPr>
                <p:cNvSpPr txBox="1"/>
                <p:nvPr/>
              </p:nvSpPr>
              <p:spPr>
                <a:xfrm>
                  <a:off x="990600" y="4115739"/>
                  <a:ext cx="9397799" cy="255454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Wingdings" pitchFamily="2" charset="2"/>
                    <a:buChar char="v"/>
                  </a:pP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ঘনবস্তুটির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সমগ্রতলের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ক্ষেত্রফল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= 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cs typeface="NikoshBAN" pitchFamily="2" charset="0"/>
                    </a:rPr>
                    <a:t>2(</a:t>
                  </a:r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cs typeface="NikoshBAN" pitchFamily="2" charset="0"/>
                    </a:rPr>
                    <a:t>ab+bc+ca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cs typeface="NikoshBAN" pitchFamily="2" charset="0"/>
                    </a:rPr>
                    <a:t>)</a:t>
                  </a:r>
                </a:p>
                <a:p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cs typeface="NikoshBAN" pitchFamily="2" charset="0"/>
                    </a:rPr>
                    <a:t>                                               =  2 (25×20+20×15+15×25) </a:t>
                  </a:r>
                </a:p>
                <a:p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cs typeface="NikoshBAN" pitchFamily="2" charset="0"/>
                    </a:rPr>
                    <a:t>                                               = 2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(</m:t>
                      </m:r>
                      <m:r>
                        <a:rPr lang="en-US" sz="3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𝟓𝟎𝟎</m:t>
                      </m:r>
                      <m:r>
                        <a:rPr lang="en-US" sz="3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+</m:t>
                      </m:r>
                      <m:r>
                        <a:rPr lang="en-US" sz="3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𝟑𝟎</m:t>
                      </m:r>
                      <m:r>
                        <a:rPr lang="en-US" sz="3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𝟎</m:t>
                      </m:r>
                      <m:r>
                        <a:rPr lang="en-US" sz="3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+</m:t>
                      </m:r>
                      <m:r>
                        <a:rPr lang="en-US" sz="3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𝟑</m:t>
                      </m:r>
                      <m:r>
                        <a:rPr lang="en-US" sz="3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𝟕𝟓</m:t>
                      </m:r>
                      <m:r>
                        <a:rPr lang="en-US" sz="3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)</m:t>
                      </m:r>
                    </m:oMath>
                  </a14:m>
                  <a:endPara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                                               = 2× 1175 =  2350</a:t>
                  </a:r>
                </a:p>
                <a:p>
                  <a:endPara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E82DFE4-9967-4658-A50D-B8D1EADEE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4115739"/>
                  <a:ext cx="9397799" cy="2554545"/>
                </a:xfrm>
                <a:prstGeom prst="rect">
                  <a:avLst/>
                </a:prstGeom>
                <a:blipFill>
                  <a:blip r:embed="rId4"/>
                  <a:stretch>
                    <a:fillRect l="-1622" t="-405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539E86F4-7C92-4B97-87CE-80CAF78FC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02375" y="5490422"/>
              <a:ext cx="669761" cy="621749"/>
            </a:xfrm>
            <a:prstGeom prst="rect">
              <a:avLst/>
            </a:prstGeom>
            <a:noFill/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EC822-D7E6-443B-9F01-37FAA85FD5EB}"/>
              </a:ext>
            </a:extLst>
          </p:cNvPr>
          <p:cNvGrpSpPr/>
          <p:nvPr/>
        </p:nvGrpSpPr>
        <p:grpSpPr>
          <a:xfrm>
            <a:off x="2682240" y="1098525"/>
            <a:ext cx="5852159" cy="2776959"/>
            <a:chOff x="2758968" y="1232992"/>
            <a:chExt cx="5880537" cy="324494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D355C2-5B01-4666-AE38-F5BEB6152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462" y="1232992"/>
              <a:ext cx="5270938" cy="312157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E8B696-B896-43EB-B701-8F6BE9B21FF2}"/>
                </a:ext>
              </a:extLst>
            </p:cNvPr>
            <p:cNvSpPr txBox="1"/>
            <p:nvPr/>
          </p:nvSpPr>
          <p:spPr>
            <a:xfrm>
              <a:off x="5076498" y="3794615"/>
              <a:ext cx="1166648" cy="68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25cm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B32B2F-301D-4FAF-BE2F-F78CD777D7A3}"/>
                </a:ext>
              </a:extLst>
            </p:cNvPr>
            <p:cNvSpPr txBox="1"/>
            <p:nvPr/>
          </p:nvSpPr>
          <p:spPr>
            <a:xfrm rot="19666246">
              <a:off x="7472857" y="3466887"/>
              <a:ext cx="1166648" cy="68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20cm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6A2F12-36AC-445E-ADB4-781CD97EEE6F}"/>
                </a:ext>
              </a:extLst>
            </p:cNvPr>
            <p:cNvSpPr txBox="1"/>
            <p:nvPr/>
          </p:nvSpPr>
          <p:spPr>
            <a:xfrm>
              <a:off x="2758968" y="2601201"/>
              <a:ext cx="1166648" cy="68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15cm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EB1749E-D303-4089-AE02-85974E64592B}"/>
              </a:ext>
            </a:extLst>
          </p:cNvPr>
          <p:cNvSpPr txBox="1"/>
          <p:nvPr/>
        </p:nvSpPr>
        <p:spPr>
          <a:xfrm>
            <a:off x="10388399" y="6063963"/>
            <a:ext cx="1298501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58F53B90-1A12-4990-93ED-1531B079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0915" y="6072724"/>
            <a:ext cx="685800" cy="464234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B81C9B-E4EC-456A-A8B6-86E05064363F}"/>
              </a:ext>
            </a:extLst>
          </p:cNvPr>
          <p:cNvSpPr txBox="1"/>
          <p:nvPr/>
        </p:nvSpPr>
        <p:spPr>
          <a:xfrm>
            <a:off x="623684" y="6026545"/>
            <a:ext cx="9259615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ঘনবস্তুটির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abc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= (25×20×15)       = 7500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E4F8DA49-C071-4D25-94A3-0FBCBAC11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1681" y="6096448"/>
            <a:ext cx="650150" cy="440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327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7DB936A-1AD0-41B8-993D-AF949B35B0C1}"/>
              </a:ext>
            </a:extLst>
          </p:cNvPr>
          <p:cNvSpPr/>
          <p:nvPr/>
        </p:nvSpPr>
        <p:spPr>
          <a:xfrm>
            <a:off x="3943751" y="381588"/>
            <a:ext cx="2590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CC04C2-FAC2-43E5-93A2-976460F0A0C9}"/>
              </a:ext>
            </a:extLst>
          </p:cNvPr>
          <p:cNvGrpSpPr/>
          <p:nvPr/>
        </p:nvGrpSpPr>
        <p:grpSpPr>
          <a:xfrm>
            <a:off x="587268" y="1727173"/>
            <a:ext cx="7086600" cy="707886"/>
            <a:chOff x="838200" y="1646420"/>
            <a:chExt cx="7086600" cy="707886"/>
          </a:xfrm>
        </p:grpSpPr>
        <p:pic>
          <p:nvPicPr>
            <p:cNvPr id="10" name="Picture 9" descr="help-153647_960_720.png">
              <a:extLst>
                <a:ext uri="{FF2B5EF4-FFF2-40B4-BE49-F238E27FC236}">
                  <a16:creationId xmlns:a16="http://schemas.microsoft.com/office/drawing/2014/main" id="{6E9D49E5-EE54-4A78-9407-1A6C8966D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1676400"/>
              <a:ext cx="457200" cy="4572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CA52DA-E526-4DB1-900E-B7001207D4E6}"/>
                </a:ext>
              </a:extLst>
            </p:cNvPr>
            <p:cNvSpPr txBox="1"/>
            <p:nvPr/>
          </p:nvSpPr>
          <p:spPr>
            <a:xfrm>
              <a:off x="1356610" y="1646420"/>
              <a:ext cx="65681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আয়তাকার</a:t>
              </a: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ঘনবস্তু</a:t>
              </a:r>
              <a:r>
                <a:rPr lang="as-IN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সংজ্ঞা</a:t>
              </a: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ী 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B56244-B3EC-4CDF-B510-6F91F0745D38}"/>
              </a:ext>
            </a:extLst>
          </p:cNvPr>
          <p:cNvGrpSpPr/>
          <p:nvPr/>
        </p:nvGrpSpPr>
        <p:grpSpPr>
          <a:xfrm>
            <a:off x="580678" y="2344095"/>
            <a:ext cx="10731598" cy="668212"/>
            <a:chOff x="838200" y="2362200"/>
            <a:chExt cx="7704736" cy="668212"/>
          </a:xfrm>
        </p:grpSpPr>
        <p:pic>
          <p:nvPicPr>
            <p:cNvPr id="13" name="Picture 12" descr="icon1.png">
              <a:extLst>
                <a:ext uri="{FF2B5EF4-FFF2-40B4-BE49-F238E27FC236}">
                  <a16:creationId xmlns:a16="http://schemas.microsoft.com/office/drawing/2014/main" id="{CC34EB8D-9B52-44D0-A434-156EC0604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2362200"/>
              <a:ext cx="328246" cy="47767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C82A41-52D4-4936-8726-38D1A4E3C3C0}"/>
                </a:ext>
              </a:extLst>
            </p:cNvPr>
            <p:cNvSpPr txBox="1"/>
            <p:nvPr/>
          </p:nvSpPr>
          <p:spPr>
            <a:xfrm>
              <a:off x="1160483" y="2384081"/>
              <a:ext cx="7382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indent="-53975" algn="just"/>
              <a:r>
                <a:rPr lang="en-US" sz="3600" b="1" dirty="0" err="1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ো </a:t>
              </a:r>
              <a:r>
                <a:rPr lang="en-US" sz="3600" b="1" dirty="0" err="1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আয়তক্ষেত্র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b="1" dirty="0" err="1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তাকে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B8467F-1498-43DC-93C5-EB447C07DCBC}"/>
              </a:ext>
            </a:extLst>
          </p:cNvPr>
          <p:cNvGrpSpPr/>
          <p:nvPr/>
        </p:nvGrpSpPr>
        <p:grpSpPr>
          <a:xfrm>
            <a:off x="580678" y="2981302"/>
            <a:ext cx="6615312" cy="656527"/>
            <a:chOff x="791980" y="3077980"/>
            <a:chExt cx="6615312" cy="656527"/>
          </a:xfrm>
        </p:grpSpPr>
        <p:pic>
          <p:nvPicPr>
            <p:cNvPr id="16" name="Picture 15" descr="help-153647_960_720.png">
              <a:extLst>
                <a:ext uri="{FF2B5EF4-FFF2-40B4-BE49-F238E27FC236}">
                  <a16:creationId xmlns:a16="http://schemas.microsoft.com/office/drawing/2014/main" id="{8B528B17-600F-4F68-9E2E-31E371D9A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80" y="3077980"/>
              <a:ext cx="503420" cy="5034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602127-3EFD-4A2D-ADF8-1E9C4E3DB8E1}"/>
                </a:ext>
              </a:extLst>
            </p:cNvPr>
            <p:cNvSpPr txBox="1"/>
            <p:nvPr/>
          </p:nvSpPr>
          <p:spPr>
            <a:xfrm>
              <a:off x="1262744" y="3088176"/>
              <a:ext cx="6144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আয়তাকার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ঘনবস্তুর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আয়তনের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4679BE-C0F5-4275-8236-7194B7ABB423}"/>
              </a:ext>
            </a:extLst>
          </p:cNvPr>
          <p:cNvGrpSpPr/>
          <p:nvPr/>
        </p:nvGrpSpPr>
        <p:grpSpPr>
          <a:xfrm>
            <a:off x="598827" y="3577003"/>
            <a:ext cx="10947198" cy="646331"/>
            <a:chOff x="838200" y="3787914"/>
            <a:chExt cx="10532396" cy="646331"/>
          </a:xfrm>
        </p:grpSpPr>
        <p:pic>
          <p:nvPicPr>
            <p:cNvPr id="19" name="Picture 18" descr="icon1.png">
              <a:extLst>
                <a:ext uri="{FF2B5EF4-FFF2-40B4-BE49-F238E27FC236}">
                  <a16:creationId xmlns:a16="http://schemas.microsoft.com/office/drawing/2014/main" id="{C44646A6-DDEC-45B4-B83E-3D5DCF95C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3802904"/>
              <a:ext cx="457200" cy="47767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5709B7F-4CC5-41C7-B6AF-30EAE6F5158E}"/>
                    </a:ext>
                  </a:extLst>
                </p:cNvPr>
                <p:cNvSpPr txBox="1"/>
                <p:nvPr/>
              </p:nvSpPr>
              <p:spPr>
                <a:xfrm>
                  <a:off x="1295399" y="3787914"/>
                  <a:ext cx="1007519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আয়তাকার </a:t>
                  </a:r>
                  <a:r>
                    <a:rPr lang="en-US" sz="3600" b="1" dirty="0" err="1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ঘনবস্তুর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আয়তন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= </a:t>
                  </a:r>
                  <a:r>
                    <a:rPr lang="en-US" sz="3600" b="1" dirty="0" err="1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দৈ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র্ঘ্য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×</m:t>
                      </m:r>
                      <m:r>
                        <a:rPr lang="en-US" sz="3600" b="1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প্রস্থ</m:t>
                      </m:r>
                      <m:r>
                        <a:rPr lang="en-US" sz="3600" b="1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×</m:t>
                      </m:r>
                      <m:r>
                        <a:rPr lang="en-US" sz="3600" b="1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উচ্চতা</m:t>
                      </m:r>
                      <m:r>
                        <a:rPr lang="en-US" sz="3600" b="1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r>
                        <a:rPr lang="en-US" sz="3600" b="1" i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𝐚𝐛𝐜</m:t>
                      </m:r>
                      <m:r>
                        <a:rPr lang="en-US" sz="3600" b="1" i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1" i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ঘন</m:t>
                      </m:r>
                      <m:r>
                        <a:rPr lang="en-US" sz="3600" b="1" i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1" i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একক</m:t>
                      </m:r>
                      <m:r>
                        <a:rPr lang="en-US" sz="3600" b="1" i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oMath>
                  </a14:m>
                  <a:endParaRPr lang="en-US" sz="3600" b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5709B7F-4CC5-41C7-B6AF-30EAE6F51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399" y="3787914"/>
                  <a:ext cx="10075197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1921" t="-15094" b="-4150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AF3F95-4453-4AA5-9270-03F886A48B25}"/>
              </a:ext>
            </a:extLst>
          </p:cNvPr>
          <p:cNvGrpSpPr/>
          <p:nvPr/>
        </p:nvGrpSpPr>
        <p:grpSpPr>
          <a:xfrm>
            <a:off x="587768" y="4057160"/>
            <a:ext cx="7635184" cy="646331"/>
            <a:chOff x="791980" y="4480797"/>
            <a:chExt cx="7635184" cy="646331"/>
          </a:xfrm>
        </p:grpSpPr>
        <p:pic>
          <p:nvPicPr>
            <p:cNvPr id="22" name="Picture 21" descr="help-153647_960_720.png">
              <a:extLst>
                <a:ext uri="{FF2B5EF4-FFF2-40B4-BE49-F238E27FC236}">
                  <a16:creationId xmlns:a16="http://schemas.microsoft.com/office/drawing/2014/main" id="{D02950DF-2226-4214-94E2-F3F747491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80" y="4525780"/>
              <a:ext cx="503420" cy="50342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BFA59D-4258-47A0-819E-1C316A9F65FE}"/>
                </a:ext>
              </a:extLst>
            </p:cNvPr>
            <p:cNvSpPr txBox="1"/>
            <p:nvPr/>
          </p:nvSpPr>
          <p:spPr>
            <a:xfrm>
              <a:off x="1325574" y="4480797"/>
              <a:ext cx="7101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আয়তাকার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ঘনবস্তুর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র্ণের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দৈর্ঘ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ী 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24A8BE-3B4F-4CE9-B9EC-2F7ADA57868A}"/>
              </a:ext>
            </a:extLst>
          </p:cNvPr>
          <p:cNvGrpSpPr/>
          <p:nvPr/>
        </p:nvGrpSpPr>
        <p:grpSpPr>
          <a:xfrm>
            <a:off x="587361" y="5238207"/>
            <a:ext cx="9035814" cy="646331"/>
            <a:chOff x="791980" y="4495800"/>
            <a:chExt cx="7573716" cy="646331"/>
          </a:xfrm>
        </p:grpSpPr>
        <p:pic>
          <p:nvPicPr>
            <p:cNvPr id="25" name="Picture 24" descr="help-153647_960_720.png">
              <a:extLst>
                <a:ext uri="{FF2B5EF4-FFF2-40B4-BE49-F238E27FC236}">
                  <a16:creationId xmlns:a16="http://schemas.microsoft.com/office/drawing/2014/main" id="{4784263E-B9D6-4DBF-97CF-F99C1F285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80" y="4525780"/>
              <a:ext cx="461310" cy="50342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8BD6CB-6F0F-4C2C-955A-37C912CE8ED4}"/>
                </a:ext>
              </a:extLst>
            </p:cNvPr>
            <p:cNvSpPr txBox="1"/>
            <p:nvPr/>
          </p:nvSpPr>
          <p:spPr>
            <a:xfrm>
              <a:off x="1264106" y="4495800"/>
              <a:ext cx="7101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আয়তাকার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ঘনবস্তুর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্ষেত্রফলের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CBF087-0070-4EB1-A4D8-EA58D0264382}"/>
              </a:ext>
            </a:extLst>
          </p:cNvPr>
          <p:cNvGrpSpPr/>
          <p:nvPr/>
        </p:nvGrpSpPr>
        <p:grpSpPr>
          <a:xfrm>
            <a:off x="655880" y="5859417"/>
            <a:ext cx="9897464" cy="646331"/>
            <a:chOff x="889190" y="3744370"/>
            <a:chExt cx="9897464" cy="646331"/>
          </a:xfrm>
        </p:grpSpPr>
        <p:pic>
          <p:nvPicPr>
            <p:cNvPr id="28" name="Picture 27" descr="icon1.png">
              <a:extLst>
                <a:ext uri="{FF2B5EF4-FFF2-40B4-BE49-F238E27FC236}">
                  <a16:creationId xmlns:a16="http://schemas.microsoft.com/office/drawing/2014/main" id="{B98F5737-327D-4E53-8A6B-E3B10C6DE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9190" y="3802903"/>
              <a:ext cx="481845" cy="50342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1A9697-9DE4-4B6A-8967-DB2B05C0DEF9}"/>
                </a:ext>
              </a:extLst>
            </p:cNvPr>
            <p:cNvSpPr txBox="1"/>
            <p:nvPr/>
          </p:nvSpPr>
          <p:spPr>
            <a:xfrm>
              <a:off x="1295400" y="3744370"/>
              <a:ext cx="94912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ঘনবস্তুটির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সমগ্রতলের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itchFamily="2" charset="0"/>
                </a:rPr>
                <a:t>2(</a:t>
              </a:r>
              <a:r>
                <a:rPr lang="en-US" sz="3600" b="1" dirty="0" err="1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itchFamily="2" charset="0"/>
                </a:rPr>
                <a:t>ab+bc+ca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itchFamily="2" charset="0"/>
                </a:rPr>
                <a:t>) 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 </a:t>
              </a:r>
              <a:r>
                <a:rPr lang="en-US" sz="3600" b="1" dirty="0" err="1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F28F94-B25E-478C-A342-D86202C8FE21}"/>
              </a:ext>
            </a:extLst>
          </p:cNvPr>
          <p:cNvGrpSpPr/>
          <p:nvPr/>
        </p:nvGrpSpPr>
        <p:grpSpPr>
          <a:xfrm>
            <a:off x="619256" y="4533223"/>
            <a:ext cx="3232437" cy="806937"/>
            <a:chOff x="1375990" y="4156464"/>
            <a:chExt cx="3145287" cy="806937"/>
          </a:xfrm>
        </p:grpSpPr>
        <p:pic>
          <p:nvPicPr>
            <p:cNvPr id="31" name="Picture 30" descr="icon1.png">
              <a:extLst>
                <a:ext uri="{FF2B5EF4-FFF2-40B4-BE49-F238E27FC236}">
                  <a16:creationId xmlns:a16="http://schemas.microsoft.com/office/drawing/2014/main" id="{A299DDCE-16C2-4C1F-95AA-02A966AE4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5990" y="4295015"/>
              <a:ext cx="457200" cy="477672"/>
            </a:xfrm>
            <a:prstGeom prst="rect">
              <a:avLst/>
            </a:prstGeom>
          </p:spPr>
        </p:pic>
        <p:pic>
          <p:nvPicPr>
            <p:cNvPr id="32" name="Picture 13">
              <a:extLst>
                <a:ext uri="{FF2B5EF4-FFF2-40B4-BE49-F238E27FC236}">
                  <a16:creationId xmlns:a16="http://schemas.microsoft.com/office/drawing/2014/main" id="{9C784A28-0C11-4C5C-A3E4-81A6298AA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8676" y="4156464"/>
              <a:ext cx="2592601" cy="806937"/>
            </a:xfrm>
            <a:prstGeom prst="rect">
              <a:avLst/>
            </a:prstGeom>
            <a:noFill/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40BD3C8-5E0C-41EC-879B-77D3977207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668" y="367649"/>
            <a:ext cx="2608003" cy="192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34C9963-92B5-4022-8DE1-61FC374555A4}"/>
              </a:ext>
            </a:extLst>
          </p:cNvPr>
          <p:cNvSpPr/>
          <p:nvPr/>
        </p:nvSpPr>
        <p:spPr>
          <a:xfrm>
            <a:off x="1217400" y="1314657"/>
            <a:ext cx="7031277" cy="156966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9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D2AEE-1204-4BCF-B263-CEC6726501BB}"/>
              </a:ext>
            </a:extLst>
          </p:cNvPr>
          <p:cNvSpPr txBox="1"/>
          <p:nvPr/>
        </p:nvSpPr>
        <p:spPr>
          <a:xfrm>
            <a:off x="711496" y="4480925"/>
            <a:ext cx="10670006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5475" indent="-625475">
              <a:buFont typeface="Wingdings" panose="05000000000000000000" pitchFamily="2" charset="2"/>
              <a:buChar char="q"/>
            </a:pP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দৈর্ঘ্য,সমগ্রতলের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EE6DA5-09E7-4F44-A91F-02412ADDE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79" y="1273488"/>
            <a:ext cx="2219060" cy="28680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526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111F3D-5BC0-42EB-9E22-A716C67E3688}"/>
              </a:ext>
            </a:extLst>
          </p:cNvPr>
          <p:cNvGrpSpPr/>
          <p:nvPr/>
        </p:nvGrpSpPr>
        <p:grpSpPr>
          <a:xfrm>
            <a:off x="1690466" y="1127390"/>
            <a:ext cx="8229600" cy="3770510"/>
            <a:chOff x="222956" y="758620"/>
            <a:chExt cx="8839200" cy="52387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FC6FD1-E188-4EED-A518-7BD0DBF21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56" y="758620"/>
              <a:ext cx="8839200" cy="52387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0F92DF-F797-4E54-8155-0D79865190C0}"/>
                </a:ext>
              </a:extLst>
            </p:cNvPr>
            <p:cNvSpPr txBox="1"/>
            <p:nvPr/>
          </p:nvSpPr>
          <p:spPr>
            <a:xfrm>
              <a:off x="1062805" y="1550731"/>
              <a:ext cx="6391428" cy="438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99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11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FEC1EE4-5428-40AC-96BE-B71F6003464D}"/>
              </a:ext>
            </a:extLst>
          </p:cNvPr>
          <p:cNvSpPr/>
          <p:nvPr/>
        </p:nvSpPr>
        <p:spPr>
          <a:xfrm>
            <a:off x="220932" y="3700883"/>
            <a:ext cx="5722668" cy="281615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7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7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মহিদুল</a:t>
            </a:r>
            <a:r>
              <a:rPr lang="en-US" sz="37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IN" sz="37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375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375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ণিত</a:t>
            </a:r>
            <a:endParaRPr lang="en-US" sz="337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জাফরগঞ্জ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bn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en-US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936093</a:t>
            </a: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37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mohiduljhs@gmail.com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E3040-54AA-44BD-9FC1-6905BFF08162}"/>
              </a:ext>
            </a:extLst>
          </p:cNvPr>
          <p:cNvSpPr/>
          <p:nvPr/>
        </p:nvSpPr>
        <p:spPr>
          <a:xfrm>
            <a:off x="7308240" y="3848183"/>
            <a:ext cx="3836010" cy="255454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গণিত</a:t>
            </a: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ষোড়শ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৫০ মিনি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৩১/১২/২০২০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6C2C863-44B2-43D1-8C29-A066BFA91C2C}"/>
              </a:ext>
            </a:extLst>
          </p:cNvPr>
          <p:cNvSpPr/>
          <p:nvPr/>
        </p:nvSpPr>
        <p:spPr>
          <a:xfrm>
            <a:off x="4888052" y="213417"/>
            <a:ext cx="2624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E5D17C-FBC0-4404-B460-E6E5E5C84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19" y="1262901"/>
            <a:ext cx="2092241" cy="2393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264C5-2ADF-4DA9-87B5-D4A81E293B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33" y="1405838"/>
            <a:ext cx="1891091" cy="1891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C4FB6F-8F0D-4E81-94F5-27139D84D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29" y="1261263"/>
            <a:ext cx="1891091" cy="222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A0C881-ADE3-46AB-80A7-8D014D150E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0009">
            <a:off x="5998291" y="3731317"/>
            <a:ext cx="1609105" cy="20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5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pic>
        <p:nvPicPr>
          <p:cNvPr id="6" name="Picture 5" descr="15302333-wooden-geometric-shapes-parallelepiped-isolated-on-a-white-background.jpg">
            <a:extLst>
              <a:ext uri="{FF2B5EF4-FFF2-40B4-BE49-F238E27FC236}">
                <a16:creationId xmlns:a16="http://schemas.microsoft.com/office/drawing/2014/main" id="{E989A160-078F-4C42-AE4C-B3843C70EA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426713"/>
            <a:ext cx="2630424" cy="3293222"/>
          </a:xfrm>
          <a:prstGeom prst="rect">
            <a:avLst/>
          </a:prstGeom>
        </p:spPr>
      </p:pic>
      <p:pic>
        <p:nvPicPr>
          <p:cNvPr id="7" name="Picture 6" descr="images (4).jpg">
            <a:extLst>
              <a:ext uri="{FF2B5EF4-FFF2-40B4-BE49-F238E27FC236}">
                <a16:creationId xmlns:a16="http://schemas.microsoft.com/office/drawing/2014/main" id="{F1980C14-2D0C-4FF7-BD10-35226CBBEE3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4737" y="2130241"/>
            <a:ext cx="2514600" cy="236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44A227-1D39-4E46-A756-CEB98F573077}"/>
              </a:ext>
            </a:extLst>
          </p:cNvPr>
          <p:cNvSpPr txBox="1"/>
          <p:nvPr/>
        </p:nvSpPr>
        <p:spPr>
          <a:xfrm>
            <a:off x="5974083" y="4643865"/>
            <a:ext cx="303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টুকরা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2E31B-FFC1-4E5F-AD28-0F4A3E946A72}"/>
              </a:ext>
            </a:extLst>
          </p:cNvPr>
          <p:cNvSpPr txBox="1"/>
          <p:nvPr/>
        </p:nvSpPr>
        <p:spPr>
          <a:xfrm>
            <a:off x="3629463" y="463609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টিফিন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বক্স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32F1CC-4940-4CDD-AB4B-AEF0A023CC1A}"/>
              </a:ext>
            </a:extLst>
          </p:cNvPr>
          <p:cNvSpPr/>
          <p:nvPr/>
        </p:nvSpPr>
        <p:spPr>
          <a:xfrm>
            <a:off x="1349326" y="411050"/>
            <a:ext cx="5791200" cy="101566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bn-IN" sz="6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ছবিগুলো দেখি...</a:t>
            </a:r>
            <a:endParaRPr lang="en-US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934E08-E64D-42F1-A8BB-A90D7D2C59BE}"/>
              </a:ext>
            </a:extLst>
          </p:cNvPr>
          <p:cNvSpPr txBox="1"/>
          <p:nvPr/>
        </p:nvSpPr>
        <p:spPr>
          <a:xfrm>
            <a:off x="1143000" y="4648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E88543-3553-4432-A6AD-DD9070F37F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6763" r="15687" b="11366"/>
          <a:stretch/>
        </p:blipFill>
        <p:spPr>
          <a:xfrm>
            <a:off x="400049" y="1778403"/>
            <a:ext cx="2571751" cy="28654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101A86-BA1A-454F-9693-994F1781CAF9}"/>
              </a:ext>
            </a:extLst>
          </p:cNvPr>
          <p:cNvSpPr txBox="1"/>
          <p:nvPr/>
        </p:nvSpPr>
        <p:spPr>
          <a:xfrm>
            <a:off x="8802857" y="464386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4553C8-E305-4AC9-AAC8-3E4868A644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55" y="1946549"/>
            <a:ext cx="3048000" cy="24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DE25036-1ABA-4789-BE41-2BB81D600805}"/>
              </a:ext>
            </a:extLst>
          </p:cNvPr>
          <p:cNvSpPr txBox="1"/>
          <p:nvPr/>
        </p:nvSpPr>
        <p:spPr>
          <a:xfrm>
            <a:off x="1903110" y="450284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বাক্স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CA4A36-19F0-4C23-9B48-4E42EE93D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72" y="1525940"/>
            <a:ext cx="4475096" cy="2771944"/>
          </a:xfrm>
          <a:prstGeom prst="rect">
            <a:avLst/>
          </a:prstGeom>
        </p:spPr>
      </p:pic>
      <p:pic>
        <p:nvPicPr>
          <p:cNvPr id="15" name="Picture 1" descr="hemcrete-ed01.jpg">
            <a:extLst>
              <a:ext uri="{FF2B5EF4-FFF2-40B4-BE49-F238E27FC236}">
                <a16:creationId xmlns:a16="http://schemas.microsoft.com/office/drawing/2014/main" id="{D791D4BF-4B81-48FB-9CE1-7F08D623B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r="12830"/>
          <a:stretch>
            <a:fillRect/>
          </a:stretch>
        </p:blipFill>
        <p:spPr bwMode="auto">
          <a:xfrm>
            <a:off x="6745237" y="1133108"/>
            <a:ext cx="4376431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5424D6-DBDF-4840-87F0-08A9291B6482}"/>
              </a:ext>
            </a:extLst>
          </p:cNvPr>
          <p:cNvSpPr txBox="1"/>
          <p:nvPr/>
        </p:nvSpPr>
        <p:spPr>
          <a:xfrm>
            <a:off x="6628153" y="4502848"/>
            <a:ext cx="449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পারটেক্স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হার্ডবোর্ড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খন্ড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5C435-C406-41C4-95F3-B1BD89C83C63}"/>
              </a:ext>
            </a:extLst>
          </p:cNvPr>
          <p:cNvSpPr txBox="1"/>
          <p:nvPr/>
        </p:nvSpPr>
        <p:spPr>
          <a:xfrm>
            <a:off x="1548622" y="5408972"/>
            <a:ext cx="9349227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(Rectangular solid)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0FF3AE-687E-4365-80E1-20DC2C018529}"/>
              </a:ext>
            </a:extLst>
          </p:cNvPr>
          <p:cNvSpPr/>
          <p:nvPr/>
        </p:nvSpPr>
        <p:spPr>
          <a:xfrm>
            <a:off x="173987" y="2534587"/>
            <a:ext cx="11838138" cy="264687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1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endParaRPr lang="en-US" sz="23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6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FE6FD6-FDE6-483B-8083-4E652D0D56D3}"/>
              </a:ext>
            </a:extLst>
          </p:cNvPr>
          <p:cNvSpPr txBox="1"/>
          <p:nvPr/>
        </p:nvSpPr>
        <p:spPr>
          <a:xfrm>
            <a:off x="2963279" y="183924"/>
            <a:ext cx="62654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295CD-5F02-400B-B10E-F0D39CBAC351}"/>
              </a:ext>
            </a:extLst>
          </p:cNvPr>
          <p:cNvSpPr txBox="1"/>
          <p:nvPr/>
        </p:nvSpPr>
        <p:spPr>
          <a:xfrm>
            <a:off x="198619" y="1597700"/>
            <a:ext cx="1182349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7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FC44DC8-841B-42B3-9422-4EE1C3BF1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508299"/>
              </p:ext>
            </p:extLst>
          </p:nvPr>
        </p:nvGraphicFramePr>
        <p:xfrm>
          <a:off x="5769071" y="349198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61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071" y="3491980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790C672-2E23-40A9-8D90-A184D02AC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722247"/>
              </p:ext>
            </p:extLst>
          </p:nvPr>
        </p:nvGraphicFramePr>
        <p:xfrm>
          <a:off x="5769071" y="349198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41200" progId="Equation.3">
                  <p:embed/>
                </p:oleObj>
              </mc:Choice>
              <mc:Fallback>
                <p:oleObj name="Equation" r:id="rId6" imgW="126720" imgH="241200" progId="Equation.3">
                  <p:embed/>
                  <p:pic>
                    <p:nvPicPr>
                      <p:cNvPr id="62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071" y="3491980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3FD8B95-1F45-411D-8D93-E9CD01FF717D}"/>
              </a:ext>
            </a:extLst>
          </p:cNvPr>
          <p:cNvGrpSpPr/>
          <p:nvPr/>
        </p:nvGrpSpPr>
        <p:grpSpPr>
          <a:xfrm>
            <a:off x="5908771" y="2622028"/>
            <a:ext cx="4038600" cy="1068388"/>
            <a:chOff x="3886200" y="4267200"/>
            <a:chExt cx="4038600" cy="10683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0D7E758-28D4-470E-AFF6-83E9FDF69A87}"/>
                </a:ext>
              </a:extLst>
            </p:cNvPr>
            <p:cNvGrpSpPr/>
            <p:nvPr/>
          </p:nvGrpSpPr>
          <p:grpSpPr>
            <a:xfrm>
              <a:off x="3886200" y="4267200"/>
              <a:ext cx="4038600" cy="1068388"/>
              <a:chOff x="4724400" y="4343400"/>
              <a:chExt cx="4038600" cy="106838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A0FCA09-61A7-4390-81BB-C3B906EFDF35}"/>
                  </a:ext>
                </a:extLst>
              </p:cNvPr>
              <p:cNvCxnSpPr/>
              <p:nvPr/>
            </p:nvCxnSpPr>
            <p:spPr>
              <a:xfrm>
                <a:off x="5334000" y="4343400"/>
                <a:ext cx="3429000" cy="1588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2FF15BF-D064-40BC-8733-28C9DCBA0E72}"/>
                  </a:ext>
                </a:extLst>
              </p:cNvPr>
              <p:cNvCxnSpPr/>
              <p:nvPr/>
            </p:nvCxnSpPr>
            <p:spPr>
              <a:xfrm rot="5400000">
                <a:off x="4495800" y="4572000"/>
                <a:ext cx="1066800" cy="60960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3796587-8233-43A4-BFA1-AAFDA5B59FE7}"/>
                  </a:ext>
                </a:extLst>
              </p:cNvPr>
              <p:cNvCxnSpPr/>
              <p:nvPr/>
            </p:nvCxnSpPr>
            <p:spPr>
              <a:xfrm>
                <a:off x="4724400" y="5410200"/>
                <a:ext cx="3429000" cy="1588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68C8B30-63BC-414B-BE55-465F01B660CC}"/>
                  </a:ext>
                </a:extLst>
              </p:cNvPr>
              <p:cNvCxnSpPr/>
              <p:nvPr/>
            </p:nvCxnSpPr>
            <p:spPr>
              <a:xfrm rot="5400000">
                <a:off x="7924800" y="4572000"/>
                <a:ext cx="1066800" cy="60960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9E6A4C-B392-48BD-B1E9-8E09FD23326F}"/>
                </a:ext>
              </a:extLst>
            </p:cNvPr>
            <p:cNvSpPr txBox="1"/>
            <p:nvPr/>
          </p:nvSpPr>
          <p:spPr>
            <a:xfrm>
              <a:off x="6248400" y="4419600"/>
              <a:ext cx="63991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ac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1CDE1B-F784-4489-B9CD-3D1B8CFDFCA3}"/>
              </a:ext>
            </a:extLst>
          </p:cNvPr>
          <p:cNvGrpSpPr/>
          <p:nvPr/>
        </p:nvGrpSpPr>
        <p:grpSpPr>
          <a:xfrm>
            <a:off x="9337769" y="564630"/>
            <a:ext cx="620683" cy="3124200"/>
            <a:chOff x="5410200" y="2895600"/>
            <a:chExt cx="620683" cy="31242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6249235-A70F-405F-95CC-3C4E3CC760CE}"/>
                </a:ext>
              </a:extLst>
            </p:cNvPr>
            <p:cNvGrpSpPr/>
            <p:nvPr/>
          </p:nvGrpSpPr>
          <p:grpSpPr>
            <a:xfrm>
              <a:off x="5410200" y="2895600"/>
              <a:ext cx="611188" cy="3124200"/>
              <a:chOff x="8153400" y="990600"/>
              <a:chExt cx="611188" cy="31242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3D2D4D5-1AAF-4000-BA66-0B7E5096E98E}"/>
                  </a:ext>
                </a:extLst>
              </p:cNvPr>
              <p:cNvCxnSpPr/>
              <p:nvPr/>
            </p:nvCxnSpPr>
            <p:spPr>
              <a:xfrm rot="5400000">
                <a:off x="7735094" y="2018506"/>
                <a:ext cx="2057400" cy="1588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D7D608B-365A-4E06-BA0C-0A89E9C042F6}"/>
                  </a:ext>
                </a:extLst>
              </p:cNvPr>
              <p:cNvCxnSpPr/>
              <p:nvPr/>
            </p:nvCxnSpPr>
            <p:spPr>
              <a:xfrm rot="5400000">
                <a:off x="7924800" y="1219200"/>
                <a:ext cx="1066800" cy="60960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003BBEB-DF26-4B80-A6A9-8E18C283F55A}"/>
                  </a:ext>
                </a:extLst>
              </p:cNvPr>
              <p:cNvCxnSpPr/>
              <p:nvPr/>
            </p:nvCxnSpPr>
            <p:spPr>
              <a:xfrm rot="5400000">
                <a:off x="7125494" y="3085306"/>
                <a:ext cx="2057400" cy="1588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1EE28F4-6DCA-4FB4-903D-8C6AB05616DA}"/>
                  </a:ext>
                </a:extLst>
              </p:cNvPr>
              <p:cNvCxnSpPr/>
              <p:nvPr/>
            </p:nvCxnSpPr>
            <p:spPr>
              <a:xfrm rot="5400000">
                <a:off x="7924800" y="3276600"/>
                <a:ext cx="1066800" cy="60960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063B8A-B19B-4F83-8D40-FCAFEC2A9937}"/>
                </a:ext>
              </a:extLst>
            </p:cNvPr>
            <p:cNvSpPr txBox="1"/>
            <p:nvPr/>
          </p:nvSpPr>
          <p:spPr>
            <a:xfrm>
              <a:off x="5410200" y="4114800"/>
              <a:ext cx="62068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0FE75D-D4EB-4FDC-A880-A0AC146C481E}"/>
              </a:ext>
            </a:extLst>
          </p:cNvPr>
          <p:cNvGrpSpPr/>
          <p:nvPr/>
        </p:nvGrpSpPr>
        <p:grpSpPr>
          <a:xfrm>
            <a:off x="6518371" y="564630"/>
            <a:ext cx="3430588" cy="2058988"/>
            <a:chOff x="1600200" y="3581400"/>
            <a:chExt cx="3430588" cy="205898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E5741B-DE4C-42B3-BE27-94F36F0451B3}"/>
                </a:ext>
              </a:extLst>
            </p:cNvPr>
            <p:cNvCxnSpPr/>
            <p:nvPr/>
          </p:nvCxnSpPr>
          <p:spPr>
            <a:xfrm>
              <a:off x="1600200" y="3581400"/>
              <a:ext cx="342900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64ADF7-CDBA-468B-ACE5-082810D29BE3}"/>
                </a:ext>
              </a:extLst>
            </p:cNvPr>
            <p:cNvCxnSpPr/>
            <p:nvPr/>
          </p:nvCxnSpPr>
          <p:spPr>
            <a:xfrm>
              <a:off x="1600200" y="5638800"/>
              <a:ext cx="342900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8CEE49C-3204-491B-B4E5-D05F724FCFA7}"/>
                </a:ext>
              </a:extLst>
            </p:cNvPr>
            <p:cNvCxnSpPr/>
            <p:nvPr/>
          </p:nvCxnSpPr>
          <p:spPr>
            <a:xfrm rot="5400000">
              <a:off x="572294" y="4609306"/>
              <a:ext cx="205740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3744739-0DBC-48AA-A93F-40754F77374B}"/>
                </a:ext>
              </a:extLst>
            </p:cNvPr>
            <p:cNvCxnSpPr/>
            <p:nvPr/>
          </p:nvCxnSpPr>
          <p:spPr>
            <a:xfrm rot="5400000">
              <a:off x="4001294" y="4609306"/>
              <a:ext cx="205740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1C77DE-B20E-4195-A8F5-1B5832DAEB6D}"/>
                </a:ext>
              </a:extLst>
            </p:cNvPr>
            <p:cNvSpPr txBox="1"/>
            <p:nvPr/>
          </p:nvSpPr>
          <p:spPr>
            <a:xfrm>
              <a:off x="3352800" y="3810000"/>
              <a:ext cx="66877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ab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6048CA-A9A3-4203-88E9-5F67F1F98A11}"/>
              </a:ext>
            </a:extLst>
          </p:cNvPr>
          <p:cNvGrpSpPr/>
          <p:nvPr/>
        </p:nvGrpSpPr>
        <p:grpSpPr>
          <a:xfrm>
            <a:off x="5908778" y="564630"/>
            <a:ext cx="620683" cy="3124200"/>
            <a:chOff x="5410200" y="2895600"/>
            <a:chExt cx="620683" cy="31242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A21653-AF8A-4BA5-B23B-00E07F11718C}"/>
                </a:ext>
              </a:extLst>
            </p:cNvPr>
            <p:cNvGrpSpPr/>
            <p:nvPr/>
          </p:nvGrpSpPr>
          <p:grpSpPr>
            <a:xfrm>
              <a:off x="5410200" y="2895600"/>
              <a:ext cx="611188" cy="3124200"/>
              <a:chOff x="8153400" y="990600"/>
              <a:chExt cx="611188" cy="312420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281EA55-E442-4E3B-B5D5-269E81C61A7A}"/>
                  </a:ext>
                </a:extLst>
              </p:cNvPr>
              <p:cNvCxnSpPr/>
              <p:nvPr/>
            </p:nvCxnSpPr>
            <p:spPr>
              <a:xfrm rot="5400000">
                <a:off x="7735094" y="2018506"/>
                <a:ext cx="2057400" cy="1588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73F8BB7-6CF9-4C54-B066-96E22C6DC0E9}"/>
                  </a:ext>
                </a:extLst>
              </p:cNvPr>
              <p:cNvCxnSpPr/>
              <p:nvPr/>
            </p:nvCxnSpPr>
            <p:spPr>
              <a:xfrm rot="5400000">
                <a:off x="7924800" y="1219200"/>
                <a:ext cx="1066800" cy="60960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B4FEF52-0CEE-4E92-BD4E-E37293F107A3}"/>
                  </a:ext>
                </a:extLst>
              </p:cNvPr>
              <p:cNvCxnSpPr/>
              <p:nvPr/>
            </p:nvCxnSpPr>
            <p:spPr>
              <a:xfrm rot="5400000">
                <a:off x="7125494" y="3085306"/>
                <a:ext cx="2057400" cy="1588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DBAF553-1EDC-425C-9418-07E749F91221}"/>
                  </a:ext>
                </a:extLst>
              </p:cNvPr>
              <p:cNvCxnSpPr/>
              <p:nvPr/>
            </p:nvCxnSpPr>
            <p:spPr>
              <a:xfrm rot="5400000">
                <a:off x="7924800" y="3276600"/>
                <a:ext cx="1066800" cy="60960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CA9697-48F3-4626-B75D-3B999D5FDBE5}"/>
                </a:ext>
              </a:extLst>
            </p:cNvPr>
            <p:cNvSpPr txBox="1"/>
            <p:nvPr/>
          </p:nvSpPr>
          <p:spPr>
            <a:xfrm>
              <a:off x="5410200" y="4114800"/>
              <a:ext cx="62068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D0A608-DE55-40B5-B85D-BEB91D2A59FF}"/>
              </a:ext>
            </a:extLst>
          </p:cNvPr>
          <p:cNvGrpSpPr/>
          <p:nvPr/>
        </p:nvGrpSpPr>
        <p:grpSpPr>
          <a:xfrm>
            <a:off x="5908771" y="1631430"/>
            <a:ext cx="3430588" cy="2058988"/>
            <a:chOff x="1600200" y="3581400"/>
            <a:chExt cx="3430588" cy="205898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B73676D-0D26-458E-AA3F-43F864479382}"/>
                </a:ext>
              </a:extLst>
            </p:cNvPr>
            <p:cNvCxnSpPr/>
            <p:nvPr/>
          </p:nvCxnSpPr>
          <p:spPr>
            <a:xfrm>
              <a:off x="1600200" y="3581400"/>
              <a:ext cx="342900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8AA7D2F-D79D-45D5-B46F-39224C70A63D}"/>
                </a:ext>
              </a:extLst>
            </p:cNvPr>
            <p:cNvCxnSpPr/>
            <p:nvPr/>
          </p:nvCxnSpPr>
          <p:spPr>
            <a:xfrm>
              <a:off x="1600200" y="5638800"/>
              <a:ext cx="342900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F4F82F6-9CE2-4BCF-9371-7FC02B886AC4}"/>
                </a:ext>
              </a:extLst>
            </p:cNvPr>
            <p:cNvCxnSpPr/>
            <p:nvPr/>
          </p:nvCxnSpPr>
          <p:spPr>
            <a:xfrm rot="5400000">
              <a:off x="572294" y="4609306"/>
              <a:ext cx="205740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3A65922-CD0D-4F10-A95E-93958A75BE0F}"/>
                </a:ext>
              </a:extLst>
            </p:cNvPr>
            <p:cNvCxnSpPr/>
            <p:nvPr/>
          </p:nvCxnSpPr>
          <p:spPr>
            <a:xfrm rot="5400000">
              <a:off x="4001294" y="4609306"/>
              <a:ext cx="205740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7D31CB-CD35-42E4-99FB-A7DEB00A0DC1}"/>
                </a:ext>
              </a:extLst>
            </p:cNvPr>
            <p:cNvSpPr txBox="1"/>
            <p:nvPr/>
          </p:nvSpPr>
          <p:spPr>
            <a:xfrm>
              <a:off x="2514600" y="3733800"/>
              <a:ext cx="66877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ab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9D01E3-387D-4CA7-9823-DD956A02D01F}"/>
              </a:ext>
            </a:extLst>
          </p:cNvPr>
          <p:cNvGrpSpPr/>
          <p:nvPr/>
        </p:nvGrpSpPr>
        <p:grpSpPr>
          <a:xfrm>
            <a:off x="5908771" y="564634"/>
            <a:ext cx="4038600" cy="1068388"/>
            <a:chOff x="3886200" y="4267200"/>
            <a:chExt cx="4038600" cy="10683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6C2834F-A874-4CDD-975D-6E130DDD771B}"/>
                </a:ext>
              </a:extLst>
            </p:cNvPr>
            <p:cNvGrpSpPr/>
            <p:nvPr/>
          </p:nvGrpSpPr>
          <p:grpSpPr>
            <a:xfrm>
              <a:off x="3886200" y="4267200"/>
              <a:ext cx="4038600" cy="1068388"/>
              <a:chOff x="4724400" y="4343400"/>
              <a:chExt cx="4038600" cy="1068388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D0D6041-D83E-43AD-8E2B-AD76C3E460FC}"/>
                  </a:ext>
                </a:extLst>
              </p:cNvPr>
              <p:cNvCxnSpPr/>
              <p:nvPr/>
            </p:nvCxnSpPr>
            <p:spPr>
              <a:xfrm>
                <a:off x="5334000" y="4343400"/>
                <a:ext cx="3429000" cy="1588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8D498F-9634-42E7-A2A2-311A23752DC8}"/>
                  </a:ext>
                </a:extLst>
              </p:cNvPr>
              <p:cNvCxnSpPr/>
              <p:nvPr/>
            </p:nvCxnSpPr>
            <p:spPr>
              <a:xfrm rot="5400000">
                <a:off x="4495800" y="4572000"/>
                <a:ext cx="1066800" cy="60960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ED26823-5C95-4712-BEEC-F344DDC3E620}"/>
                  </a:ext>
                </a:extLst>
              </p:cNvPr>
              <p:cNvCxnSpPr/>
              <p:nvPr/>
            </p:nvCxnSpPr>
            <p:spPr>
              <a:xfrm>
                <a:off x="4724400" y="5410200"/>
                <a:ext cx="3429000" cy="1588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138AD60-CAE4-403B-9096-6F42C523988A}"/>
                  </a:ext>
                </a:extLst>
              </p:cNvPr>
              <p:cNvCxnSpPr/>
              <p:nvPr/>
            </p:nvCxnSpPr>
            <p:spPr>
              <a:xfrm rot="5400000">
                <a:off x="7924800" y="4572000"/>
                <a:ext cx="1066800" cy="60960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F6CFAB-DD63-4D67-953D-818809A3F1DE}"/>
                </a:ext>
              </a:extLst>
            </p:cNvPr>
            <p:cNvSpPr txBox="1"/>
            <p:nvPr/>
          </p:nvSpPr>
          <p:spPr>
            <a:xfrm>
              <a:off x="4876800" y="4419600"/>
              <a:ext cx="63991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8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00299 0.394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97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48633 0.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60769 -0.005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1" y="-2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2 L -0.40743 0.000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06C842-B645-457A-B8C6-DCD301FDA2BA}"/>
              </a:ext>
            </a:extLst>
          </p:cNvPr>
          <p:cNvSpPr txBox="1"/>
          <p:nvPr/>
        </p:nvSpPr>
        <p:spPr>
          <a:xfrm>
            <a:off x="990600" y="2992977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ঘনবস্তুকে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92593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71F8AE4-FBAB-4111-BAB3-FC3D17E14CA5}"/>
              </a:ext>
            </a:extLst>
          </p:cNvPr>
          <p:cNvSpPr txBox="1"/>
          <p:nvPr/>
        </p:nvSpPr>
        <p:spPr>
          <a:xfrm>
            <a:off x="2360854" y="2444306"/>
            <a:ext cx="3433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20ED8-758D-4363-8FCD-2ED144479525}"/>
              </a:ext>
            </a:extLst>
          </p:cNvPr>
          <p:cNvSpPr txBox="1"/>
          <p:nvPr/>
        </p:nvSpPr>
        <p:spPr>
          <a:xfrm>
            <a:off x="3470092" y="4486367"/>
            <a:ext cx="47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5666FF-C4CC-4EE6-9B4D-64AC8A5A7067}"/>
              </a:ext>
            </a:extLst>
          </p:cNvPr>
          <p:cNvGrpSpPr/>
          <p:nvPr/>
        </p:nvGrpSpPr>
        <p:grpSpPr>
          <a:xfrm>
            <a:off x="2079752" y="1463020"/>
            <a:ext cx="4038600" cy="3126642"/>
            <a:chOff x="4800600" y="381000"/>
            <a:chExt cx="4038600" cy="312664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8B5B7E-615E-41E6-B5FB-A5A4F7985153}"/>
                </a:ext>
              </a:extLst>
            </p:cNvPr>
            <p:cNvCxnSpPr/>
            <p:nvPr/>
          </p:nvCxnSpPr>
          <p:spPr>
            <a:xfrm>
              <a:off x="5410200" y="2438400"/>
              <a:ext cx="3429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23633D-8BC5-4CF9-A2E0-659990C2245D}"/>
                </a:ext>
              </a:extLst>
            </p:cNvPr>
            <p:cNvCxnSpPr/>
            <p:nvPr/>
          </p:nvCxnSpPr>
          <p:spPr>
            <a:xfrm>
              <a:off x="4800600" y="3505200"/>
              <a:ext cx="3429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042DA7-BF83-4918-BB7C-8594EC79E95B}"/>
                </a:ext>
              </a:extLst>
            </p:cNvPr>
            <p:cNvCxnSpPr/>
            <p:nvPr/>
          </p:nvCxnSpPr>
          <p:spPr>
            <a:xfrm rot="5400000">
              <a:off x="4572000" y="26670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AE8BD9D-ACEB-4384-99CA-831EF6E2FAC7}"/>
                </a:ext>
              </a:extLst>
            </p:cNvPr>
            <p:cNvCxnSpPr/>
            <p:nvPr/>
          </p:nvCxnSpPr>
          <p:spPr>
            <a:xfrm rot="5400000">
              <a:off x="8001000" y="26670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841D73-B31E-4CCE-991A-F4BEEE5032F6}"/>
                </a:ext>
              </a:extLst>
            </p:cNvPr>
            <p:cNvCxnSpPr/>
            <p:nvPr/>
          </p:nvCxnSpPr>
          <p:spPr>
            <a:xfrm rot="16200000" flipH="1">
              <a:off x="5257800" y="533400"/>
              <a:ext cx="3124200" cy="2819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7D4D8F2-F482-470B-87F4-E0A664C6C801}"/>
                </a:ext>
              </a:extLst>
            </p:cNvPr>
            <p:cNvCxnSpPr/>
            <p:nvPr/>
          </p:nvCxnSpPr>
          <p:spPr>
            <a:xfrm>
              <a:off x="5421780" y="2440842"/>
              <a:ext cx="2819400" cy="1066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BEEECA-E0DA-4782-BD53-7F0567A6D011}"/>
                </a:ext>
              </a:extLst>
            </p:cNvPr>
            <p:cNvCxnSpPr/>
            <p:nvPr/>
          </p:nvCxnSpPr>
          <p:spPr>
            <a:xfrm rot="5400000">
              <a:off x="4381897" y="1409303"/>
              <a:ext cx="2058194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F59D1B-AFE9-4E73-AF64-51AF80988BE6}"/>
              </a:ext>
            </a:extLst>
          </p:cNvPr>
          <p:cNvSpPr txBox="1"/>
          <p:nvPr/>
        </p:nvSpPr>
        <p:spPr>
          <a:xfrm>
            <a:off x="2143450" y="358821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4E7964-4D5E-40EE-B7BD-EBA3ED8CF265}"/>
              </a:ext>
            </a:extLst>
          </p:cNvPr>
          <p:cNvSpPr txBox="1"/>
          <p:nvPr/>
        </p:nvSpPr>
        <p:spPr>
          <a:xfrm>
            <a:off x="6842872" y="523446"/>
            <a:ext cx="3793698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SG" sz="3200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∆ABC</a:t>
            </a:r>
            <a:r>
              <a:rPr lang="en-SG" sz="32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-</a:t>
            </a:r>
            <a:r>
              <a:rPr lang="en-US" sz="32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এ</a:t>
            </a:r>
            <a:endParaRPr lang="en-SG" sz="3200" b="1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3200" b="1" baseline="4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latin typeface="Times New Roman"/>
                <a:cs typeface="Times New Roman"/>
              </a:rPr>
              <a:t>= a</a:t>
            </a:r>
            <a:r>
              <a:rPr lang="en-US" sz="3200" b="1" baseline="3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+ b</a:t>
            </a:r>
            <a:r>
              <a:rPr lang="en-US" sz="3200" b="1" baseline="30000" dirty="0">
                <a:latin typeface="Times New Roman"/>
                <a:cs typeface="Times New Roman"/>
              </a:rPr>
              <a:t>2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3200" b="1" dirty="0">
                <a:latin typeface="Times New Roman"/>
                <a:cs typeface="Times New Roman"/>
              </a:rPr>
              <a:t>ACF-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CF</a:t>
            </a:r>
            <a:r>
              <a:rPr lang="en-US" sz="3200" b="1" baseline="4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=  c</a:t>
            </a:r>
            <a:r>
              <a:rPr lang="en-US" sz="3200" b="1" baseline="3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AF</a:t>
            </a:r>
            <a:r>
              <a:rPr lang="en-US" sz="3200" b="1" baseline="4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= AC</a:t>
            </a:r>
            <a:r>
              <a:rPr lang="en-US" sz="3200" b="1" baseline="4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+ CF</a:t>
            </a:r>
            <a:r>
              <a:rPr lang="en-US" sz="3200" b="1" baseline="40000" dirty="0">
                <a:latin typeface="Times New Roman"/>
                <a:cs typeface="Times New Roman"/>
              </a:rPr>
              <a:t>2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AF</a:t>
            </a:r>
            <a:r>
              <a:rPr lang="en-US" sz="3200" b="1" baseline="4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= a</a:t>
            </a:r>
            <a:r>
              <a:rPr lang="en-US" sz="3200" b="1" baseline="3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+ b</a:t>
            </a:r>
            <a:r>
              <a:rPr lang="en-US" sz="3200" b="1" baseline="3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+ c</a:t>
            </a:r>
            <a:r>
              <a:rPr lang="en-US" sz="3200" b="1" baseline="30000" dirty="0">
                <a:latin typeface="Times New Roman"/>
                <a:cs typeface="Times New Roman"/>
              </a:rPr>
              <a:t>2</a:t>
            </a:r>
          </a:p>
          <a:p>
            <a:endParaRPr lang="en-US" sz="3200" b="1" dirty="0">
              <a:latin typeface="Times New Roman"/>
              <a:cs typeface="Times New Roman"/>
            </a:endParaRPr>
          </a:p>
          <a:p>
            <a:r>
              <a:rPr lang="en-US" sz="3200" b="1" baseline="30000" dirty="0">
                <a:latin typeface="Times New Roman"/>
                <a:cs typeface="Times New Roman"/>
              </a:rPr>
              <a:t> </a:t>
            </a:r>
          </a:p>
          <a:p>
            <a:endParaRPr lang="en-US" sz="3200" baseline="30000" dirty="0">
              <a:latin typeface="Times New Roman"/>
              <a:cs typeface="Times New Roman"/>
            </a:endParaRPr>
          </a:p>
          <a:p>
            <a:r>
              <a:rPr lang="en-US" sz="3200" baseline="30000" dirty="0">
                <a:latin typeface="Times New Roman"/>
                <a:cs typeface="Times New Roman"/>
              </a:rPr>
              <a:t>                 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CDF1DB7-275A-4F6A-B8FA-8497794DEEB7}"/>
              </a:ext>
            </a:extLst>
          </p:cNvPr>
          <p:cNvGrpSpPr/>
          <p:nvPr/>
        </p:nvGrpSpPr>
        <p:grpSpPr>
          <a:xfrm>
            <a:off x="2002302" y="5523913"/>
            <a:ext cx="7924800" cy="914400"/>
            <a:chOff x="381000" y="4756727"/>
            <a:chExt cx="7696200" cy="1108364"/>
          </a:xfrm>
          <a:blipFill>
            <a:blip r:embed="rId4"/>
            <a:tile tx="0" ty="0" sx="100000" sy="100000" flip="none" algn="tl"/>
          </a:blip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AA97C2-688D-4480-BA51-AA3A9960B37C}"/>
                </a:ext>
              </a:extLst>
            </p:cNvPr>
            <p:cNvSpPr/>
            <p:nvPr/>
          </p:nvSpPr>
          <p:spPr>
            <a:xfrm>
              <a:off x="381000" y="4756727"/>
              <a:ext cx="7696200" cy="1108364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কর্ণের দৈর্ঘ্য 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=   </a:t>
              </a:r>
            </a:p>
          </p:txBody>
        </p:sp>
        <p:pic>
          <p:nvPicPr>
            <p:cNvPr id="42" name="Picture 1">
              <a:extLst>
                <a:ext uri="{FF2B5EF4-FFF2-40B4-BE49-F238E27FC236}">
                  <a16:creationId xmlns:a16="http://schemas.microsoft.com/office/drawing/2014/main" id="{C09E3419-A91E-4A04-8A19-DD46F07AB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400" y="4941454"/>
              <a:ext cx="5029200" cy="762000"/>
            </a:xfrm>
            <a:prstGeom prst="roundRect">
              <a:avLst>
                <a:gd name="adj" fmla="val 8594"/>
              </a:avLst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62FA71E-B7AA-450F-8336-F278AB9D47BE}"/>
                  </a:ext>
                </a:extLst>
              </p:cNvPr>
              <p:cNvSpPr txBox="1"/>
              <p:nvPr/>
            </p:nvSpPr>
            <p:spPr>
              <a:xfrm>
                <a:off x="6887346" y="3982511"/>
                <a:ext cx="3757926" cy="702372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3200" b="0" i="1" smtClean="0">
                          <a:latin typeface="Cambria Math" panose="02040503050406030204" pitchFamily="18" charset="0"/>
                        </a:rPr>
                        <m:t>𝐴𝐹</m:t>
                      </m:r>
                      <m:r>
                        <a:rPr lang="en-SG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SG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SG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SG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SG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SG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SG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SG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SG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SG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62FA71E-B7AA-450F-8336-F278AB9D4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346" y="3982511"/>
                <a:ext cx="3757926" cy="7023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B82F6DB-0AA8-46CB-B6B0-159334C979E9}"/>
              </a:ext>
            </a:extLst>
          </p:cNvPr>
          <p:cNvSpPr txBox="1"/>
          <p:nvPr/>
        </p:nvSpPr>
        <p:spPr>
          <a:xfrm>
            <a:off x="1926102" y="4605048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F51489-311E-4B87-808B-C4924657948F}"/>
              </a:ext>
            </a:extLst>
          </p:cNvPr>
          <p:cNvCxnSpPr/>
          <p:nvPr/>
        </p:nvCxnSpPr>
        <p:spPr>
          <a:xfrm>
            <a:off x="2656810" y="1451485"/>
            <a:ext cx="34290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C95E71-3109-4541-A25B-B148F053C006}"/>
              </a:ext>
            </a:extLst>
          </p:cNvPr>
          <p:cNvCxnSpPr/>
          <p:nvPr/>
        </p:nvCxnSpPr>
        <p:spPr>
          <a:xfrm rot="5400000">
            <a:off x="1818610" y="1680085"/>
            <a:ext cx="1066800" cy="60960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C7654C-0DE5-40E6-BB29-4094B782C5D4}"/>
              </a:ext>
            </a:extLst>
          </p:cNvPr>
          <p:cNvCxnSpPr/>
          <p:nvPr/>
        </p:nvCxnSpPr>
        <p:spPr>
          <a:xfrm>
            <a:off x="2047210" y="2518285"/>
            <a:ext cx="34290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EE6C9D-8C1B-4E68-9A1F-5A576E4D0AE7}"/>
              </a:ext>
            </a:extLst>
          </p:cNvPr>
          <p:cNvCxnSpPr/>
          <p:nvPr/>
        </p:nvCxnSpPr>
        <p:spPr>
          <a:xfrm rot="5400000">
            <a:off x="1019304" y="3546191"/>
            <a:ext cx="20574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54949B-6407-41AB-8C7C-C9D510D2552B}"/>
              </a:ext>
            </a:extLst>
          </p:cNvPr>
          <p:cNvCxnSpPr/>
          <p:nvPr/>
        </p:nvCxnSpPr>
        <p:spPr>
          <a:xfrm rot="5400000">
            <a:off x="5057904" y="2479391"/>
            <a:ext cx="20574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DC373E-865F-412B-B36C-D98AC75C1CE5}"/>
              </a:ext>
            </a:extLst>
          </p:cNvPr>
          <p:cNvCxnSpPr/>
          <p:nvPr/>
        </p:nvCxnSpPr>
        <p:spPr>
          <a:xfrm rot="5400000">
            <a:off x="5247610" y="1680085"/>
            <a:ext cx="1066800" cy="60960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2AF9B6-F2EE-4B19-BCDE-E57839177663}"/>
              </a:ext>
            </a:extLst>
          </p:cNvPr>
          <p:cNvCxnSpPr/>
          <p:nvPr/>
        </p:nvCxnSpPr>
        <p:spPr>
          <a:xfrm rot="5400000">
            <a:off x="4448304" y="3546191"/>
            <a:ext cx="20574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98E0E1-E157-4CAA-A36F-4926E1AAD873}"/>
              </a:ext>
            </a:extLst>
          </p:cNvPr>
          <p:cNvCxnSpPr/>
          <p:nvPr/>
        </p:nvCxnSpPr>
        <p:spPr>
          <a:xfrm>
            <a:off x="2047210" y="4574094"/>
            <a:ext cx="34290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  <a:sp3d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CD4B3E-7D66-4276-93FB-7B8F6A495209}"/>
              </a:ext>
            </a:extLst>
          </p:cNvPr>
          <p:cNvCxnSpPr/>
          <p:nvPr/>
        </p:nvCxnSpPr>
        <p:spPr>
          <a:xfrm rot="5400000">
            <a:off x="1880436" y="3753094"/>
            <a:ext cx="1066800" cy="60960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  <a:sp3d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6D0F10-F040-44ED-804F-EECAE81A6CD0}"/>
              </a:ext>
            </a:extLst>
          </p:cNvPr>
          <p:cNvCxnSpPr/>
          <p:nvPr/>
        </p:nvCxnSpPr>
        <p:spPr>
          <a:xfrm rot="5400000">
            <a:off x="5247610" y="3735897"/>
            <a:ext cx="1066800" cy="60960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  <a:sp3d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F7C246-B86C-423B-BA95-89D37A05DB88}"/>
              </a:ext>
            </a:extLst>
          </p:cNvPr>
          <p:cNvCxnSpPr/>
          <p:nvPr/>
        </p:nvCxnSpPr>
        <p:spPr>
          <a:xfrm>
            <a:off x="2655222" y="3506106"/>
            <a:ext cx="34290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  <a:sp3d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3876263-4DE4-4606-A02D-C863E6341C30}"/>
              </a:ext>
            </a:extLst>
          </p:cNvPr>
          <p:cNvGrpSpPr/>
          <p:nvPr/>
        </p:nvGrpSpPr>
        <p:grpSpPr>
          <a:xfrm>
            <a:off x="2640235" y="1419638"/>
            <a:ext cx="2819406" cy="3155809"/>
            <a:chOff x="2640232" y="1419638"/>
            <a:chExt cx="2819406" cy="315580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E69497C-6C75-40D6-863B-B6FD9A5846C0}"/>
                </a:ext>
              </a:extLst>
            </p:cNvPr>
            <p:cNvCxnSpPr/>
            <p:nvPr/>
          </p:nvCxnSpPr>
          <p:spPr>
            <a:xfrm>
              <a:off x="2640232" y="3511823"/>
              <a:ext cx="2819400" cy="106362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86CBADD-987A-4897-AC6E-659D888D2E81}"/>
                </a:ext>
              </a:extLst>
            </p:cNvPr>
            <p:cNvGrpSpPr/>
            <p:nvPr/>
          </p:nvGrpSpPr>
          <p:grpSpPr>
            <a:xfrm>
              <a:off x="2640238" y="1419638"/>
              <a:ext cx="2819400" cy="3124200"/>
              <a:chOff x="2655222" y="1419638"/>
              <a:chExt cx="2819400" cy="312420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ED1DC0C-BC0D-4F2A-B7FC-52C298D11054}"/>
                  </a:ext>
                </a:extLst>
              </p:cNvPr>
              <p:cNvCxnSpPr/>
              <p:nvPr/>
            </p:nvCxnSpPr>
            <p:spPr>
              <a:xfrm rot="16200000" flipH="1">
                <a:off x="2502822" y="1572038"/>
                <a:ext cx="3124200" cy="281940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08689CE-AB2D-4507-B8DC-DB3213522310}"/>
                  </a:ext>
                </a:extLst>
              </p:cNvPr>
              <p:cNvCxnSpPr/>
              <p:nvPr/>
            </p:nvCxnSpPr>
            <p:spPr>
              <a:xfrm rot="5400000">
                <a:off x="1669952" y="2467186"/>
                <a:ext cx="2058194" cy="1588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B58C953-A177-4E0D-996F-252F99F2B8D4}"/>
              </a:ext>
            </a:extLst>
          </p:cNvPr>
          <p:cNvSpPr txBox="1"/>
          <p:nvPr/>
        </p:nvSpPr>
        <p:spPr>
          <a:xfrm>
            <a:off x="5278902" y="4605048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18B820-A674-4D0C-AABD-60627BD07C02}"/>
              </a:ext>
            </a:extLst>
          </p:cNvPr>
          <p:cNvSpPr txBox="1"/>
          <p:nvPr/>
        </p:nvSpPr>
        <p:spPr>
          <a:xfrm>
            <a:off x="5721112" y="3078548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20E43A-9B06-4C3C-B530-DD124C7E30CC}"/>
              </a:ext>
            </a:extLst>
          </p:cNvPr>
          <p:cNvSpPr txBox="1"/>
          <p:nvPr/>
        </p:nvSpPr>
        <p:spPr>
          <a:xfrm>
            <a:off x="2702754" y="3062308"/>
            <a:ext cx="4852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7E832C-CD44-4119-85A2-A20148E2216B}"/>
              </a:ext>
            </a:extLst>
          </p:cNvPr>
          <p:cNvSpPr txBox="1"/>
          <p:nvPr/>
        </p:nvSpPr>
        <p:spPr>
          <a:xfrm>
            <a:off x="2315884" y="1180513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A9DB80-B654-4A2F-947C-77A1E66B3BA5}"/>
              </a:ext>
            </a:extLst>
          </p:cNvPr>
          <p:cNvSpPr txBox="1"/>
          <p:nvPr/>
        </p:nvSpPr>
        <p:spPr>
          <a:xfrm>
            <a:off x="6093909" y="1224566"/>
            <a:ext cx="4380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712B07-27D5-4A27-8C27-93E88E6532D1}"/>
              </a:ext>
            </a:extLst>
          </p:cNvPr>
          <p:cNvSpPr txBox="1"/>
          <p:nvPr/>
        </p:nvSpPr>
        <p:spPr>
          <a:xfrm>
            <a:off x="1491748" y="2300928"/>
            <a:ext cx="4235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BCF096-F593-47EF-B861-BABBA6B638CE}"/>
              </a:ext>
            </a:extLst>
          </p:cNvPr>
          <p:cNvSpPr txBox="1"/>
          <p:nvPr/>
        </p:nvSpPr>
        <p:spPr>
          <a:xfrm>
            <a:off x="5581388" y="2320293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FE36CEE-8427-479D-9BCD-527BAD4E9D1D}"/>
              </a:ext>
            </a:extLst>
          </p:cNvPr>
          <p:cNvGrpSpPr/>
          <p:nvPr/>
        </p:nvGrpSpPr>
        <p:grpSpPr>
          <a:xfrm>
            <a:off x="2034719" y="3500526"/>
            <a:ext cx="3429000" cy="1123250"/>
            <a:chOff x="2034719" y="3500524"/>
            <a:chExt cx="3429000" cy="112325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AF12A73-5367-44FA-8D54-FD163D989618}"/>
                </a:ext>
              </a:extLst>
            </p:cNvPr>
            <p:cNvCxnSpPr>
              <a:cxnSpLocks/>
            </p:cNvCxnSpPr>
            <p:nvPr/>
          </p:nvCxnSpPr>
          <p:spPr>
            <a:xfrm>
              <a:off x="2034719" y="4576594"/>
              <a:ext cx="342900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30D8253-9845-4795-ACF3-8B4C3E4DC43E}"/>
                </a:ext>
              </a:extLst>
            </p:cNvPr>
            <p:cNvGrpSpPr/>
            <p:nvPr/>
          </p:nvGrpSpPr>
          <p:grpSpPr>
            <a:xfrm>
              <a:off x="2066565" y="3500524"/>
              <a:ext cx="3397154" cy="1123250"/>
              <a:chOff x="2066565" y="3500524"/>
              <a:chExt cx="3397154" cy="112325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9489B5F-D67A-4DFB-8C43-948DF44E089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37965" y="3785574"/>
                <a:ext cx="1066800" cy="60960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5E03850-7373-4AF2-BB46-5958A73D86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44319" y="3500524"/>
                <a:ext cx="2819400" cy="106362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65BC714-2547-41B2-A5B7-4DEDB19C546D}"/>
              </a:ext>
            </a:extLst>
          </p:cNvPr>
          <p:cNvSpPr txBox="1"/>
          <p:nvPr/>
        </p:nvSpPr>
        <p:spPr>
          <a:xfrm>
            <a:off x="1491748" y="198850"/>
            <a:ext cx="852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SG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/>
      <p:bldP spid="58" grpId="0" animBg="1"/>
      <p:bldP spid="18" grpId="0"/>
      <p:bldP spid="35" grpId="0"/>
      <p:bldP spid="36" grpId="0"/>
      <p:bldP spid="37" grpId="0"/>
      <p:bldP spid="38" grpId="0"/>
      <p:bldP spid="43" grpId="0"/>
      <p:bldP spid="44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946</Words>
  <Application>Microsoft Office PowerPoint</Application>
  <PresentationFormat>Widescreen</PresentationFormat>
  <Paragraphs>142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Wingdings</vt:lpstr>
      <vt:lpstr>Office Theme</vt:lpstr>
      <vt:lpstr>Equation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Mohidul Islam</dc:creator>
  <cp:lastModifiedBy>Mohammad Mohidul Islam</cp:lastModifiedBy>
  <cp:revision>9</cp:revision>
  <dcterms:created xsi:type="dcterms:W3CDTF">2020-09-25T14:46:36Z</dcterms:created>
  <dcterms:modified xsi:type="dcterms:W3CDTF">2020-12-31T15:04:19Z</dcterms:modified>
</cp:coreProperties>
</file>