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4" r:id="rId2"/>
    <p:sldId id="285" r:id="rId3"/>
    <p:sldId id="258" r:id="rId4"/>
    <p:sldId id="286" r:id="rId5"/>
    <p:sldId id="259" r:id="rId6"/>
    <p:sldId id="260" r:id="rId7"/>
    <p:sldId id="261" r:id="rId8"/>
    <p:sldId id="280" r:id="rId9"/>
    <p:sldId id="262" r:id="rId10"/>
    <p:sldId id="263" r:id="rId11"/>
    <p:sldId id="264" r:id="rId12"/>
    <p:sldId id="265" r:id="rId13"/>
    <p:sldId id="281" r:id="rId14"/>
    <p:sldId id="277" r:id="rId15"/>
    <p:sldId id="278" r:id="rId16"/>
    <p:sldId id="279" r:id="rId17"/>
    <p:sldId id="282" r:id="rId18"/>
    <p:sldId id="272" r:id="rId19"/>
    <p:sldId id="274" r:id="rId20"/>
    <p:sldId id="28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9F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30B38A-A90F-4484-901C-A90E50034938}" type="datetimeFigureOut">
              <a:rPr lang="en-US" smtClean="0"/>
              <a:pPr/>
              <a:t>12/31/2020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5E819F-CCF5-4551-B5E1-5AE3FCCF30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215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E819F-CCF5-4551-B5E1-5AE3FCCF30E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405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301" y="1772934"/>
            <a:ext cx="8306873" cy="3079977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206433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76200"/>
            <a:ext cx="9144000" cy="2133600"/>
          </a:xfr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BD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সমুদ্রস্রোতের প্রধান  কারণসমুহ </a:t>
            </a:r>
            <a:r>
              <a:rPr lang="bn-IN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Major 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Causes of Ocean 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currents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0" y="2209800"/>
            <a:ext cx="10668000" cy="464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বায়ুপ্রবাহ 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Wind’s Movements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bn-IN" sz="4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 আবর্তন</a:t>
            </a:r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Rotation 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of the 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Earth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endParaRPr lang="en-US" sz="4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905000"/>
          </a:xfr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BD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সমুদ্রস্রোতের প্রধান  কারণসমুহ </a:t>
            </a:r>
            <a:r>
              <a:rPr lang="bn-IN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Major 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Causes of Ocean 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currents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236" y="1881116"/>
            <a:ext cx="12171528" cy="487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bn-BD" sz="4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উষ্ণতার </a:t>
            </a:r>
            <a:r>
              <a:rPr lang="bn-BD" sz="48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তারতম্য</a:t>
            </a:r>
            <a:r>
              <a:rPr lang="bn-IN" sz="48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4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variation </a:t>
            </a:r>
            <a:r>
              <a:rPr lang="en-US" sz="4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in </a:t>
            </a:r>
            <a:r>
              <a:rPr lang="en-US" sz="44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Temperature</a:t>
            </a:r>
            <a:r>
              <a:rPr lang="bn-IN" sz="44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44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143000" lvl="1" indent="-685800">
              <a:buFont typeface="Arial" panose="020B0604020202020204" pitchFamily="34" charset="0"/>
              <a:buChar char="•"/>
            </a:pPr>
            <a:endParaRPr lang="bn-IN" sz="4800" dirty="0" smtClean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bn-BD" sz="48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লবনাক্ততার তারতম্য</a:t>
            </a:r>
            <a:r>
              <a:rPr lang="bn-IN" sz="1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4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variation </a:t>
            </a:r>
            <a:r>
              <a:rPr lang="en-US" sz="4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in </a:t>
            </a:r>
            <a:r>
              <a:rPr lang="en-US" sz="44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salinity</a:t>
            </a:r>
            <a:r>
              <a:rPr lang="bn-IN" sz="44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endParaRPr lang="en-US" sz="44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752600"/>
          </a:xfr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BD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সমুদ্রস্রোতের প্রধান  কারণসমুহ </a:t>
            </a:r>
            <a:r>
              <a:rPr lang="bn-IN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Major 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Causes of Ocean 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currents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1745776"/>
            <a:ext cx="12268200" cy="495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bn-BD" sz="54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</a:t>
            </a:r>
            <a:r>
              <a:rPr lang="en-US" sz="54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লভা</a:t>
            </a:r>
            <a:r>
              <a:rPr lang="bn-BD" sz="5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গের </a:t>
            </a:r>
            <a:r>
              <a:rPr lang="bn-BD" sz="54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bn-IN" sz="54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4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Presence </a:t>
            </a:r>
            <a:r>
              <a:rPr lang="en-US" sz="4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of land </a:t>
            </a:r>
            <a:r>
              <a:rPr lang="en-US" sz="44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masses</a:t>
            </a:r>
            <a:r>
              <a:rPr lang="bn-IN" sz="44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44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bn-IN" sz="5400" dirty="0" smtClean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bn-BD" sz="54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অসম </a:t>
            </a:r>
            <a:r>
              <a:rPr lang="bn-BD" sz="5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বাষ্পীভবন </a:t>
            </a:r>
            <a:r>
              <a:rPr lang="bn-IN" sz="44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4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Unequal evaporation</a:t>
            </a:r>
            <a:r>
              <a:rPr lang="bn-IN" sz="44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44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bn-IN" sz="5400" dirty="0" smtClean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bn-BD" sz="54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সমু</a:t>
            </a:r>
            <a:r>
              <a:rPr lang="en-US" sz="54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দ্রের</a:t>
            </a:r>
            <a:r>
              <a:rPr lang="bn-BD" sz="5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গভিরতা</a:t>
            </a:r>
            <a:r>
              <a:rPr lang="bn-IN" sz="54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4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Depth </a:t>
            </a:r>
            <a:r>
              <a:rPr lang="en-US" sz="4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of the </a:t>
            </a:r>
            <a:r>
              <a:rPr lang="en-US" sz="44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Ocean</a:t>
            </a:r>
            <a:r>
              <a:rPr lang="bn-IN" sz="44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endParaRPr lang="en-US" sz="44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81000"/>
            <a:ext cx="9144000" cy="1417638"/>
          </a:xfr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800" y="1075034"/>
            <a:ext cx="9144000" cy="541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943100" lvl="3" indent="-571500" algn="ctr">
              <a:buFont typeface="Arial" panose="020B0604020202020204" pitchFamily="34" charset="0"/>
              <a:buChar char="•"/>
            </a:pPr>
            <a:r>
              <a:rPr lang="en-US" sz="54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সমুদ্র</a:t>
            </a:r>
            <a:r>
              <a:rPr lang="en-US" sz="5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স্রোতের</a:t>
            </a:r>
            <a:r>
              <a:rPr lang="en-US" sz="5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5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5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5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457200"/>
            <a:ext cx="6477000" cy="990600"/>
          </a:xfrm>
        </p:spPr>
        <p:txBody>
          <a:bodyPr>
            <a:noAutofit/>
          </a:bodyPr>
          <a:lstStyle/>
          <a:p>
            <a:pPr algn="ctr"/>
            <a:r>
              <a:rPr lang="en-US" sz="4400" b="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4400" b="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400" b="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4400" b="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400" b="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4400" b="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400" b="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4400" b="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400" b="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4400" b="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400" b="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4400" b="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400" b="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4400" b="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400" b="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4400" b="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400" b="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4400" b="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4400" b="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বায়ুপ্রবাহ </a:t>
            </a:r>
            <a:r>
              <a:rPr lang="en-US" sz="4400" b="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4400" b="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400" b="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Wind’s Movements</a:t>
            </a:r>
            <a:endParaRPr lang="en-US" sz="4400" b="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676400"/>
            <a:ext cx="5943600" cy="5791200"/>
          </a:xfrm>
        </p:spPr>
        <p:txBody>
          <a:bodyPr>
            <a:no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এটিই সমুদ্রস্রোতের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প্রধান কারণ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স্রোতগুলো প্রধান বায়ুপ্রবাহের পথ অনুসরণ করতে দেখা যায়। 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অয়ন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বায়ু প্রবাহিত অঞ্চলে পূর্ব হতে পশ্চিম দিকে।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পশ্চিমা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বায়ু প্রবাহিত অঞ্চলে স্রোতগুলো পশ্চিম হতে পূর্বদিকে ।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Content Placeholder 6" descr="lrg-1816-wind-belts-jet-streams-horse-latitudes-trade-doldrums-animation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29400" y="1981200"/>
            <a:ext cx="5111750" cy="402669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7086600" cy="1219200"/>
          </a:xfrm>
        </p:spPr>
        <p:txBody>
          <a:bodyPr>
            <a:noAutofit/>
          </a:bodyPr>
          <a:lstStyle/>
          <a:p>
            <a:pPr algn="ctr"/>
            <a:r>
              <a:rPr lang="bn-BD" sz="4400" b="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 আবর্তন</a:t>
            </a:r>
            <a:r>
              <a:rPr lang="en-US" sz="4400" b="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4400" b="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4400" b="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Rotation of the Earth</a:t>
            </a:r>
            <a:endParaRPr lang="en-US" sz="4400" b="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1676400"/>
            <a:ext cx="6096000" cy="5715000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পৃথিবীর আবর্তনের ফলে সমুদ্রস্রোতের সৃষ্টি হয়।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আহ্নিক গতির কারণে পৃথিবী পশ্চিম হতে পূর্বদিকে ঘুরছে।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ঠিক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সমুদ্রের পানিও পশ্চিম হতে পূর্বদিকে  আবর্তন করছে।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ফে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রেলের সুত্র অ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নুযায়ী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স্রোতগুলো প্রবাহিত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Content Placeholder 7" descr="rotating_earth3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39000" y="2133600"/>
            <a:ext cx="4267200" cy="4267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06896"/>
            <a:ext cx="7315200" cy="1162050"/>
          </a:xfr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bn-BD" sz="4000" b="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উষ্ণতার তারতম্য</a:t>
            </a:r>
            <a:r>
              <a:rPr lang="en-US" sz="4000" b="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4000" b="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4000" b="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variation in Temperature</a:t>
            </a:r>
            <a:endParaRPr lang="en-US" sz="4000" b="0" dirty="0">
              <a:ln w="0"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1981200"/>
            <a:ext cx="6096000" cy="5422900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bn-BD" sz="3600" spc="-60" dirty="0">
                <a:latin typeface="NikoshBAN" panose="02000000000000000000" pitchFamily="2" charset="0"/>
                <a:cs typeface="NikoshBAN" panose="02000000000000000000" pitchFamily="2" charset="0"/>
              </a:rPr>
              <a:t>নিরক্ষীয় অঞ্চলের পানি উষ্ণ</a:t>
            </a:r>
            <a:r>
              <a:rPr lang="en-US" sz="3600" spc="-6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spc="-6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spc="-6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spc="-60" dirty="0">
                <a:latin typeface="NikoshBAN" panose="02000000000000000000" pitchFamily="2" charset="0"/>
                <a:cs typeface="NikoshBAN" panose="02000000000000000000" pitchFamily="2" charset="0"/>
              </a:rPr>
              <a:t>কম ঘনত্ব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মেরুদেশীয়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অঞ্চলের পানি শীতল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ও বেশী ঘনত্ব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বেশী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ঘনত্ব হতে পানি কম ঘনত্বের দিকে প্রবাহিত হয়ে স্রোতের সৃষ্টি করে।</a:t>
            </a:r>
          </a:p>
        </p:txBody>
      </p:sp>
      <p:pic>
        <p:nvPicPr>
          <p:cNvPr id="6" name="Content Placeholder 3" descr="thermohaline_circulation_conveyor_belt_bi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1964140"/>
            <a:ext cx="5410200" cy="441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52400"/>
            <a:ext cx="8229600" cy="868362"/>
          </a:xfr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6000" dirty="0" err="1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0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n w="0"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447800"/>
            <a:ext cx="11353800" cy="48006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4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গ্রুপ</a:t>
            </a:r>
            <a:r>
              <a:rPr lang="en-US" sz="4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r>
              <a:rPr lang="en-US" sz="44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এঃ</a:t>
            </a:r>
            <a:r>
              <a:rPr lang="en-US" sz="4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বায়ুপ্রবাহ</a:t>
            </a:r>
            <a:r>
              <a:rPr lang="en-US" sz="4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4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সমুদ্র</a:t>
            </a:r>
            <a:r>
              <a:rPr lang="en-US" sz="4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স্রোত</a:t>
            </a:r>
            <a:r>
              <a:rPr lang="en-US" sz="4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4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endParaRPr lang="en-US" sz="32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গ্রুপ</a:t>
            </a:r>
            <a:r>
              <a:rPr lang="en-US" sz="4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r>
              <a:rPr lang="en-US" sz="48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বিঃ</a:t>
            </a:r>
            <a:r>
              <a:rPr lang="en-US" sz="4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4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আবর্তন</a:t>
            </a:r>
            <a:r>
              <a:rPr lang="en-US" sz="4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4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সমুদ্র</a:t>
            </a:r>
            <a:r>
              <a:rPr lang="en-US" sz="4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স্রোত</a:t>
            </a:r>
            <a:r>
              <a:rPr lang="en-US" sz="4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4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endParaRPr lang="en-US" sz="32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8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76400" y="1417638"/>
            <a:ext cx="9144000" cy="502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সমুদ্র</a:t>
            </a:r>
            <a:r>
              <a:rPr lang="en-US" sz="5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স্রোত</a:t>
            </a:r>
            <a:r>
              <a:rPr lang="en-US" sz="5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5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5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bn-IN" sz="5400" dirty="0" smtClean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সমুদ্র</a:t>
            </a:r>
            <a:r>
              <a:rPr lang="en-US" sz="54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স্রোতের</a:t>
            </a:r>
            <a:r>
              <a:rPr lang="en-US" sz="5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5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5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5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952500"/>
            <a:ext cx="9144000" cy="1752600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bn-BD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IN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Home-Work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0" y="1828800"/>
            <a:ext cx="9829800" cy="502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bn-BD" sz="5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সমুদ্রস্রোত উৎপত্তির কারণসমুহ চিত্রসহ উপস্থাপন কর</a:t>
            </a:r>
            <a:r>
              <a:rPr lang="en-US" sz="54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bn-BD" sz="5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914400"/>
            <a:ext cx="65987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5400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শাহাদা</a:t>
            </a:r>
            <a:r>
              <a:rPr lang="en-US" sz="5400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5400" dirty="0" err="1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sz="5400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মাসুদ</a:t>
            </a:r>
            <a:endParaRPr lang="en-US" sz="5400" dirty="0">
              <a:solidFill>
                <a:schemeClr val="accent3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959893" y="2514600"/>
            <a:ext cx="7239000" cy="2992343"/>
            <a:chOff x="1026444" y="2279013"/>
            <a:chExt cx="6946680" cy="2737703"/>
          </a:xfrm>
        </p:grpSpPr>
        <p:sp>
          <p:nvSpPr>
            <p:cNvPr id="4" name="Right Arrow 3"/>
            <p:cNvSpPr/>
            <p:nvPr/>
          </p:nvSpPr>
          <p:spPr>
            <a:xfrm>
              <a:off x="1026444" y="3833492"/>
              <a:ext cx="261257" cy="261257"/>
            </a:xfrm>
            <a:prstGeom prst="righ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40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Right Arrow 5"/>
            <p:cNvSpPr/>
            <p:nvPr/>
          </p:nvSpPr>
          <p:spPr>
            <a:xfrm>
              <a:off x="1039507" y="2409641"/>
              <a:ext cx="261257" cy="261257"/>
            </a:xfrm>
            <a:prstGeom prst="righ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40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Right Arrow 7"/>
            <p:cNvSpPr/>
            <p:nvPr/>
          </p:nvSpPr>
          <p:spPr>
            <a:xfrm>
              <a:off x="1039506" y="3204636"/>
              <a:ext cx="261257" cy="261257"/>
            </a:xfrm>
            <a:prstGeom prst="righ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40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1039507" y="4512761"/>
              <a:ext cx="261257" cy="261257"/>
            </a:xfrm>
            <a:prstGeom prst="righ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40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1471500" y="2279013"/>
              <a:ext cx="6501624" cy="2737703"/>
              <a:chOff x="1471500" y="2279013"/>
              <a:chExt cx="6501624" cy="2737703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1496707" y="2279013"/>
                <a:ext cx="4401815" cy="647647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en-US" sz="4000" dirty="0" err="1">
                    <a:latin typeface="NikoshBAN" panose="02000000000000000000" pitchFamily="2" charset="0"/>
                    <a:cs typeface="NikoshBAN" pitchFamily="2" charset="0"/>
                  </a:rPr>
                  <a:t>প্রভাষক</a:t>
                </a:r>
                <a:r>
                  <a:rPr lang="en-US" sz="4000" dirty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4000" dirty="0" err="1">
                    <a:latin typeface="NikoshBAN" pitchFamily="2" charset="0"/>
                    <a:cs typeface="NikoshBAN" pitchFamily="2" charset="0"/>
                  </a:rPr>
                  <a:t>ভূগোল</a:t>
                </a:r>
                <a:r>
                  <a:rPr lang="en-US" sz="40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>
                    <a:latin typeface="NikoshBAN" pitchFamily="2" charset="0"/>
                    <a:cs typeface="NikoshBAN" pitchFamily="2" charset="0"/>
                  </a:rPr>
                  <a:t>বিভাগ</a:t>
                </a:r>
                <a:r>
                  <a:rPr lang="en-US" sz="4000" dirty="0">
                    <a:latin typeface="NikoshBAN" pitchFamily="2" charset="0"/>
                    <a:cs typeface="NikoshBAN" pitchFamily="2" charset="0"/>
                  </a:rPr>
                  <a:t>।</a:t>
                </a:r>
                <a:endParaRPr lang="en-US" sz="40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1471500" y="3075493"/>
                <a:ext cx="6501624" cy="647647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en-US" sz="4000" dirty="0" err="1">
                    <a:latin typeface="NikoshBAN" panose="02000000000000000000" pitchFamily="2" charset="0"/>
                    <a:cs typeface="NikoshBAN" pitchFamily="2" charset="0"/>
                  </a:rPr>
                  <a:t>বালাতৈড়</a:t>
                </a:r>
                <a:r>
                  <a:rPr lang="en-US" sz="40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>
                    <a:latin typeface="NikoshBAN" pitchFamily="2" charset="0"/>
                    <a:cs typeface="NikoshBAN" pitchFamily="2" charset="0"/>
                  </a:rPr>
                  <a:t>সিদ্দিক</a:t>
                </a:r>
                <a:r>
                  <a:rPr lang="en-US" sz="40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>
                    <a:latin typeface="NikoshBAN" pitchFamily="2" charset="0"/>
                    <a:cs typeface="NikoshBAN" pitchFamily="2" charset="0"/>
                  </a:rPr>
                  <a:t>হোসেন</a:t>
                </a:r>
                <a:r>
                  <a:rPr lang="en-US" sz="40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>
                    <a:latin typeface="NikoshBAN" pitchFamily="2" charset="0"/>
                    <a:cs typeface="NikoshBAN" pitchFamily="2" charset="0"/>
                  </a:rPr>
                  <a:t>ডিগ্রী</a:t>
                </a:r>
                <a:r>
                  <a:rPr lang="en-US" sz="40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>
                    <a:latin typeface="NikoshBAN" pitchFamily="2" charset="0"/>
                    <a:cs typeface="NikoshBAN" pitchFamily="2" charset="0"/>
                  </a:rPr>
                  <a:t>কলেজ</a:t>
                </a:r>
                <a:r>
                  <a:rPr lang="en-US" sz="4000" dirty="0">
                    <a:latin typeface="NikoshBAN" pitchFamily="2" charset="0"/>
                    <a:cs typeface="NikoshBAN" pitchFamily="2" charset="0"/>
                  </a:rPr>
                  <a:t>।</a:t>
                </a:r>
                <a:endParaRPr lang="en-US" sz="40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509771" y="3702864"/>
                <a:ext cx="4388752" cy="647647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en-US" sz="4000" dirty="0" err="1">
                    <a:latin typeface="NikoshBAN" panose="02000000000000000000" pitchFamily="2" charset="0"/>
                    <a:cs typeface="NikoshBAN" pitchFamily="2" charset="0"/>
                  </a:rPr>
                  <a:t>নিয়ামতপুর</a:t>
                </a:r>
                <a:r>
                  <a:rPr lang="en-US" sz="4000" dirty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4000" dirty="0" err="1">
                    <a:latin typeface="NikoshBAN" pitchFamily="2" charset="0"/>
                    <a:cs typeface="NikoshBAN" pitchFamily="2" charset="0"/>
                  </a:rPr>
                  <a:t>নওগাঁ</a:t>
                </a:r>
                <a:r>
                  <a:rPr lang="en-US" sz="4000" dirty="0">
                    <a:latin typeface="NikoshBAN" pitchFamily="2" charset="0"/>
                    <a:cs typeface="NikoshBAN" pitchFamily="2" charset="0"/>
                  </a:rPr>
                  <a:t>।</a:t>
                </a:r>
                <a:endParaRPr lang="en-US" sz="40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535896" y="4369069"/>
                <a:ext cx="3641411" cy="647647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en-US" sz="4000" dirty="0">
                    <a:latin typeface="NikoshBAN" panose="02000000000000000000" pitchFamily="2" charset="0"/>
                    <a:cs typeface="NikoshBAN" pitchFamily="2" charset="0"/>
                  </a:rPr>
                  <a:t>01718789156</a:t>
                </a:r>
                <a:endParaRPr lang="en-US" sz="40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436104"/>
            <a:ext cx="3276600" cy="45469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54696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4294" y="2514600"/>
            <a:ext cx="7543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15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42960"/>
            <a:ext cx="8229600" cy="792162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শুরুতেই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6" descr="large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943100"/>
            <a:ext cx="5638800" cy="3276600"/>
          </a:xfrm>
        </p:spPr>
      </p:pic>
      <p:pic>
        <p:nvPicPr>
          <p:cNvPr id="5" name="Picture 2" descr="C:\Users\Jalal Uddin Shah\Desktop\Class\20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1943100"/>
            <a:ext cx="5562600" cy="32766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3810000" y="5791200"/>
            <a:ext cx="43434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সমুদ্রের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চলাচল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88339" y="488543"/>
            <a:ext cx="77724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err="1" smtClean="0">
                <a:ln w="66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7200" b="1" dirty="0" smtClean="0">
                <a:ln w="66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7200" b="1" dirty="0" err="1" smtClean="0">
                <a:ln w="66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GB" sz="7200" b="1" dirty="0">
              <a:ln w="660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1134414" y="2458700"/>
            <a:ext cx="6400800" cy="37338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4375" indent="-714375">
              <a:lnSpc>
                <a:spcPct val="120000"/>
              </a:lnSpc>
              <a:buFont typeface="Wingdings" panose="05000000000000000000" pitchFamily="2" charset="2"/>
              <a:buChar char="Ø"/>
              <a:tabLst>
                <a:tab pos="714375" algn="l"/>
              </a:tabLst>
            </a:pPr>
            <a:r>
              <a:rPr lang="en-US" sz="48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bn-BD" sz="48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ভূগোল</a:t>
            </a:r>
            <a:r>
              <a:rPr lang="en-US" sz="48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marL="714375" indent="-714375">
              <a:lnSpc>
                <a:spcPct val="120000"/>
              </a:lnSpc>
              <a:buFont typeface="Wingdings" panose="05000000000000000000" pitchFamily="2" charset="2"/>
              <a:buChar char="Ø"/>
              <a:tabLst>
                <a:tab pos="714375" algn="l"/>
              </a:tabLst>
            </a:pPr>
            <a:r>
              <a:rPr lang="en-US" sz="48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48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8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দ্বা</a:t>
            </a:r>
            <a:r>
              <a:rPr lang="bn-BD" sz="48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দশ</a:t>
            </a:r>
            <a:r>
              <a:rPr lang="en-US" sz="48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714375" indent="-714375">
              <a:lnSpc>
                <a:spcPct val="120000"/>
              </a:lnSpc>
              <a:buFont typeface="Wingdings" panose="05000000000000000000" pitchFamily="2" charset="2"/>
              <a:buChar char="Ø"/>
              <a:tabLst>
                <a:tab pos="714375" algn="l"/>
              </a:tabLst>
            </a:pPr>
            <a:r>
              <a:rPr lang="en-US" sz="48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8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অষ্টম </a:t>
            </a:r>
            <a:endParaRPr lang="en-US" sz="4800" dirty="0" smtClean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315200" y="2133600"/>
            <a:ext cx="4518212" cy="3671047"/>
            <a:chOff x="7333130" y="2124635"/>
            <a:chExt cx="4518212" cy="3671047"/>
          </a:xfrm>
        </p:grpSpPr>
        <p:sp>
          <p:nvSpPr>
            <p:cNvPr id="5" name="Rectangle 4"/>
            <p:cNvSpPr/>
            <p:nvPr/>
          </p:nvSpPr>
          <p:spPr>
            <a:xfrm>
              <a:off x="8081682" y="2124635"/>
              <a:ext cx="2985247" cy="3671047"/>
            </a:xfrm>
            <a:prstGeom prst="rect">
              <a:avLst/>
            </a:prstGeom>
            <a:solidFill>
              <a:srgbClr val="369F31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333130" y="2223247"/>
              <a:ext cx="451821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ভূগোল</a:t>
              </a:r>
              <a:r>
                <a:rPr lang="en-US" sz="20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প্রথম</a:t>
              </a:r>
              <a:r>
                <a:rPr lang="en-US" sz="20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20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দ্বিতীয়</a:t>
              </a:r>
              <a:r>
                <a:rPr lang="en-US" sz="20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পত্র</a:t>
              </a:r>
              <a:endPara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0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একাদশ</a:t>
              </a:r>
              <a:r>
                <a:rPr lang="en-US" sz="20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20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দ্বাদশ</a:t>
              </a:r>
              <a:r>
                <a:rPr lang="en-US" sz="20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শ্রেণি</a:t>
              </a:r>
              <a:r>
                <a:rPr lang="en-US" sz="20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8350622" y="3442447"/>
              <a:ext cx="2528047" cy="2259104"/>
            </a:xfrm>
            <a:prstGeom prst="ellipse">
              <a:avLst/>
            </a:prstGeom>
            <a:blipFill>
              <a:blip r:embed="rId2"/>
              <a:stretch>
                <a:fillRect/>
              </a:stretch>
            </a:blipFill>
            <a:scene3d>
              <a:camera prst="orthographicFront">
                <a:rot lat="0" lon="21594000" rev="0"/>
              </a:camera>
              <a:lightRig rig="threePt" dir="t"/>
            </a:scene3d>
            <a:sp3d>
              <a:bevelT w="1828800" h="1828800"/>
              <a:bevelB w="1828800" h="1828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5551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ocean-current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87451" cy="685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Rectangle 4"/>
          <p:cNvSpPr/>
          <p:nvPr/>
        </p:nvSpPr>
        <p:spPr>
          <a:xfrm>
            <a:off x="-914400" y="1600200"/>
            <a:ext cx="13563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0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সমুদ্রস্রোত</a:t>
            </a:r>
            <a:br>
              <a:rPr lang="bn-BD" sz="10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10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10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Ocean Currents)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81000"/>
            <a:ext cx="9144000" cy="1417638"/>
          </a:xfr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72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7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7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0" y="1798638"/>
            <a:ext cx="10439400" cy="480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সমুদ্র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স্রোত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>
              <a:buFont typeface="Wingdings" pitchFamily="2" charset="2"/>
              <a:buChar char="v"/>
            </a:pPr>
            <a:endParaRPr lang="bn-IN" sz="4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সমুদ্র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স্রোতের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>
              <a:buFont typeface="Wingdings" pitchFamily="2" charset="2"/>
              <a:buChar char="v"/>
            </a:pPr>
            <a:endParaRPr lang="bn-IN" sz="4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সমুদ্র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স্রোতের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20185"/>
            <a:ext cx="9144000" cy="1206500"/>
          </a:xfr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bn-BD" sz="4400" b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সমুদ্রস্রোত</a:t>
            </a:r>
            <a:r>
              <a:rPr lang="en-US" sz="4400" b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en-US" sz="4400" b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400" b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Ocean Currents</a:t>
            </a:r>
            <a:r>
              <a:rPr lang="bn-BD" sz="4400" b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1200" y="1435101"/>
            <a:ext cx="4114800" cy="46910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endParaRPr lang="en-US" sz="5800" dirty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</a:t>
            </a:r>
            <a:endParaRPr lang="en-US" sz="8000" dirty="0"/>
          </a:p>
        </p:txBody>
      </p:sp>
      <p:sp>
        <p:nvSpPr>
          <p:cNvPr id="5" name="Rectangle 4"/>
          <p:cNvSpPr/>
          <p:nvPr/>
        </p:nvSpPr>
        <p:spPr>
          <a:xfrm>
            <a:off x="1524000" y="1295400"/>
            <a:ext cx="5257800" cy="556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1295400"/>
            <a:ext cx="9144000" cy="198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bn-BD" sz="3600" spc="-6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 স্থিতিশীল নয়।</a:t>
            </a:r>
            <a:r>
              <a:rPr lang="en-US" sz="3600" spc="-6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6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600" spc="-6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6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3600" spc="-6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6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স্বাভাবিকতা</a:t>
            </a:r>
            <a:r>
              <a:rPr lang="en-US" sz="3600" spc="-6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6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spc="-6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6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spc="-6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6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উপরিভাগের</a:t>
            </a:r>
            <a:r>
              <a:rPr lang="en-US" sz="3600" spc="-6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6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সমতা</a:t>
            </a:r>
            <a:r>
              <a:rPr lang="en-US" sz="3600" spc="-6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6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3600" spc="-6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6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spc="-6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sp>
        <p:nvSpPr>
          <p:cNvPr id="7" name="Rectangle 6"/>
          <p:cNvSpPr/>
          <p:nvPr/>
        </p:nvSpPr>
        <p:spPr>
          <a:xfrm>
            <a:off x="192462" y="3252481"/>
            <a:ext cx="6132138" cy="228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সমতা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রক্ষার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“ 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সাগর বা মহাসাগরের  পানির নির্দিষ্ট ও নিয়মিত প্রবাহকে সমুদ্রস্রোত বলে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’’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180833" y="5447578"/>
            <a:ext cx="525780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স্রোত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</a:p>
          <a:p>
            <a:pPr>
              <a:buNone/>
            </a:pP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উষ্ণস্রো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ও 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শীতলস্রোত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Content Placeholder 10" descr="CcQXzD5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64662" y="2612174"/>
            <a:ext cx="5298225" cy="394769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66900" y="1295400"/>
            <a:ext cx="8458200" cy="495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7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সমুদ্র</a:t>
            </a:r>
            <a:r>
              <a:rPr lang="en-US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স্রোত</a:t>
            </a:r>
            <a:r>
              <a:rPr lang="en-US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304800"/>
            <a:ext cx="10287000" cy="1752600"/>
          </a:xfr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BD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সমুদ্রস্রোতের কারণ </a:t>
            </a:r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Causes 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of Ocean 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currents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1500" y="1727579"/>
            <a:ext cx="11049000" cy="510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bn-BD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সমস্ত ঘটনাগুলো সমুদ্রস্রোত বা পানির সমতার ব্যাতিক্রম ঘটায় তাদের সমুদ্রস্রোতের নিয়ামক বা কারণ বলা হয়। 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366</Words>
  <Application>Microsoft Office PowerPoint</Application>
  <PresentationFormat>Widescreen</PresentationFormat>
  <Paragraphs>86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NikoshBAN</vt:lpstr>
      <vt:lpstr>SutonnyMJ</vt:lpstr>
      <vt:lpstr>Wingdings</vt:lpstr>
      <vt:lpstr>Office Theme</vt:lpstr>
      <vt:lpstr>PowerPoint Presentation</vt:lpstr>
      <vt:lpstr>PowerPoint Presentation</vt:lpstr>
      <vt:lpstr>ক্লাসের শুরুতেই চলো কিছু ছবি দেখে নিই </vt:lpstr>
      <vt:lpstr>PowerPoint Presentation</vt:lpstr>
      <vt:lpstr>PowerPoint Presentation</vt:lpstr>
      <vt:lpstr>শিখন ফল </vt:lpstr>
      <vt:lpstr>সমুদ্রস্রোত  Ocean Currents </vt:lpstr>
      <vt:lpstr>একক কাজ</vt:lpstr>
      <vt:lpstr>সমুদ্রস্রোতের কারণ  Causes of Ocean currents</vt:lpstr>
      <vt:lpstr>সমুদ্রস্রোতের প্রধান  কারণসমুহ  Major Causes of Ocean currents</vt:lpstr>
      <vt:lpstr>সমুদ্রস্রোতের প্রধান  কারণসমুহ  Major Causes of Ocean currents</vt:lpstr>
      <vt:lpstr>সমুদ্রস্রোতের প্রধান  কারণসমুহ  Major Causes of Ocean currents</vt:lpstr>
      <vt:lpstr>জোড়ায় কাজ</vt:lpstr>
      <vt:lpstr>         বায়ুপ্রবাহ  Wind’s Movements</vt:lpstr>
      <vt:lpstr>পৃথিবীর আবর্তন  Rotation of the Earth</vt:lpstr>
      <vt:lpstr>উষ্ণতার তারতম্য  variation in Temperature</vt:lpstr>
      <vt:lpstr>দলীয় কাজ </vt:lpstr>
      <vt:lpstr>মূল্যায়ন</vt:lpstr>
      <vt:lpstr>বাড়ির কাজ Home-Work 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¯^vMZg</dc:title>
  <dc:creator>Jalal Uddin Shah</dc:creator>
  <cp:lastModifiedBy>user</cp:lastModifiedBy>
  <cp:revision>58</cp:revision>
  <dcterms:created xsi:type="dcterms:W3CDTF">2006-08-16T00:00:00Z</dcterms:created>
  <dcterms:modified xsi:type="dcterms:W3CDTF">2020-12-31T13:02:09Z</dcterms:modified>
</cp:coreProperties>
</file>