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7" r:id="rId2"/>
    <p:sldId id="305" r:id="rId3"/>
    <p:sldId id="258" r:id="rId4"/>
    <p:sldId id="259" r:id="rId5"/>
    <p:sldId id="360" r:id="rId6"/>
    <p:sldId id="362" r:id="rId7"/>
    <p:sldId id="285" r:id="rId8"/>
    <p:sldId id="363" r:id="rId9"/>
    <p:sldId id="287" r:id="rId10"/>
    <p:sldId id="364" r:id="rId11"/>
    <p:sldId id="283" r:id="rId12"/>
    <p:sldId id="366" r:id="rId13"/>
    <p:sldId id="378" r:id="rId14"/>
    <p:sldId id="367" r:id="rId15"/>
    <p:sldId id="368" r:id="rId16"/>
    <p:sldId id="369" r:id="rId17"/>
    <p:sldId id="371" r:id="rId18"/>
    <p:sldId id="372" r:id="rId19"/>
    <p:sldId id="373" r:id="rId20"/>
    <p:sldId id="374" r:id="rId21"/>
    <p:sldId id="375" r:id="rId22"/>
    <p:sldId id="379" r:id="rId23"/>
    <p:sldId id="376" r:id="rId24"/>
    <p:sldId id="38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ruHTp41JSvmFERpzlReY1A==" hashData="HZSg2GcEQY/iCdQyHSBi9xNH2fE0F1bQn7ZpYIA8Vds18c7AIO/qN5NHm2l/i7fe2L+mub1Z9ZYLho77HpCGsw=="/>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6" autoAdjust="0"/>
    <p:restoredTop sz="94660"/>
  </p:normalViewPr>
  <p:slideViewPr>
    <p:cSldViewPr snapToGrid="0">
      <p:cViewPr varScale="1">
        <p:scale>
          <a:sx n="104" d="100"/>
          <a:sy n="104" d="100"/>
        </p:scale>
        <p:origin x="73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FD1D2B-6018-4122-8893-3BDFFA36FEC6}" type="datetimeFigureOut">
              <a:rPr lang="en-US" smtClean="0"/>
              <a:t>31-Dec-20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D64094-F280-4064-A65B-FC13D53ADF02}" type="slidenum">
              <a:rPr lang="en-US" smtClean="0"/>
              <a:t>‹#›</a:t>
            </a:fld>
            <a:endParaRPr lang="en-US"/>
          </a:p>
        </p:txBody>
      </p:sp>
    </p:spTree>
    <p:extLst>
      <p:ext uri="{BB962C8B-B14F-4D97-AF65-F5344CB8AC3E}">
        <p14:creationId xmlns:p14="http://schemas.microsoft.com/office/powerpoint/2010/main" val="1115620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trigger in each image. So, ask your students the name of the flags. If they fail, then click on the flag that u want to show.</a:t>
            </a:r>
          </a:p>
        </p:txBody>
      </p:sp>
      <p:sp>
        <p:nvSpPr>
          <p:cNvPr id="4" name="Slide Number Placeholder 3"/>
          <p:cNvSpPr>
            <a:spLocks noGrp="1"/>
          </p:cNvSpPr>
          <p:nvPr>
            <p:ph type="sldNum" sz="quarter" idx="5"/>
          </p:nvPr>
        </p:nvSpPr>
        <p:spPr/>
        <p:txBody>
          <a:bodyPr/>
          <a:lstStyle/>
          <a:p>
            <a:fld id="{1FD64094-F280-4064-A65B-FC13D53ADF02}" type="slidenum">
              <a:rPr lang="en-US" smtClean="0"/>
              <a:t>3</a:t>
            </a:fld>
            <a:endParaRPr lang="en-US"/>
          </a:p>
        </p:txBody>
      </p:sp>
    </p:spTree>
    <p:extLst>
      <p:ext uri="{BB962C8B-B14F-4D97-AF65-F5344CB8AC3E}">
        <p14:creationId xmlns:p14="http://schemas.microsoft.com/office/powerpoint/2010/main" val="2048903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At first teacher will show</a:t>
            </a:r>
            <a:r>
              <a:rPr lang="en-US" baseline="0" dirty="0"/>
              <a:t> the words then ask his/her students to tell the meaning and making sentences. If they fail teacher will show the picture again. For feedback click on meaning button.</a:t>
            </a:r>
            <a:endParaRPr lang="en-US" dirty="0"/>
          </a:p>
          <a:p>
            <a:endParaRPr lang="en-US" dirty="0"/>
          </a:p>
        </p:txBody>
      </p:sp>
      <p:sp>
        <p:nvSpPr>
          <p:cNvPr id="4" name="Slide Number Placeholder 3"/>
          <p:cNvSpPr>
            <a:spLocks noGrp="1"/>
          </p:cNvSpPr>
          <p:nvPr>
            <p:ph type="sldNum" sz="quarter" idx="10"/>
          </p:nvPr>
        </p:nvSpPr>
        <p:spPr/>
        <p:txBody>
          <a:bodyPr/>
          <a:lstStyle/>
          <a:p>
            <a:fld id="{1C1EC556-16B9-40FF-960A-AD4795E8220F}" type="slidenum">
              <a:rPr lang="en-US" smtClean="0"/>
              <a:pPr/>
              <a:t>7</a:t>
            </a:fld>
            <a:endParaRPr lang="en-US"/>
          </a:p>
        </p:txBody>
      </p:sp>
    </p:spTree>
    <p:extLst>
      <p:ext uri="{BB962C8B-B14F-4D97-AF65-F5344CB8AC3E}">
        <p14:creationId xmlns:p14="http://schemas.microsoft.com/office/powerpoint/2010/main" val="8489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first teacher will show</a:t>
            </a:r>
            <a:r>
              <a:rPr lang="en-US" baseline="0" dirty="0"/>
              <a:t> the words then ask his/her students to tell the meaning and making sentences. If they fail teacher will show the picture again. For feedback click on meaning button.</a:t>
            </a:r>
            <a:endParaRPr lang="en-US" dirty="0"/>
          </a:p>
          <a:p>
            <a:endParaRPr lang="en-US" dirty="0"/>
          </a:p>
        </p:txBody>
      </p:sp>
      <p:sp>
        <p:nvSpPr>
          <p:cNvPr id="4" name="Slide Number Placeholder 3"/>
          <p:cNvSpPr>
            <a:spLocks noGrp="1"/>
          </p:cNvSpPr>
          <p:nvPr>
            <p:ph type="sldNum" sz="quarter" idx="10"/>
          </p:nvPr>
        </p:nvSpPr>
        <p:spPr/>
        <p:txBody>
          <a:bodyPr/>
          <a:lstStyle/>
          <a:p>
            <a:fld id="{1C1EC556-16B9-40FF-960A-AD4795E8220F}" type="slidenum">
              <a:rPr lang="en-US" smtClean="0"/>
              <a:pPr/>
              <a:t>9</a:t>
            </a:fld>
            <a:endParaRPr lang="en-US"/>
          </a:p>
        </p:txBody>
      </p:sp>
    </p:spTree>
    <p:extLst>
      <p:ext uri="{BB962C8B-B14F-4D97-AF65-F5344CB8AC3E}">
        <p14:creationId xmlns:p14="http://schemas.microsoft.com/office/powerpoint/2010/main" val="716865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first teacher will show</a:t>
            </a:r>
            <a:r>
              <a:rPr lang="en-US" baseline="0" dirty="0"/>
              <a:t> the words then ask his/her students to tell the meaning and making sentences. If they fail teacher will show the picture again. For feedback click on meaning button.</a:t>
            </a:r>
            <a:endParaRPr lang="en-US" dirty="0"/>
          </a:p>
          <a:p>
            <a:endParaRPr lang="en-US" dirty="0"/>
          </a:p>
        </p:txBody>
      </p:sp>
      <p:sp>
        <p:nvSpPr>
          <p:cNvPr id="4" name="Slide Number Placeholder 3"/>
          <p:cNvSpPr>
            <a:spLocks noGrp="1"/>
          </p:cNvSpPr>
          <p:nvPr>
            <p:ph type="sldNum" sz="quarter" idx="10"/>
          </p:nvPr>
        </p:nvSpPr>
        <p:spPr/>
        <p:txBody>
          <a:bodyPr/>
          <a:lstStyle/>
          <a:p>
            <a:fld id="{1C1EC556-16B9-40FF-960A-AD4795E8220F}" type="slidenum">
              <a:rPr lang="en-US" smtClean="0"/>
              <a:pPr/>
              <a:t>11</a:t>
            </a:fld>
            <a:endParaRPr lang="en-US"/>
          </a:p>
        </p:txBody>
      </p:sp>
    </p:spTree>
    <p:extLst>
      <p:ext uri="{BB962C8B-B14F-4D97-AF65-F5344CB8AC3E}">
        <p14:creationId xmlns:p14="http://schemas.microsoft.com/office/powerpoint/2010/main" val="2092559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AF02B-0012-4E19-97FB-FDBBC495A0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8963517-355E-433C-8BEA-08D4336A5D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74C0A5-A659-4CB4-BD34-E57A9E787DBD}"/>
              </a:ext>
            </a:extLst>
          </p:cNvPr>
          <p:cNvSpPr>
            <a:spLocks noGrp="1"/>
          </p:cNvSpPr>
          <p:nvPr>
            <p:ph type="dt" sz="half" idx="10"/>
          </p:nvPr>
        </p:nvSpPr>
        <p:spPr/>
        <p:txBody>
          <a:bodyPr/>
          <a:lstStyle/>
          <a:p>
            <a:fld id="{F3B66593-B2BA-47A9-B95E-802CCC9CEFDA}" type="datetimeFigureOut">
              <a:rPr lang="en-US" smtClean="0"/>
              <a:t>31-Dec-20</a:t>
            </a:fld>
            <a:endParaRPr lang="en-US"/>
          </a:p>
        </p:txBody>
      </p:sp>
      <p:sp>
        <p:nvSpPr>
          <p:cNvPr id="5" name="Footer Placeholder 4">
            <a:extLst>
              <a:ext uri="{FF2B5EF4-FFF2-40B4-BE49-F238E27FC236}">
                <a16:creationId xmlns:a16="http://schemas.microsoft.com/office/drawing/2014/main" id="{8792CBB2-324F-42E3-A0A2-0F0164F167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B8466B-F2B0-4D3B-B868-0EECE59FB307}"/>
              </a:ext>
            </a:extLst>
          </p:cNvPr>
          <p:cNvSpPr>
            <a:spLocks noGrp="1"/>
          </p:cNvSpPr>
          <p:nvPr>
            <p:ph type="sldNum" sz="quarter" idx="12"/>
          </p:nvPr>
        </p:nvSpPr>
        <p:spPr/>
        <p:txBody>
          <a:bodyPr/>
          <a:lstStyle/>
          <a:p>
            <a:fld id="{69DA037E-A363-40D2-BF09-B6F44279B3F1}" type="slidenum">
              <a:rPr lang="en-US" smtClean="0"/>
              <a:t>‹#›</a:t>
            </a:fld>
            <a:endParaRPr lang="en-US"/>
          </a:p>
        </p:txBody>
      </p:sp>
    </p:spTree>
    <p:extLst>
      <p:ext uri="{BB962C8B-B14F-4D97-AF65-F5344CB8AC3E}">
        <p14:creationId xmlns:p14="http://schemas.microsoft.com/office/powerpoint/2010/main" val="3546841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1BC51-FC86-41A8-BA70-E18E9422676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8061739-0253-4C4D-BA3A-A50B3AA6CB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128649-30C7-4D73-A4D6-3D4786C84F54}"/>
              </a:ext>
            </a:extLst>
          </p:cNvPr>
          <p:cNvSpPr>
            <a:spLocks noGrp="1"/>
          </p:cNvSpPr>
          <p:nvPr>
            <p:ph type="dt" sz="half" idx="10"/>
          </p:nvPr>
        </p:nvSpPr>
        <p:spPr/>
        <p:txBody>
          <a:bodyPr/>
          <a:lstStyle/>
          <a:p>
            <a:fld id="{F3B66593-B2BA-47A9-B95E-802CCC9CEFDA}" type="datetimeFigureOut">
              <a:rPr lang="en-US" smtClean="0"/>
              <a:t>31-Dec-20</a:t>
            </a:fld>
            <a:endParaRPr lang="en-US"/>
          </a:p>
        </p:txBody>
      </p:sp>
      <p:sp>
        <p:nvSpPr>
          <p:cNvPr id="5" name="Footer Placeholder 4">
            <a:extLst>
              <a:ext uri="{FF2B5EF4-FFF2-40B4-BE49-F238E27FC236}">
                <a16:creationId xmlns:a16="http://schemas.microsoft.com/office/drawing/2014/main" id="{F479560B-A13A-4777-B895-8721029687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BE0182-3C64-4B04-8801-2506585D4F4F}"/>
              </a:ext>
            </a:extLst>
          </p:cNvPr>
          <p:cNvSpPr>
            <a:spLocks noGrp="1"/>
          </p:cNvSpPr>
          <p:nvPr>
            <p:ph type="sldNum" sz="quarter" idx="12"/>
          </p:nvPr>
        </p:nvSpPr>
        <p:spPr/>
        <p:txBody>
          <a:bodyPr/>
          <a:lstStyle/>
          <a:p>
            <a:fld id="{69DA037E-A363-40D2-BF09-B6F44279B3F1}" type="slidenum">
              <a:rPr lang="en-US" smtClean="0"/>
              <a:t>‹#›</a:t>
            </a:fld>
            <a:endParaRPr lang="en-US"/>
          </a:p>
        </p:txBody>
      </p:sp>
    </p:spTree>
    <p:extLst>
      <p:ext uri="{BB962C8B-B14F-4D97-AF65-F5344CB8AC3E}">
        <p14:creationId xmlns:p14="http://schemas.microsoft.com/office/powerpoint/2010/main" val="842356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26E0E1-8552-4841-A942-0A3386B922C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A198E62-C6C6-4940-AF67-8CD5AF3511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2624C8-F3A2-41BC-8703-0742D849F5F2}"/>
              </a:ext>
            </a:extLst>
          </p:cNvPr>
          <p:cNvSpPr>
            <a:spLocks noGrp="1"/>
          </p:cNvSpPr>
          <p:nvPr>
            <p:ph type="dt" sz="half" idx="10"/>
          </p:nvPr>
        </p:nvSpPr>
        <p:spPr/>
        <p:txBody>
          <a:bodyPr/>
          <a:lstStyle/>
          <a:p>
            <a:fld id="{F3B66593-B2BA-47A9-B95E-802CCC9CEFDA}" type="datetimeFigureOut">
              <a:rPr lang="en-US" smtClean="0"/>
              <a:t>31-Dec-20</a:t>
            </a:fld>
            <a:endParaRPr lang="en-US"/>
          </a:p>
        </p:txBody>
      </p:sp>
      <p:sp>
        <p:nvSpPr>
          <p:cNvPr id="5" name="Footer Placeholder 4">
            <a:extLst>
              <a:ext uri="{FF2B5EF4-FFF2-40B4-BE49-F238E27FC236}">
                <a16:creationId xmlns:a16="http://schemas.microsoft.com/office/drawing/2014/main" id="{74EED238-2911-4AE0-B008-E14D476C28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CC093D-161E-460F-9F6D-5A8002C4B3A5}"/>
              </a:ext>
            </a:extLst>
          </p:cNvPr>
          <p:cNvSpPr>
            <a:spLocks noGrp="1"/>
          </p:cNvSpPr>
          <p:nvPr>
            <p:ph type="sldNum" sz="quarter" idx="12"/>
          </p:nvPr>
        </p:nvSpPr>
        <p:spPr/>
        <p:txBody>
          <a:bodyPr/>
          <a:lstStyle/>
          <a:p>
            <a:fld id="{69DA037E-A363-40D2-BF09-B6F44279B3F1}" type="slidenum">
              <a:rPr lang="en-US" smtClean="0"/>
              <a:t>‹#›</a:t>
            </a:fld>
            <a:endParaRPr lang="en-US"/>
          </a:p>
        </p:txBody>
      </p:sp>
    </p:spTree>
    <p:extLst>
      <p:ext uri="{BB962C8B-B14F-4D97-AF65-F5344CB8AC3E}">
        <p14:creationId xmlns:p14="http://schemas.microsoft.com/office/powerpoint/2010/main" val="3113958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9E02D-CA77-4AAA-B3FF-5CCB858EA6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F2CBB0-CC38-4F93-A5E1-111539EEB3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DFA7FA-B6D0-4AA7-B30F-E49F35A3DD9D}"/>
              </a:ext>
            </a:extLst>
          </p:cNvPr>
          <p:cNvSpPr>
            <a:spLocks noGrp="1"/>
          </p:cNvSpPr>
          <p:nvPr>
            <p:ph type="dt" sz="half" idx="10"/>
          </p:nvPr>
        </p:nvSpPr>
        <p:spPr/>
        <p:txBody>
          <a:bodyPr/>
          <a:lstStyle/>
          <a:p>
            <a:fld id="{F3B66593-B2BA-47A9-B95E-802CCC9CEFDA}" type="datetimeFigureOut">
              <a:rPr lang="en-US" smtClean="0"/>
              <a:t>31-Dec-20</a:t>
            </a:fld>
            <a:endParaRPr lang="en-US"/>
          </a:p>
        </p:txBody>
      </p:sp>
      <p:sp>
        <p:nvSpPr>
          <p:cNvPr id="5" name="Footer Placeholder 4">
            <a:extLst>
              <a:ext uri="{FF2B5EF4-FFF2-40B4-BE49-F238E27FC236}">
                <a16:creationId xmlns:a16="http://schemas.microsoft.com/office/drawing/2014/main" id="{4624AB07-6EF3-45E0-ABC8-FD74968392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72C333-1674-4EE0-A6F8-486966447581}"/>
              </a:ext>
            </a:extLst>
          </p:cNvPr>
          <p:cNvSpPr>
            <a:spLocks noGrp="1"/>
          </p:cNvSpPr>
          <p:nvPr>
            <p:ph type="sldNum" sz="quarter" idx="12"/>
          </p:nvPr>
        </p:nvSpPr>
        <p:spPr/>
        <p:txBody>
          <a:bodyPr/>
          <a:lstStyle/>
          <a:p>
            <a:fld id="{69DA037E-A363-40D2-BF09-B6F44279B3F1}" type="slidenum">
              <a:rPr lang="en-US" smtClean="0"/>
              <a:t>‹#›</a:t>
            </a:fld>
            <a:endParaRPr lang="en-US"/>
          </a:p>
        </p:txBody>
      </p:sp>
    </p:spTree>
    <p:extLst>
      <p:ext uri="{BB962C8B-B14F-4D97-AF65-F5344CB8AC3E}">
        <p14:creationId xmlns:p14="http://schemas.microsoft.com/office/powerpoint/2010/main" val="2331831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32E36-F5A1-4A84-B707-43CAFBC9F3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BFC76BF-CDEA-4DC7-BBB2-6F2151F3B27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518423-5F35-4496-81B3-3AC3F8853841}"/>
              </a:ext>
            </a:extLst>
          </p:cNvPr>
          <p:cNvSpPr>
            <a:spLocks noGrp="1"/>
          </p:cNvSpPr>
          <p:nvPr>
            <p:ph type="dt" sz="half" idx="10"/>
          </p:nvPr>
        </p:nvSpPr>
        <p:spPr/>
        <p:txBody>
          <a:bodyPr/>
          <a:lstStyle/>
          <a:p>
            <a:fld id="{F3B66593-B2BA-47A9-B95E-802CCC9CEFDA}" type="datetimeFigureOut">
              <a:rPr lang="en-US" smtClean="0"/>
              <a:t>31-Dec-20</a:t>
            </a:fld>
            <a:endParaRPr lang="en-US"/>
          </a:p>
        </p:txBody>
      </p:sp>
      <p:sp>
        <p:nvSpPr>
          <p:cNvPr id="5" name="Footer Placeholder 4">
            <a:extLst>
              <a:ext uri="{FF2B5EF4-FFF2-40B4-BE49-F238E27FC236}">
                <a16:creationId xmlns:a16="http://schemas.microsoft.com/office/drawing/2014/main" id="{B84B300C-AFAB-4F51-A3AA-9A43007E66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F202F2-8B00-4017-A8C3-97D2C7509B19}"/>
              </a:ext>
            </a:extLst>
          </p:cNvPr>
          <p:cNvSpPr>
            <a:spLocks noGrp="1"/>
          </p:cNvSpPr>
          <p:nvPr>
            <p:ph type="sldNum" sz="quarter" idx="12"/>
          </p:nvPr>
        </p:nvSpPr>
        <p:spPr/>
        <p:txBody>
          <a:bodyPr/>
          <a:lstStyle/>
          <a:p>
            <a:fld id="{69DA037E-A363-40D2-BF09-B6F44279B3F1}" type="slidenum">
              <a:rPr lang="en-US" smtClean="0"/>
              <a:t>‹#›</a:t>
            </a:fld>
            <a:endParaRPr lang="en-US"/>
          </a:p>
        </p:txBody>
      </p:sp>
    </p:spTree>
    <p:extLst>
      <p:ext uri="{BB962C8B-B14F-4D97-AF65-F5344CB8AC3E}">
        <p14:creationId xmlns:p14="http://schemas.microsoft.com/office/powerpoint/2010/main" val="21532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D6AC3-9F3C-4239-9156-452E9A247D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847C6F-1229-4A89-B766-2D6393CB78A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292BC2-1CDF-4C14-9E5B-8CEB54A8B8D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87FEA57-AC46-4661-86C7-7BF93AA06434}"/>
              </a:ext>
            </a:extLst>
          </p:cNvPr>
          <p:cNvSpPr>
            <a:spLocks noGrp="1"/>
          </p:cNvSpPr>
          <p:nvPr>
            <p:ph type="dt" sz="half" idx="10"/>
          </p:nvPr>
        </p:nvSpPr>
        <p:spPr/>
        <p:txBody>
          <a:bodyPr/>
          <a:lstStyle/>
          <a:p>
            <a:fld id="{F3B66593-B2BA-47A9-B95E-802CCC9CEFDA}" type="datetimeFigureOut">
              <a:rPr lang="en-US" smtClean="0"/>
              <a:t>31-Dec-20</a:t>
            </a:fld>
            <a:endParaRPr lang="en-US"/>
          </a:p>
        </p:txBody>
      </p:sp>
      <p:sp>
        <p:nvSpPr>
          <p:cNvPr id="6" name="Footer Placeholder 5">
            <a:extLst>
              <a:ext uri="{FF2B5EF4-FFF2-40B4-BE49-F238E27FC236}">
                <a16:creationId xmlns:a16="http://schemas.microsoft.com/office/drawing/2014/main" id="{3E2946CF-B10A-40E0-9F6F-3E864372EB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3E9D5E-D42C-44CA-B559-DD001C9FB0AE}"/>
              </a:ext>
            </a:extLst>
          </p:cNvPr>
          <p:cNvSpPr>
            <a:spLocks noGrp="1"/>
          </p:cNvSpPr>
          <p:nvPr>
            <p:ph type="sldNum" sz="quarter" idx="12"/>
          </p:nvPr>
        </p:nvSpPr>
        <p:spPr/>
        <p:txBody>
          <a:bodyPr/>
          <a:lstStyle/>
          <a:p>
            <a:fld id="{69DA037E-A363-40D2-BF09-B6F44279B3F1}" type="slidenum">
              <a:rPr lang="en-US" smtClean="0"/>
              <a:t>‹#›</a:t>
            </a:fld>
            <a:endParaRPr lang="en-US"/>
          </a:p>
        </p:txBody>
      </p:sp>
    </p:spTree>
    <p:extLst>
      <p:ext uri="{BB962C8B-B14F-4D97-AF65-F5344CB8AC3E}">
        <p14:creationId xmlns:p14="http://schemas.microsoft.com/office/powerpoint/2010/main" val="2241160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C7B8B-05D1-4F72-8DA7-C67C46B85DB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CE6E8B3-181F-41C2-B436-57806D50BE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E66FA86-14FD-4D48-9F63-09099590E2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4E28B0F-F00E-42B6-B786-14B2E6A1A9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9DF483-FE31-4D55-A636-E09B0BA1D5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5BF2870-B7EB-42B2-994C-149457784E17}"/>
              </a:ext>
            </a:extLst>
          </p:cNvPr>
          <p:cNvSpPr>
            <a:spLocks noGrp="1"/>
          </p:cNvSpPr>
          <p:nvPr>
            <p:ph type="dt" sz="half" idx="10"/>
          </p:nvPr>
        </p:nvSpPr>
        <p:spPr/>
        <p:txBody>
          <a:bodyPr/>
          <a:lstStyle/>
          <a:p>
            <a:fld id="{F3B66593-B2BA-47A9-B95E-802CCC9CEFDA}" type="datetimeFigureOut">
              <a:rPr lang="en-US" smtClean="0"/>
              <a:t>31-Dec-20</a:t>
            </a:fld>
            <a:endParaRPr lang="en-US"/>
          </a:p>
        </p:txBody>
      </p:sp>
      <p:sp>
        <p:nvSpPr>
          <p:cNvPr id="8" name="Footer Placeholder 7">
            <a:extLst>
              <a:ext uri="{FF2B5EF4-FFF2-40B4-BE49-F238E27FC236}">
                <a16:creationId xmlns:a16="http://schemas.microsoft.com/office/drawing/2014/main" id="{669746E3-9BDF-47DC-A83A-64F15E77CEB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A56C9E3-EF71-476E-BA90-F60F9DE05C93}"/>
              </a:ext>
            </a:extLst>
          </p:cNvPr>
          <p:cNvSpPr>
            <a:spLocks noGrp="1"/>
          </p:cNvSpPr>
          <p:nvPr>
            <p:ph type="sldNum" sz="quarter" idx="12"/>
          </p:nvPr>
        </p:nvSpPr>
        <p:spPr/>
        <p:txBody>
          <a:bodyPr/>
          <a:lstStyle/>
          <a:p>
            <a:fld id="{69DA037E-A363-40D2-BF09-B6F44279B3F1}" type="slidenum">
              <a:rPr lang="en-US" smtClean="0"/>
              <a:t>‹#›</a:t>
            </a:fld>
            <a:endParaRPr lang="en-US"/>
          </a:p>
        </p:txBody>
      </p:sp>
    </p:spTree>
    <p:extLst>
      <p:ext uri="{BB962C8B-B14F-4D97-AF65-F5344CB8AC3E}">
        <p14:creationId xmlns:p14="http://schemas.microsoft.com/office/powerpoint/2010/main" val="4266517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23D82-0E2A-4D18-83E3-D71FAC2ED2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84B0CA-5AF1-4167-A029-CE775697AD3A}"/>
              </a:ext>
            </a:extLst>
          </p:cNvPr>
          <p:cNvSpPr>
            <a:spLocks noGrp="1"/>
          </p:cNvSpPr>
          <p:nvPr>
            <p:ph type="dt" sz="half" idx="10"/>
          </p:nvPr>
        </p:nvSpPr>
        <p:spPr/>
        <p:txBody>
          <a:bodyPr/>
          <a:lstStyle/>
          <a:p>
            <a:fld id="{F3B66593-B2BA-47A9-B95E-802CCC9CEFDA}" type="datetimeFigureOut">
              <a:rPr lang="en-US" smtClean="0"/>
              <a:t>31-Dec-20</a:t>
            </a:fld>
            <a:endParaRPr lang="en-US"/>
          </a:p>
        </p:txBody>
      </p:sp>
      <p:sp>
        <p:nvSpPr>
          <p:cNvPr id="4" name="Footer Placeholder 3">
            <a:extLst>
              <a:ext uri="{FF2B5EF4-FFF2-40B4-BE49-F238E27FC236}">
                <a16:creationId xmlns:a16="http://schemas.microsoft.com/office/drawing/2014/main" id="{97DEBFE3-2D97-4AAA-A7DD-9E54148EDAA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131ACE1-EA2A-47E8-B3DC-9DA4504803B5}"/>
              </a:ext>
            </a:extLst>
          </p:cNvPr>
          <p:cNvSpPr>
            <a:spLocks noGrp="1"/>
          </p:cNvSpPr>
          <p:nvPr>
            <p:ph type="sldNum" sz="quarter" idx="12"/>
          </p:nvPr>
        </p:nvSpPr>
        <p:spPr/>
        <p:txBody>
          <a:bodyPr/>
          <a:lstStyle/>
          <a:p>
            <a:fld id="{69DA037E-A363-40D2-BF09-B6F44279B3F1}" type="slidenum">
              <a:rPr lang="en-US" smtClean="0"/>
              <a:t>‹#›</a:t>
            </a:fld>
            <a:endParaRPr lang="en-US"/>
          </a:p>
        </p:txBody>
      </p:sp>
    </p:spTree>
    <p:extLst>
      <p:ext uri="{BB962C8B-B14F-4D97-AF65-F5344CB8AC3E}">
        <p14:creationId xmlns:p14="http://schemas.microsoft.com/office/powerpoint/2010/main" val="1414815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7C09B83-A037-4FE2-8526-DFDA7268BA35}"/>
              </a:ext>
            </a:extLst>
          </p:cNvPr>
          <p:cNvSpPr txBox="1"/>
          <p:nvPr userDrawn="1"/>
        </p:nvSpPr>
        <p:spPr>
          <a:xfrm>
            <a:off x="1" y="6488668"/>
            <a:ext cx="12192000" cy="369332"/>
          </a:xfrm>
          <a:prstGeom prst="rect">
            <a:avLst/>
          </a:prstGeom>
          <a:noFill/>
          <a:ln w="28575">
            <a:solidFill>
              <a:srgbClr val="0070C0"/>
            </a:solidFill>
          </a:ln>
        </p:spPr>
        <p:txBody>
          <a:bodyPr wrap="square" rtlCol="0">
            <a:spAutoFit/>
          </a:bodyPr>
          <a:lstStyle/>
          <a:p>
            <a:pPr algn="ctr"/>
            <a:r>
              <a:rPr lang="en-US" b="1" i="1" dirty="0">
                <a:solidFill>
                  <a:srgbClr val="002060"/>
                </a:solidFill>
                <a:effectLst>
                  <a:outerShdw blurRad="38100" dist="38100" dir="2700000" algn="tl">
                    <a:srgbClr val="000000">
                      <a:alpha val="43137"/>
                    </a:srgbClr>
                  </a:outerShdw>
                </a:effectLst>
              </a:rPr>
              <a:t>Swandip Banerjee, Assistant Teacher (English), Pallimangal Secondary School, Sonadanga, Khulna. Mobile: 01718503573</a:t>
            </a:r>
          </a:p>
        </p:txBody>
      </p:sp>
      <p:sp>
        <p:nvSpPr>
          <p:cNvPr id="6" name="Rectangle: Beveled 5">
            <a:extLst>
              <a:ext uri="{FF2B5EF4-FFF2-40B4-BE49-F238E27FC236}">
                <a16:creationId xmlns:a16="http://schemas.microsoft.com/office/drawing/2014/main" id="{8D641C99-93DB-4F40-A423-994F1AA9BB15}"/>
              </a:ext>
            </a:extLst>
          </p:cNvPr>
          <p:cNvSpPr/>
          <p:nvPr userDrawn="1"/>
        </p:nvSpPr>
        <p:spPr>
          <a:xfrm>
            <a:off x="0" y="0"/>
            <a:ext cx="12191999" cy="6488668"/>
          </a:xfrm>
          <a:prstGeom prst="bevel">
            <a:avLst>
              <a:gd name="adj" fmla="val 2312"/>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316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435A8-B34B-4987-A2CB-046FE1727F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14C6082-B7EE-4933-A171-B574EBE442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E27DBA-EFD2-45EE-8A1B-8DBD734067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E8FF20-C5AB-4C7E-AE4C-50618D4DBA69}"/>
              </a:ext>
            </a:extLst>
          </p:cNvPr>
          <p:cNvSpPr>
            <a:spLocks noGrp="1"/>
          </p:cNvSpPr>
          <p:nvPr>
            <p:ph type="dt" sz="half" idx="10"/>
          </p:nvPr>
        </p:nvSpPr>
        <p:spPr/>
        <p:txBody>
          <a:bodyPr/>
          <a:lstStyle/>
          <a:p>
            <a:fld id="{F3B66593-B2BA-47A9-B95E-802CCC9CEFDA}" type="datetimeFigureOut">
              <a:rPr lang="en-US" smtClean="0"/>
              <a:t>31-Dec-20</a:t>
            </a:fld>
            <a:endParaRPr lang="en-US"/>
          </a:p>
        </p:txBody>
      </p:sp>
      <p:sp>
        <p:nvSpPr>
          <p:cNvPr id="6" name="Footer Placeholder 5">
            <a:extLst>
              <a:ext uri="{FF2B5EF4-FFF2-40B4-BE49-F238E27FC236}">
                <a16:creationId xmlns:a16="http://schemas.microsoft.com/office/drawing/2014/main" id="{D36E7D16-DF62-4E12-8C06-03807A3D96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D9EB86-6B48-4087-956A-F1DF9C7C682D}"/>
              </a:ext>
            </a:extLst>
          </p:cNvPr>
          <p:cNvSpPr>
            <a:spLocks noGrp="1"/>
          </p:cNvSpPr>
          <p:nvPr>
            <p:ph type="sldNum" sz="quarter" idx="12"/>
          </p:nvPr>
        </p:nvSpPr>
        <p:spPr/>
        <p:txBody>
          <a:bodyPr/>
          <a:lstStyle/>
          <a:p>
            <a:fld id="{69DA037E-A363-40D2-BF09-B6F44279B3F1}" type="slidenum">
              <a:rPr lang="en-US" smtClean="0"/>
              <a:t>‹#›</a:t>
            </a:fld>
            <a:endParaRPr lang="en-US"/>
          </a:p>
        </p:txBody>
      </p:sp>
    </p:spTree>
    <p:extLst>
      <p:ext uri="{BB962C8B-B14F-4D97-AF65-F5344CB8AC3E}">
        <p14:creationId xmlns:p14="http://schemas.microsoft.com/office/powerpoint/2010/main" val="4171483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4D74A-BDEF-4911-8EEE-36F67330F3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6B4ECBD-EE1D-40B9-89F3-DDDB3C62AE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70FDB88-6639-4D29-A98F-B0DB18D166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0802FF-138A-49EF-8B5E-18FBE2484F92}"/>
              </a:ext>
            </a:extLst>
          </p:cNvPr>
          <p:cNvSpPr>
            <a:spLocks noGrp="1"/>
          </p:cNvSpPr>
          <p:nvPr>
            <p:ph type="dt" sz="half" idx="10"/>
          </p:nvPr>
        </p:nvSpPr>
        <p:spPr/>
        <p:txBody>
          <a:bodyPr/>
          <a:lstStyle/>
          <a:p>
            <a:fld id="{F3B66593-B2BA-47A9-B95E-802CCC9CEFDA}" type="datetimeFigureOut">
              <a:rPr lang="en-US" smtClean="0"/>
              <a:t>31-Dec-20</a:t>
            </a:fld>
            <a:endParaRPr lang="en-US"/>
          </a:p>
        </p:txBody>
      </p:sp>
      <p:sp>
        <p:nvSpPr>
          <p:cNvPr id="6" name="Footer Placeholder 5">
            <a:extLst>
              <a:ext uri="{FF2B5EF4-FFF2-40B4-BE49-F238E27FC236}">
                <a16:creationId xmlns:a16="http://schemas.microsoft.com/office/drawing/2014/main" id="{2B5FF1C2-C3EE-4399-AA90-00CC30030C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84EECC-D4EE-4C81-8C01-9403C9701BAE}"/>
              </a:ext>
            </a:extLst>
          </p:cNvPr>
          <p:cNvSpPr>
            <a:spLocks noGrp="1"/>
          </p:cNvSpPr>
          <p:nvPr>
            <p:ph type="sldNum" sz="quarter" idx="12"/>
          </p:nvPr>
        </p:nvSpPr>
        <p:spPr/>
        <p:txBody>
          <a:bodyPr/>
          <a:lstStyle/>
          <a:p>
            <a:fld id="{69DA037E-A363-40D2-BF09-B6F44279B3F1}" type="slidenum">
              <a:rPr lang="en-US" smtClean="0"/>
              <a:t>‹#›</a:t>
            </a:fld>
            <a:endParaRPr lang="en-US"/>
          </a:p>
        </p:txBody>
      </p:sp>
    </p:spTree>
    <p:extLst>
      <p:ext uri="{BB962C8B-B14F-4D97-AF65-F5344CB8AC3E}">
        <p14:creationId xmlns:p14="http://schemas.microsoft.com/office/powerpoint/2010/main" val="4248287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8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D7743E-A101-40F5-8F2D-329B088AAC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C28329-0140-4D55-8D42-24A186DE63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015CA4-85D8-4202-9566-849AFB2193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B66593-B2BA-47A9-B95E-802CCC9CEFDA}" type="datetimeFigureOut">
              <a:rPr lang="en-US" smtClean="0"/>
              <a:t>31-Dec-20</a:t>
            </a:fld>
            <a:endParaRPr lang="en-US"/>
          </a:p>
        </p:txBody>
      </p:sp>
      <p:sp>
        <p:nvSpPr>
          <p:cNvPr id="5" name="Footer Placeholder 4">
            <a:extLst>
              <a:ext uri="{FF2B5EF4-FFF2-40B4-BE49-F238E27FC236}">
                <a16:creationId xmlns:a16="http://schemas.microsoft.com/office/drawing/2014/main" id="{571533A7-F57A-4DF6-8451-4D8B59F010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0AF269-3E6E-4788-8DB6-3B80C7003B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DA037E-A363-40D2-BF09-B6F44279B3F1}" type="slidenum">
              <a:rPr lang="en-US" smtClean="0"/>
              <a:t>‹#›</a:t>
            </a:fld>
            <a:endParaRPr lang="en-US"/>
          </a:p>
        </p:txBody>
      </p:sp>
    </p:spTree>
    <p:extLst>
      <p:ext uri="{BB962C8B-B14F-4D97-AF65-F5344CB8AC3E}">
        <p14:creationId xmlns:p14="http://schemas.microsoft.com/office/powerpoint/2010/main" val="33927317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10.jpg"/><Relationship Id="rId1" Type="http://schemas.openxmlformats.org/officeDocument/2006/relationships/slideLayout" Target="../slideLayouts/slideLayout7.xml"/><Relationship Id="rId5" Type="http://schemas.openxmlformats.org/officeDocument/2006/relationships/slide" Target="slide19.xml"/><Relationship Id="rId4" Type="http://schemas.openxmlformats.org/officeDocument/2006/relationships/slide" Target="slide17.xml"/></Relationships>
</file>

<file path=ppt/slides/_rels/slide13.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16.gif"/><Relationship Id="rId1" Type="http://schemas.openxmlformats.org/officeDocument/2006/relationships/slideLayout" Target="../slideLayouts/slideLayout7.xml"/><Relationship Id="rId5" Type="http://schemas.openxmlformats.org/officeDocument/2006/relationships/slide" Target="slide19.xml"/><Relationship Id="rId4" Type="http://schemas.openxmlformats.org/officeDocument/2006/relationships/slide" Target="slide17.xml"/></Relationships>
</file>

<file path=ppt/slides/_rels/slide14.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16.xml"/><Relationship Id="rId1" Type="http://schemas.openxmlformats.org/officeDocument/2006/relationships/slideLayout" Target="../slideLayouts/slideLayout7.xml"/><Relationship Id="rId4" Type="http://schemas.openxmlformats.org/officeDocument/2006/relationships/slide" Target="slide19.xml"/></Relationships>
</file>

<file path=ppt/slides/_rels/slide15.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16.xml"/><Relationship Id="rId1" Type="http://schemas.openxmlformats.org/officeDocument/2006/relationships/slideLayout" Target="../slideLayouts/slideLayout7.xml"/><Relationship Id="rId4" Type="http://schemas.openxmlformats.org/officeDocument/2006/relationships/slide" Target="slide19.xml"/></Relationships>
</file>

<file path=ppt/slides/_rels/slide16.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mailto:swandipb1@gmail.com" TargetMode="Externa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7" Type="http://schemas.openxmlformats.org/officeDocument/2006/relationships/image" Target="../media/image9.gi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gif"/><Relationship Id="rId5" Type="http://schemas.openxmlformats.org/officeDocument/2006/relationships/image" Target="../media/image7.gif"/><Relationship Id="rId4" Type="http://schemas.openxmlformats.org/officeDocument/2006/relationships/image" Target="../media/image6.gif"/></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D90143C-05E3-4E75-9D50-005ACC15AB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487" y="169771"/>
            <a:ext cx="11851736" cy="6136137"/>
          </a:xfrm>
          <a:prstGeom prst="rect">
            <a:avLst/>
          </a:prstGeom>
          <a:ln>
            <a:noFill/>
          </a:ln>
          <a:effectLst>
            <a:outerShdw blurRad="190500" algn="tl" rotWithShape="0">
              <a:srgbClr val="000000">
                <a:alpha val="70000"/>
              </a:srgbClr>
            </a:outerShdw>
          </a:effectLst>
        </p:spPr>
      </p:pic>
      <p:sp>
        <p:nvSpPr>
          <p:cNvPr id="2" name="TextBox 1">
            <a:extLst>
              <a:ext uri="{FF2B5EF4-FFF2-40B4-BE49-F238E27FC236}">
                <a16:creationId xmlns:a16="http://schemas.microsoft.com/office/drawing/2014/main" id="{F02FD9E4-5500-460F-A81C-17062D57BA56}"/>
              </a:ext>
            </a:extLst>
          </p:cNvPr>
          <p:cNvSpPr txBox="1"/>
          <p:nvPr/>
        </p:nvSpPr>
        <p:spPr>
          <a:xfrm>
            <a:off x="173487" y="329711"/>
            <a:ext cx="11845026" cy="1246495"/>
          </a:xfrm>
          <a:prstGeom prst="rect">
            <a:avLst/>
          </a:prstGeom>
          <a:noFill/>
        </p:spPr>
        <p:txBody>
          <a:bodyPr wrap="square" rtlCol="0">
            <a:spAutoFit/>
          </a:bodyPr>
          <a:lstStyle/>
          <a:p>
            <a:pPr algn="ctr"/>
            <a:r>
              <a:rPr lang="en-US" sz="7500" b="1" dirty="0">
                <a:solidFill>
                  <a:srgbClr val="7030A0"/>
                </a:solidFill>
                <a:effectLst>
                  <a:outerShdw blurRad="38100" dist="38100" dir="2700000" algn="tl">
                    <a:srgbClr val="000000">
                      <a:alpha val="43137"/>
                    </a:srgbClr>
                  </a:outerShdw>
                </a:effectLst>
                <a:latin typeface="Arial Rounded MT Bold" panose="020F0704030504030204" pitchFamily="34" charset="0"/>
              </a:rPr>
              <a:t>You are welcome</a:t>
            </a:r>
          </a:p>
        </p:txBody>
      </p:sp>
    </p:spTree>
    <p:extLst>
      <p:ext uri="{BB962C8B-B14F-4D97-AF65-F5344CB8AC3E}">
        <p14:creationId xmlns:p14="http://schemas.microsoft.com/office/powerpoint/2010/main" val="630964964"/>
      </p:ext>
    </p:extLst>
  </p:cSld>
  <p:clrMapOvr>
    <a:masterClrMapping/>
  </p:clrMapOvr>
  <mc:AlternateContent xmlns:mc="http://schemas.openxmlformats.org/markup-compatibility/2006" xmlns:p14="http://schemas.microsoft.com/office/powerpoint/2010/main">
    <mc:Choice Requires="p14">
      <p:transition spd="slow" p14:dur="20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ccel="50000" decel="50000" autoRev="1" fill="hold" grpId="0" nodeType="withEffect">
                                  <p:stCondLst>
                                    <p:cond delay="0"/>
                                  </p:stCondLst>
                                  <p:childTnLst>
                                    <p:animScale>
                                      <p:cBhvr>
                                        <p:cTn id="6" dur="15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6462" y="764896"/>
            <a:ext cx="3593194" cy="923330"/>
          </a:xfrm>
          <a:prstGeom prst="rect">
            <a:avLst/>
          </a:prstGeom>
          <a:noFill/>
          <a:ln w="57150">
            <a:noFill/>
          </a:ln>
        </p:spPr>
        <p:txBody>
          <a:bodyPr wrap="square" rtlCol="0">
            <a:spAutoFit/>
          </a:bodyPr>
          <a:lstStyle/>
          <a:p>
            <a:r>
              <a:rPr lang="en-US" sz="5400" b="1" dirty="0">
                <a:effectLst>
                  <a:outerShdw blurRad="38100" dist="38100" dir="2700000" algn="tl">
                    <a:srgbClr val="000000">
                      <a:alpha val="43137"/>
                    </a:srgbClr>
                  </a:outerShdw>
                </a:effectLst>
              </a:rPr>
              <a:t>Valley</a:t>
            </a:r>
          </a:p>
        </p:txBody>
      </p:sp>
      <p:sp>
        <p:nvSpPr>
          <p:cNvPr id="8" name="TextBox 7"/>
          <p:cNvSpPr txBox="1"/>
          <p:nvPr/>
        </p:nvSpPr>
        <p:spPr>
          <a:xfrm>
            <a:off x="307329" y="2397426"/>
            <a:ext cx="3731459" cy="1754326"/>
          </a:xfrm>
          <a:prstGeom prst="rect">
            <a:avLst/>
          </a:prstGeom>
          <a:noFill/>
          <a:ln w="57150">
            <a:solidFill>
              <a:srgbClr val="7030A0"/>
            </a:solidFill>
          </a:ln>
        </p:spPr>
        <p:txBody>
          <a:bodyPr wrap="square" rtlCol="0">
            <a:spAutoFit/>
          </a:bodyPr>
          <a:lstStyle/>
          <a:p>
            <a:pPr algn="just"/>
            <a:r>
              <a:rPr lang="en-US" sz="3600" b="1" dirty="0">
                <a:solidFill>
                  <a:srgbClr val="7030A0"/>
                </a:solidFill>
                <a:effectLst>
                  <a:outerShdw blurRad="38100" dist="38100" dir="2700000" algn="tl">
                    <a:srgbClr val="000000">
                      <a:alpha val="43137"/>
                    </a:srgbClr>
                  </a:outerShdw>
                </a:effectLst>
              </a:rPr>
              <a:t>Low land between hills or mountains often with a river.</a:t>
            </a:r>
          </a:p>
        </p:txBody>
      </p:sp>
      <p:sp>
        <p:nvSpPr>
          <p:cNvPr id="9" name="Rectangle 8"/>
          <p:cNvSpPr/>
          <p:nvPr/>
        </p:nvSpPr>
        <p:spPr>
          <a:xfrm>
            <a:off x="376462" y="5128789"/>
            <a:ext cx="3731459" cy="646331"/>
          </a:xfrm>
          <a:prstGeom prst="rect">
            <a:avLst/>
          </a:prstGeom>
          <a:noFill/>
          <a:ln w="57150">
            <a:noFill/>
          </a:ln>
        </p:spPr>
        <p:txBody>
          <a:bodyPr wrap="square">
            <a:spAutoFit/>
          </a:bodyPr>
          <a:lstStyle/>
          <a:p>
            <a:pPr lvl="0"/>
            <a:r>
              <a:rPr lang="en-US" sz="3600" b="1" dirty="0">
                <a:solidFill>
                  <a:srgbClr val="7030A0"/>
                </a:solidFill>
                <a:effectLst>
                  <a:outerShdw blurRad="38100" dist="38100" dir="2700000" algn="tl">
                    <a:srgbClr val="000000">
                      <a:alpha val="43137"/>
                    </a:srgbClr>
                  </a:outerShdw>
                </a:effectLst>
              </a:rPr>
              <a:t>Syn.:    canyon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p:blipFill>
        <p:spPr>
          <a:xfrm>
            <a:off x="5979810" y="1674479"/>
            <a:ext cx="5614754" cy="3454309"/>
          </a:xfrm>
          <a:prstGeom prst="rect">
            <a:avLst/>
          </a:prstGeom>
          <a:ln>
            <a:noFill/>
          </a:ln>
          <a:effectLst>
            <a:outerShdw blurRad="190500" algn="tl" rotWithShape="0">
              <a:srgbClr val="000000">
                <a:alpha val="70000"/>
              </a:srgbClr>
            </a:outerShdw>
          </a:effectLst>
        </p:spPr>
      </p:pic>
      <p:sp>
        <p:nvSpPr>
          <p:cNvPr id="6" name="TextBox 5">
            <a:extLst>
              <a:ext uri="{FF2B5EF4-FFF2-40B4-BE49-F238E27FC236}">
                <a16:creationId xmlns:a16="http://schemas.microsoft.com/office/drawing/2014/main" id="{CEA34F40-EC43-46A3-B9F8-E41A9D9C1C6B}"/>
              </a:ext>
            </a:extLst>
          </p:cNvPr>
          <p:cNvSpPr txBox="1"/>
          <p:nvPr/>
        </p:nvSpPr>
        <p:spPr>
          <a:xfrm>
            <a:off x="4252451" y="152261"/>
            <a:ext cx="3687097" cy="707886"/>
          </a:xfrm>
          <a:prstGeom prst="rect">
            <a:avLst/>
          </a:prstGeom>
          <a:noFill/>
        </p:spPr>
        <p:txBody>
          <a:bodyPr wrap="square" rtlCol="0">
            <a:spAutoFit/>
          </a:bodyPr>
          <a:lstStyle/>
          <a:p>
            <a:pPr algn="ct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New word</a:t>
            </a:r>
          </a:p>
        </p:txBody>
      </p:sp>
    </p:spTree>
    <p:extLst>
      <p:ext uri="{BB962C8B-B14F-4D97-AF65-F5344CB8AC3E}">
        <p14:creationId xmlns:p14="http://schemas.microsoft.com/office/powerpoint/2010/main" val="33438632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Effect transition="in" filter="fade">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281791AD-35ED-40AD-A44D-BF1E9C4BA05F}"/>
              </a:ext>
            </a:extLst>
          </p:cNvPr>
          <p:cNvSpPr txBox="1"/>
          <p:nvPr/>
        </p:nvSpPr>
        <p:spPr>
          <a:xfrm>
            <a:off x="4233401" y="314186"/>
            <a:ext cx="3687097" cy="707886"/>
          </a:xfrm>
          <a:prstGeom prst="rect">
            <a:avLst/>
          </a:prstGeom>
          <a:noFill/>
        </p:spPr>
        <p:txBody>
          <a:bodyPr wrap="square" rtlCol="0">
            <a:spAutoFit/>
          </a:bodyPr>
          <a:lstStyle/>
          <a:p>
            <a:pPr algn="ctr"/>
            <a:r>
              <a:rPr lang="en-US" sz="4000" b="1" dirty="0">
                <a:effectLst>
                  <a:outerShdw blurRad="38100" dist="38100" dir="2700000" algn="tl">
                    <a:srgbClr val="000000">
                      <a:alpha val="43137"/>
                    </a:srgbClr>
                  </a:outerShdw>
                </a:effectLst>
                <a:latin typeface="Arial Rounded MT Bold" panose="020F0704030504030204" pitchFamily="34" charset="0"/>
                <a:cs typeface="Times New Roman" panose="02020603050405020304" pitchFamily="18" charset="0"/>
              </a:rPr>
              <a:t>New word</a:t>
            </a:r>
          </a:p>
        </p:txBody>
      </p:sp>
      <p:sp>
        <p:nvSpPr>
          <p:cNvPr id="13" name="TextBox 12">
            <a:extLst>
              <a:ext uri="{FF2B5EF4-FFF2-40B4-BE49-F238E27FC236}">
                <a16:creationId xmlns:a16="http://schemas.microsoft.com/office/drawing/2014/main" id="{9AC32331-2229-4D32-B68A-EFC2D4453927}"/>
              </a:ext>
            </a:extLst>
          </p:cNvPr>
          <p:cNvSpPr txBox="1"/>
          <p:nvPr/>
        </p:nvSpPr>
        <p:spPr>
          <a:xfrm>
            <a:off x="293006" y="677506"/>
            <a:ext cx="3817492" cy="923330"/>
          </a:xfrm>
          <a:prstGeom prst="rect">
            <a:avLst/>
          </a:prstGeom>
          <a:noFill/>
          <a:ln w="57150">
            <a:noFill/>
          </a:ln>
        </p:spPr>
        <p:txBody>
          <a:bodyPr wrap="square" rtlCol="0">
            <a:spAutoFit/>
          </a:bodyPr>
          <a:lstStyle/>
          <a:p>
            <a:r>
              <a:rPr lang="en-US" sz="5400" b="1" dirty="0">
                <a:effectLst>
                  <a:outerShdw blurRad="38100" dist="38100" dir="2700000" algn="tl">
                    <a:srgbClr val="000000">
                      <a:alpha val="43137"/>
                    </a:srgbClr>
                  </a:outerShdw>
                </a:effectLst>
                <a:latin typeface="Arial Rounded MT Bold" panose="020F0704030504030204" pitchFamily="34" charset="0"/>
              </a:rPr>
              <a:t>Charming</a:t>
            </a:r>
          </a:p>
        </p:txBody>
      </p:sp>
      <p:sp>
        <p:nvSpPr>
          <p:cNvPr id="17" name="TextBox 16">
            <a:extLst>
              <a:ext uri="{FF2B5EF4-FFF2-40B4-BE49-F238E27FC236}">
                <a16:creationId xmlns:a16="http://schemas.microsoft.com/office/drawing/2014/main" id="{75CC0254-CE08-4C73-8E97-FF66FB1A1D60}"/>
              </a:ext>
            </a:extLst>
          </p:cNvPr>
          <p:cNvSpPr txBox="1"/>
          <p:nvPr/>
        </p:nvSpPr>
        <p:spPr>
          <a:xfrm>
            <a:off x="349235" y="2287361"/>
            <a:ext cx="3817492" cy="1200329"/>
          </a:xfrm>
          <a:prstGeom prst="rect">
            <a:avLst/>
          </a:prstGeom>
          <a:noFill/>
          <a:ln w="57150">
            <a:solidFill>
              <a:srgbClr val="7030A0"/>
            </a:solidFill>
          </a:ln>
        </p:spPr>
        <p:txBody>
          <a:bodyPr wrap="square" rtlCol="0">
            <a:spAutoFit/>
          </a:bodyPr>
          <a:lstStyle/>
          <a:p>
            <a:pPr algn="just"/>
            <a:r>
              <a:rPr lang="en-US" sz="3600" b="1" dirty="0">
                <a:solidFill>
                  <a:srgbClr val="7030A0"/>
                </a:solidFill>
                <a:latin typeface="Arial Rounded MT Bold" panose="020F0704030504030204" pitchFamily="34" charset="0"/>
              </a:rPr>
              <a:t>Very pleasant and attractive.</a:t>
            </a:r>
          </a:p>
        </p:txBody>
      </p:sp>
      <p:sp>
        <p:nvSpPr>
          <p:cNvPr id="18" name="Rectangle 17">
            <a:extLst>
              <a:ext uri="{FF2B5EF4-FFF2-40B4-BE49-F238E27FC236}">
                <a16:creationId xmlns:a16="http://schemas.microsoft.com/office/drawing/2014/main" id="{F30EF883-1AED-4E0A-B426-EAD6A6D3D84A}"/>
              </a:ext>
            </a:extLst>
          </p:cNvPr>
          <p:cNvSpPr/>
          <p:nvPr/>
        </p:nvSpPr>
        <p:spPr>
          <a:xfrm>
            <a:off x="349235" y="5170714"/>
            <a:ext cx="6512453" cy="646331"/>
          </a:xfrm>
          <a:prstGeom prst="rect">
            <a:avLst/>
          </a:prstGeom>
          <a:noFill/>
          <a:ln w="57150">
            <a:noFill/>
          </a:ln>
        </p:spPr>
        <p:txBody>
          <a:bodyPr wrap="square">
            <a:spAutoFit/>
          </a:bodyPr>
          <a:lstStyle/>
          <a:p>
            <a:pPr lvl="0"/>
            <a:r>
              <a:rPr lang="en-US" sz="3600" b="1" dirty="0">
                <a:solidFill>
                  <a:srgbClr val="7030A0"/>
                </a:solidFill>
                <a:effectLst>
                  <a:outerShdw blurRad="38100" dist="38100" dir="2700000" algn="tl">
                    <a:srgbClr val="000000">
                      <a:alpha val="43137"/>
                    </a:srgbClr>
                  </a:outerShdw>
                </a:effectLst>
                <a:latin typeface="Arial Rounded MT Bold" panose="020F0704030504030204" pitchFamily="34" charset="0"/>
              </a:rPr>
              <a:t>Syn.:   wonderful, pleasant</a:t>
            </a:r>
          </a:p>
        </p:txBody>
      </p:sp>
      <p:pic>
        <p:nvPicPr>
          <p:cNvPr id="19" name="Picture 18">
            <a:extLst>
              <a:ext uri="{FF2B5EF4-FFF2-40B4-BE49-F238E27FC236}">
                <a16:creationId xmlns:a16="http://schemas.microsoft.com/office/drawing/2014/main" id="{0AFB8CC6-6FFA-4D67-90DA-C3AF54DF48F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96050" y="1600835"/>
            <a:ext cx="4910992" cy="371393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6312448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2">
                                            <p:txEl>
                                              <p:pRg st="0" end="0"/>
                                            </p:tx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500" fill="hold"/>
                                        <p:tgtEl>
                                          <p:spTgt spid="18"/>
                                        </p:tgtEl>
                                        <p:attrNameLst>
                                          <p:attrName>ppt_w</p:attrName>
                                        </p:attrNameLst>
                                      </p:cBhvr>
                                      <p:tavLst>
                                        <p:tav tm="0">
                                          <p:val>
                                            <p:fltVal val="0"/>
                                          </p:val>
                                        </p:tav>
                                        <p:tav tm="100000">
                                          <p:val>
                                            <p:strVal val="#ppt_w"/>
                                          </p:val>
                                        </p:tav>
                                      </p:tavLst>
                                    </p:anim>
                                    <p:anim calcmode="lin" valueType="num">
                                      <p:cBhvr>
                                        <p:cTn id="34" dur="500" fill="hold"/>
                                        <p:tgtEl>
                                          <p:spTgt spid="18"/>
                                        </p:tgtEl>
                                        <p:attrNameLst>
                                          <p:attrName>ppt_h</p:attrName>
                                        </p:attrNameLst>
                                      </p:cBhvr>
                                      <p:tavLst>
                                        <p:tav tm="0">
                                          <p:val>
                                            <p:fltVal val="0"/>
                                          </p:val>
                                        </p:tav>
                                        <p:tav tm="100000">
                                          <p:val>
                                            <p:strVal val="#ppt_h"/>
                                          </p:val>
                                        </p:tav>
                                      </p:tavLst>
                                    </p:anim>
                                    <p:animEffect transition="in" filter="fade">
                                      <p:cBhvr>
                                        <p:cTn id="3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animBg="1"/>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p:cNvSpPr/>
          <p:nvPr/>
        </p:nvSpPr>
        <p:spPr>
          <a:xfrm>
            <a:off x="351281" y="1659285"/>
            <a:ext cx="6737778" cy="3539430"/>
          </a:xfrm>
          <a:prstGeom prst="rect">
            <a:avLst/>
          </a:prstGeom>
          <a:ln w="28575">
            <a:solidFill>
              <a:schemeClr val="tx1"/>
            </a:solidFill>
          </a:ln>
        </p:spPr>
        <p:txBody>
          <a:bodyPr wrap="square">
            <a:spAutoFit/>
          </a:bodyPr>
          <a:lstStyle/>
          <a:p>
            <a:pPr algn="just"/>
            <a:r>
              <a:rPr lang="en-US" sz="28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 Known as the Land of Everest, Nepal is one of the most charming countries in Asia. It is also known as the only Hindu Kingdom in the world. The Kingdom of Nepal is a small land of sublime beauty. It has some of the world’s best and very important temples. It is a country that is rich in scenic beauty and cultural heritage.</a:t>
            </a:r>
          </a:p>
        </p:txBody>
      </p:sp>
      <p:sp>
        <p:nvSpPr>
          <p:cNvPr id="2" name="TextBox 1">
            <a:extLst>
              <a:ext uri="{FF2B5EF4-FFF2-40B4-BE49-F238E27FC236}">
                <a16:creationId xmlns:a16="http://schemas.microsoft.com/office/drawing/2014/main" id="{8C672734-D450-4DD9-AEA4-8602D4575428}"/>
              </a:ext>
            </a:extLst>
          </p:cNvPr>
          <p:cNvSpPr txBox="1"/>
          <p:nvPr/>
        </p:nvSpPr>
        <p:spPr>
          <a:xfrm>
            <a:off x="193964" y="186813"/>
            <a:ext cx="8035636" cy="584775"/>
          </a:xfrm>
          <a:prstGeom prst="rect">
            <a:avLst/>
          </a:prstGeom>
          <a:noFill/>
        </p:spPr>
        <p:txBody>
          <a:bodyPr wrap="square" rtlCol="0">
            <a:spAutoFit/>
          </a:bodyPr>
          <a:lstStyle/>
          <a:p>
            <a:pPr algn="just"/>
            <a:r>
              <a:rPr lang="en-US" sz="3200" b="1" dirty="0">
                <a:solidFill>
                  <a:srgbClr val="002060"/>
                </a:solidFill>
                <a:latin typeface="Times New Roman" panose="02020603050405020304" pitchFamily="18" charset="0"/>
                <a:cs typeface="Times New Roman" panose="02020603050405020304" pitchFamily="18" charset="0"/>
              </a:rPr>
              <a:t>A.	Read the following passage on Nepal.</a:t>
            </a:r>
          </a:p>
        </p:txBody>
      </p:sp>
      <p:pic>
        <p:nvPicPr>
          <p:cNvPr id="5" name="Picture 4">
            <a:extLst>
              <a:ext uri="{FF2B5EF4-FFF2-40B4-BE49-F238E27FC236}">
                <a16:creationId xmlns:a16="http://schemas.microsoft.com/office/drawing/2014/main" id="{175D5CA7-15E5-432D-A93D-0F7DAE0E73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6478" y="1659285"/>
            <a:ext cx="4014241" cy="3539430"/>
          </a:xfrm>
          <a:prstGeom prst="rect">
            <a:avLst/>
          </a:prstGeom>
          <a:ln>
            <a:noFill/>
          </a:ln>
          <a:effectLst>
            <a:outerShdw blurRad="190500" algn="tl" rotWithShape="0">
              <a:srgbClr val="000000">
                <a:alpha val="70000"/>
              </a:srgbClr>
            </a:outerShdw>
          </a:effectLst>
        </p:spPr>
      </p:pic>
      <p:sp>
        <p:nvSpPr>
          <p:cNvPr id="6" name="TextBox 5">
            <a:hlinkClick r:id="rId3" action="ppaction://hlinksldjump"/>
            <a:extLst>
              <a:ext uri="{FF2B5EF4-FFF2-40B4-BE49-F238E27FC236}">
                <a16:creationId xmlns:a16="http://schemas.microsoft.com/office/drawing/2014/main" id="{662F655F-E725-44B9-90A2-84B5DE466FB0}"/>
              </a:ext>
            </a:extLst>
          </p:cNvPr>
          <p:cNvSpPr txBox="1"/>
          <p:nvPr/>
        </p:nvSpPr>
        <p:spPr>
          <a:xfrm>
            <a:off x="1288640" y="5563192"/>
            <a:ext cx="1123950" cy="52322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8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t>
            </a:r>
          </a:p>
        </p:txBody>
      </p:sp>
      <p:sp>
        <p:nvSpPr>
          <p:cNvPr id="7" name="TextBox 6">
            <a:hlinkClick r:id="rId4" action="ppaction://hlinksldjump"/>
            <a:extLst>
              <a:ext uri="{FF2B5EF4-FFF2-40B4-BE49-F238E27FC236}">
                <a16:creationId xmlns:a16="http://schemas.microsoft.com/office/drawing/2014/main" id="{F675A60A-4E8F-4982-8792-9ECFA52F0AA1}"/>
              </a:ext>
            </a:extLst>
          </p:cNvPr>
          <p:cNvSpPr txBox="1"/>
          <p:nvPr/>
        </p:nvSpPr>
        <p:spPr>
          <a:xfrm>
            <a:off x="3720170" y="5563192"/>
            <a:ext cx="1123950" cy="52322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8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t>
            </a:r>
          </a:p>
        </p:txBody>
      </p:sp>
      <p:sp>
        <p:nvSpPr>
          <p:cNvPr id="8" name="TextBox 7">
            <a:hlinkClick r:id="rId5" action="ppaction://hlinksldjump"/>
            <a:extLst>
              <a:ext uri="{FF2B5EF4-FFF2-40B4-BE49-F238E27FC236}">
                <a16:creationId xmlns:a16="http://schemas.microsoft.com/office/drawing/2014/main" id="{8DF150D0-137B-4B08-AE54-3B7DD9A357F1}"/>
              </a:ext>
            </a:extLst>
          </p:cNvPr>
          <p:cNvSpPr txBox="1"/>
          <p:nvPr/>
        </p:nvSpPr>
        <p:spPr>
          <a:xfrm>
            <a:off x="6217172" y="5563192"/>
            <a:ext cx="1123950" cy="52322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8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t>
            </a:r>
          </a:p>
        </p:txBody>
      </p:sp>
    </p:spTree>
    <p:extLst>
      <p:ext uri="{BB962C8B-B14F-4D97-AF65-F5344CB8AC3E}">
        <p14:creationId xmlns:p14="http://schemas.microsoft.com/office/powerpoint/2010/main" val="751442678"/>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par>
                                <p:cTn id="25" presetID="53" presetClass="entr" presetSubtype="16"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6"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0F086A8-9232-43C0-8F49-B80FF19E4CFD}"/>
              </a:ext>
            </a:extLst>
          </p:cNvPr>
          <p:cNvGrpSpPr/>
          <p:nvPr/>
        </p:nvGrpSpPr>
        <p:grpSpPr>
          <a:xfrm>
            <a:off x="358878" y="337798"/>
            <a:ext cx="11474244" cy="5594240"/>
            <a:chOff x="314633" y="337798"/>
            <a:chExt cx="11474244" cy="5594240"/>
          </a:xfrm>
        </p:grpSpPr>
        <p:sp>
          <p:nvSpPr>
            <p:cNvPr id="3" name="TextBox 2">
              <a:extLst>
                <a:ext uri="{FF2B5EF4-FFF2-40B4-BE49-F238E27FC236}">
                  <a16:creationId xmlns:a16="http://schemas.microsoft.com/office/drawing/2014/main" id="{F0D5300E-5004-440A-9FE4-58FCB6D8E18A}"/>
                </a:ext>
              </a:extLst>
            </p:cNvPr>
            <p:cNvSpPr txBox="1"/>
            <p:nvPr/>
          </p:nvSpPr>
          <p:spPr>
            <a:xfrm>
              <a:off x="314633" y="337798"/>
              <a:ext cx="11474244" cy="2357377"/>
            </a:xfrm>
            <a:prstGeom prst="rect">
              <a:avLst/>
            </a:prstGeom>
            <a:noFill/>
            <a:ln w="28575">
              <a:noFill/>
            </a:ln>
          </p:spPr>
          <p:txBody>
            <a:bodyPr wrap="square">
              <a:spAutoFit/>
            </a:bodyPr>
            <a:lstStyle/>
            <a:p>
              <a:pPr algn="just">
                <a:lnSpc>
                  <a:spcPct val="125000"/>
                </a:lnSpc>
              </a:pPr>
              <a:r>
                <a:rPr lang="en-US" sz="24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b) Nepal lies between India and the Tibetan part of China. This small country has an area of 147,181 square kilometers. Southern Nepal is tropical lowland known as the </a:t>
              </a:r>
              <a:r>
                <a:rPr lang="en-US" sz="2400" b="1"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Tarai</a:t>
              </a:r>
              <a:r>
                <a:rPr lang="en-US" sz="2400" b="1"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Plain</a:t>
              </a:r>
              <a:r>
                <a:rPr lang="en-US" sz="24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This part of Nepal has hot summers and warm winters. Here the temperatures reach up to 40°C in April and May and monsoon rains drench this region from June to. September. The central</a:t>
              </a:r>
              <a:endParaRPr lang="en-US" sz="2400" b="1"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085F60D1-9E4D-42C4-84EF-006431B9C6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4426" y="2342536"/>
              <a:ext cx="5014451" cy="3287888"/>
            </a:xfrm>
            <a:prstGeom prst="rect">
              <a:avLst/>
            </a:prstGeom>
            <a:ln>
              <a:noFill/>
            </a:ln>
            <a:effectLst>
              <a:outerShdw blurRad="190500" algn="tl" rotWithShape="0">
                <a:srgbClr val="000000">
                  <a:alpha val="70000"/>
                </a:srgbClr>
              </a:outerShdw>
            </a:effectLst>
          </p:spPr>
        </p:pic>
        <p:sp>
          <p:nvSpPr>
            <p:cNvPr id="9" name="TextBox 8">
              <a:extLst>
                <a:ext uri="{FF2B5EF4-FFF2-40B4-BE49-F238E27FC236}">
                  <a16:creationId xmlns:a16="http://schemas.microsoft.com/office/drawing/2014/main" id="{58C88978-176A-4711-8254-06A1192BECE3}"/>
                </a:ext>
              </a:extLst>
            </p:cNvPr>
            <p:cNvSpPr txBox="1"/>
            <p:nvPr/>
          </p:nvSpPr>
          <p:spPr>
            <a:xfrm>
              <a:off x="344130" y="2644150"/>
              <a:ext cx="6115664" cy="3287888"/>
            </a:xfrm>
            <a:prstGeom prst="rect">
              <a:avLst/>
            </a:prstGeom>
            <a:noFill/>
          </p:spPr>
          <p:txBody>
            <a:bodyPr wrap="square">
              <a:spAutoFit/>
            </a:bodyPr>
            <a:lstStyle/>
            <a:p>
              <a:pPr algn="just">
                <a:lnSpc>
                  <a:spcPct val="125000"/>
                </a:lnSpc>
              </a:pPr>
              <a:r>
                <a:rPr lang="en-US" sz="24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hill-lands including the Kathmandu and Pokhara valleys have a temperate climate and are also influenced by the monsoon. North of that is the slope of the main section of the Himalayan range. This part of Nepal has some of the highest peaks of the world including Everest.</a:t>
              </a:r>
              <a:endParaRPr lang="en-US" sz="2400" dirty="0"/>
            </a:p>
          </p:txBody>
        </p:sp>
      </p:grpSp>
      <p:sp>
        <p:nvSpPr>
          <p:cNvPr id="6" name="TextBox 5">
            <a:hlinkClick r:id="rId3" action="ppaction://hlinksldjump"/>
            <a:extLst>
              <a:ext uri="{FF2B5EF4-FFF2-40B4-BE49-F238E27FC236}">
                <a16:creationId xmlns:a16="http://schemas.microsoft.com/office/drawing/2014/main" id="{BB4F205B-76BE-47EE-AE91-8B118D2713F0}"/>
              </a:ext>
            </a:extLst>
          </p:cNvPr>
          <p:cNvSpPr txBox="1"/>
          <p:nvPr/>
        </p:nvSpPr>
        <p:spPr>
          <a:xfrm>
            <a:off x="6818671" y="5744167"/>
            <a:ext cx="1123950" cy="52322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8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t>
            </a:r>
          </a:p>
        </p:txBody>
      </p:sp>
      <p:sp>
        <p:nvSpPr>
          <p:cNvPr id="8" name="TextBox 7">
            <a:hlinkClick r:id="rId4" action="ppaction://hlinksldjump"/>
            <a:extLst>
              <a:ext uri="{FF2B5EF4-FFF2-40B4-BE49-F238E27FC236}">
                <a16:creationId xmlns:a16="http://schemas.microsoft.com/office/drawing/2014/main" id="{1F56A6C7-7577-482D-95C0-49AA7251EAAA}"/>
              </a:ext>
            </a:extLst>
          </p:cNvPr>
          <p:cNvSpPr txBox="1"/>
          <p:nvPr/>
        </p:nvSpPr>
        <p:spPr>
          <a:xfrm>
            <a:off x="8763921" y="5744167"/>
            <a:ext cx="1123950" cy="52322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8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t>
            </a:r>
          </a:p>
        </p:txBody>
      </p:sp>
      <p:sp>
        <p:nvSpPr>
          <p:cNvPr id="11" name="TextBox 10">
            <a:hlinkClick r:id="rId5" action="ppaction://hlinksldjump"/>
            <a:extLst>
              <a:ext uri="{FF2B5EF4-FFF2-40B4-BE49-F238E27FC236}">
                <a16:creationId xmlns:a16="http://schemas.microsoft.com/office/drawing/2014/main" id="{300E8024-1B88-49FA-92D3-1C83DCAC5C89}"/>
              </a:ext>
            </a:extLst>
          </p:cNvPr>
          <p:cNvSpPr txBox="1"/>
          <p:nvPr/>
        </p:nvSpPr>
        <p:spPr>
          <a:xfrm>
            <a:off x="10709172" y="5744167"/>
            <a:ext cx="1123950" cy="52322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8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t>
            </a:r>
          </a:p>
        </p:txBody>
      </p:sp>
    </p:spTree>
    <p:extLst>
      <p:ext uri="{BB962C8B-B14F-4D97-AF65-F5344CB8AC3E}">
        <p14:creationId xmlns:p14="http://schemas.microsoft.com/office/powerpoint/2010/main" val="2185737560"/>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par>
                                <p:cTn id="20" presetID="53" presetClass="entr" presetSubtype="16"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p:cNvSpPr/>
          <p:nvPr/>
        </p:nvSpPr>
        <p:spPr>
          <a:xfrm>
            <a:off x="203498" y="131451"/>
            <a:ext cx="11785004" cy="6617196"/>
          </a:xfrm>
          <a:prstGeom prst="rect">
            <a:avLst/>
          </a:prstGeom>
        </p:spPr>
        <p:txBody>
          <a:bodyPr wrap="square">
            <a:spAutoFit/>
          </a:bodyPr>
          <a:lstStyle/>
          <a:p>
            <a:pPr algn="just"/>
            <a:r>
              <a:rPr lang="en-US" sz="2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 Nepal is home to nearly 29,000,000 people. The population is primarily rural. Kathmandu, the capital city, has less than one million inhabitants. Nepal's demographic features are complicated not only by dozens of ethnic groups, but by different castes. In total, there are 103 castes and ethnic groups living in this small country. The two largest of such groups are known as </a:t>
            </a:r>
            <a:r>
              <a:rPr lang="en-US" sz="2600"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Chetri</a:t>
            </a:r>
            <a:r>
              <a:rPr lang="en-US" sz="2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and </a:t>
            </a:r>
            <a:r>
              <a:rPr lang="en-US" sz="2600"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Bahun</a:t>
            </a:r>
            <a:r>
              <a:rPr lang="en-US" sz="2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Others include </a:t>
            </a:r>
            <a:r>
              <a:rPr lang="en-US" sz="26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Magar</a:t>
            </a:r>
            <a:r>
              <a:rPr lang="en-US" sz="2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Tharu</a:t>
            </a:r>
            <a:r>
              <a:rPr lang="en-US" sz="2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and </a:t>
            </a:r>
            <a:r>
              <a:rPr lang="en-US" sz="2600"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Tamang</a:t>
            </a:r>
            <a:r>
              <a:rPr lang="en-US" sz="2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Newar</a:t>
            </a:r>
            <a:r>
              <a:rPr lang="en-US" sz="2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Muslim</a:t>
            </a:r>
            <a:r>
              <a:rPr lang="en-US" sz="2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Gurung</a:t>
            </a:r>
            <a:r>
              <a:rPr lang="en-US" sz="2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and </a:t>
            </a:r>
            <a:r>
              <a:rPr lang="en-US" sz="2600"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Damai</a:t>
            </a:r>
            <a:r>
              <a:rPr lang="en-US" sz="2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About 48 percent of the people speak </a:t>
            </a:r>
            <a:r>
              <a:rPr lang="en-US" sz="26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Nepali</a:t>
            </a:r>
            <a:r>
              <a:rPr lang="en-US" sz="2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Among other languages spoken are </a:t>
            </a:r>
            <a:r>
              <a:rPr lang="en-US" sz="2600"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Maithali</a:t>
            </a:r>
            <a:r>
              <a:rPr lang="en-US" sz="2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Bhojpuri</a:t>
            </a:r>
            <a:r>
              <a:rPr lang="en-US" sz="2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Tharu</a:t>
            </a:r>
            <a:r>
              <a:rPr lang="en-US" sz="2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and </a:t>
            </a:r>
            <a:r>
              <a:rPr lang="en-US" sz="26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Tamang. </a:t>
            </a:r>
            <a:r>
              <a:rPr lang="en-US" sz="9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p>
          <a:p>
            <a:pPr algn="just"/>
            <a:endParaRPr lang="en-US" sz="8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6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d) </a:t>
            </a:r>
            <a:r>
              <a:rPr lang="en-US" sz="2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Nepal is the holy land of Lord </a:t>
            </a:r>
            <a:r>
              <a:rPr lang="en-US" sz="26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Pashupatinath</a:t>
            </a:r>
            <a:r>
              <a:rPr lang="en-US" sz="2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and Gautam Buddha where the Hindus and Buddhists have lived together in harmony for centuries. The Temple of </a:t>
            </a:r>
            <a:r>
              <a:rPr lang="en-US" sz="26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Pashupatinath</a:t>
            </a:r>
            <a:r>
              <a:rPr lang="en-US" sz="2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is the most sacred Hindu shrine and one of the four most important cities in the world for Shiva worshippers. Lord Buddha, the light of Asia, was born in </a:t>
            </a:r>
            <a:r>
              <a:rPr lang="en-US" sz="26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Lumbini</a:t>
            </a:r>
            <a:r>
              <a:rPr lang="en-US" sz="2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in Nepal’s southern plains, which makes this a scared pilgrimage destination for the Buddhists as well. In fact, many Nepalese combine Hindu and Buddhist practices; many temples and shrines are shared between the two faiths, and some deities are worshipped by both Hindus and Buddhists.</a:t>
            </a:r>
            <a:endParaRPr lang="en-US" sz="2600" dirty="0">
              <a:solidFill>
                <a:srgbClr val="231F2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en-US" sz="2600" dirty="0">
              <a:latin typeface="Times New Roman" panose="02020603050405020304" pitchFamily="18" charset="0"/>
              <a:cs typeface="Times New Roman" panose="02020603050405020304" pitchFamily="18" charset="0"/>
            </a:endParaRPr>
          </a:p>
        </p:txBody>
      </p:sp>
      <p:sp>
        <p:nvSpPr>
          <p:cNvPr id="4" name="TextBox 3">
            <a:hlinkClick r:id="rId2" action="ppaction://hlinksldjump"/>
            <a:extLst>
              <a:ext uri="{FF2B5EF4-FFF2-40B4-BE49-F238E27FC236}">
                <a16:creationId xmlns:a16="http://schemas.microsoft.com/office/drawing/2014/main" id="{6C8D6AE0-4262-4580-B20B-53E3197A8C8C}"/>
              </a:ext>
            </a:extLst>
          </p:cNvPr>
          <p:cNvSpPr txBox="1"/>
          <p:nvPr/>
        </p:nvSpPr>
        <p:spPr>
          <a:xfrm>
            <a:off x="7955320" y="5915617"/>
            <a:ext cx="1123950" cy="52322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8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t>
            </a:r>
          </a:p>
        </p:txBody>
      </p:sp>
      <p:sp>
        <p:nvSpPr>
          <p:cNvPr id="5" name="TextBox 4">
            <a:hlinkClick r:id="rId3" action="ppaction://hlinksldjump"/>
            <a:extLst>
              <a:ext uri="{FF2B5EF4-FFF2-40B4-BE49-F238E27FC236}">
                <a16:creationId xmlns:a16="http://schemas.microsoft.com/office/drawing/2014/main" id="{59FA82FB-36E8-4394-B3FB-4CBC02BECE41}"/>
              </a:ext>
            </a:extLst>
          </p:cNvPr>
          <p:cNvSpPr txBox="1"/>
          <p:nvPr/>
        </p:nvSpPr>
        <p:spPr>
          <a:xfrm>
            <a:off x="9409936" y="5915617"/>
            <a:ext cx="1123950" cy="52322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8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t>
            </a:r>
          </a:p>
        </p:txBody>
      </p:sp>
      <p:sp>
        <p:nvSpPr>
          <p:cNvPr id="6" name="TextBox 5">
            <a:hlinkClick r:id="rId4" action="ppaction://hlinksldjump"/>
            <a:extLst>
              <a:ext uri="{FF2B5EF4-FFF2-40B4-BE49-F238E27FC236}">
                <a16:creationId xmlns:a16="http://schemas.microsoft.com/office/drawing/2014/main" id="{A33800D3-EC97-4C9C-9D67-BF5AB66DB542}"/>
              </a:ext>
            </a:extLst>
          </p:cNvPr>
          <p:cNvSpPr txBox="1"/>
          <p:nvPr/>
        </p:nvSpPr>
        <p:spPr>
          <a:xfrm>
            <a:off x="10778827" y="5915617"/>
            <a:ext cx="1123950" cy="52322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8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t>
            </a:r>
          </a:p>
        </p:txBody>
      </p:sp>
    </p:spTree>
    <p:extLst>
      <p:ext uri="{BB962C8B-B14F-4D97-AF65-F5344CB8AC3E}">
        <p14:creationId xmlns:p14="http://schemas.microsoft.com/office/powerpoint/2010/main" val="33843358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nodeType="with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 calcmode="lin" valueType="num">
                                      <p:cBhvr>
                                        <p:cTn id="2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4" dur="500"/>
                                        <p:tgtEl>
                                          <p:spTgt spid="3">
                                            <p:txEl>
                                              <p:pRg st="0" end="0"/>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106218" y="111757"/>
            <a:ext cx="11790814" cy="5863144"/>
          </a:xfrm>
          <a:prstGeom prst="rect">
            <a:avLst/>
          </a:prstGeom>
        </p:spPr>
        <p:txBody>
          <a:bodyPr wrap="square">
            <a:spAutoFit/>
          </a:bodyPr>
          <a:lstStyle/>
          <a:p>
            <a:pPr lvl="0" algn="just"/>
            <a:endParaRPr lang="en-US" sz="2600" dirty="0">
              <a:solidFill>
                <a:srgbClr val="231F2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lvl="0" algn="just"/>
            <a:r>
              <a:rPr lang="en-US" sz="2600" dirty="0">
                <a:solidFill>
                  <a:srgbClr val="231F2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e) The Kathmandu Valley is the rich cultural heritage </a:t>
            </a:r>
            <a:r>
              <a:rPr lang="en-US" sz="2600" dirty="0" err="1">
                <a:solidFill>
                  <a:srgbClr val="231F2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centre</a:t>
            </a:r>
            <a:r>
              <a:rPr lang="en-US" sz="2600" dirty="0">
                <a:solidFill>
                  <a:srgbClr val="231F2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of Nepal. The three ancient cities of the Valley- </a:t>
            </a:r>
            <a:r>
              <a:rPr lang="en-US" sz="2600" dirty="0" err="1">
                <a:solidFill>
                  <a:srgbClr val="231F2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Patan</a:t>
            </a:r>
            <a:r>
              <a:rPr lang="en-US" sz="2600" dirty="0">
                <a:solidFill>
                  <a:srgbClr val="231F2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Kathmandu and </a:t>
            </a:r>
            <a:r>
              <a:rPr lang="en-US" sz="2600" dirty="0" err="1">
                <a:solidFill>
                  <a:srgbClr val="231F2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Bhaktapur</a:t>
            </a:r>
            <a:r>
              <a:rPr lang="en-US" sz="2600" dirty="0">
                <a:solidFill>
                  <a:srgbClr val="231F2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represent an epitome of harmony in urban design, elegant architecture and refined culture. These cities are famous for religious monuments unequalled in the world. The seven monument zones situated within the Valley have been named as World Heritage Sites by UNESCO.</a:t>
            </a:r>
            <a:r>
              <a:rPr lang="en-US" sz="1100" dirty="0">
                <a:solidFill>
                  <a:srgbClr val="231F2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p>
          <a:p>
            <a:pPr lvl="0" algn="just"/>
            <a:endParaRPr lang="en-US" sz="11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endParaRPr>
          </a:p>
          <a:p>
            <a:pPr marR="34925" lvl="0" algn="just" fontAlgn="base">
              <a:spcAft>
                <a:spcPts val="1350"/>
              </a:spcAft>
              <a:buClr>
                <a:srgbClr val="231F20"/>
              </a:buClr>
              <a:buSzPts val="1300"/>
            </a:pPr>
            <a:r>
              <a:rPr lang="en-US" sz="2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f) Adding dazzling colour to Nepal’s vibrant culture are the many festivals that are celebrated throughout the year. </a:t>
            </a:r>
            <a:r>
              <a:rPr lang="en-US" sz="2600"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Dasain</a:t>
            </a:r>
            <a:r>
              <a:rPr lang="en-US" sz="26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or</a:t>
            </a:r>
            <a:r>
              <a:rPr lang="en-US" sz="26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dusherra</a:t>
            </a:r>
            <a:r>
              <a:rPr lang="en-US" sz="2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is celebrated nationwide in October. </a:t>
            </a:r>
            <a:r>
              <a:rPr lang="en-US" sz="26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Thes</a:t>
            </a:r>
            <a:r>
              <a:rPr lang="en-US" sz="2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is the most important of all Nepalese celebration and includes the biggest animal sacrifice of the year. </a:t>
            </a:r>
            <a:r>
              <a:rPr lang="en-US" sz="2600"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Tihar</a:t>
            </a:r>
            <a:r>
              <a:rPr lang="en-US" sz="2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is celebrated in November. Other festivals include the </a:t>
            </a:r>
            <a:r>
              <a:rPr lang="en-US" sz="26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Holi</a:t>
            </a:r>
            <a:r>
              <a:rPr lang="en-US" sz="2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and </a:t>
            </a:r>
            <a:r>
              <a:rPr lang="en-US" sz="26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Chaitra </a:t>
            </a:r>
            <a:r>
              <a:rPr lang="en-US" sz="2600"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Daisan</a:t>
            </a:r>
            <a:r>
              <a:rPr lang="en-US" sz="2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Some Hindu festivals are the </a:t>
            </a:r>
            <a:r>
              <a:rPr lang="en-US" sz="2600"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Haribodhini</a:t>
            </a:r>
            <a:r>
              <a:rPr lang="en-US" sz="26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Ekadashi, </a:t>
            </a:r>
            <a:r>
              <a:rPr lang="en-US" sz="2600"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Maha</a:t>
            </a:r>
            <a:r>
              <a:rPr lang="en-US" sz="26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Sivaratri</a:t>
            </a:r>
            <a:r>
              <a:rPr lang="en-US" sz="2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and the </a:t>
            </a:r>
            <a:r>
              <a:rPr lang="en-US" sz="26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Krishna </a:t>
            </a:r>
            <a:r>
              <a:rPr lang="en-US" sz="2600"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Jayanti</a:t>
            </a:r>
            <a:r>
              <a:rPr lang="en-US" sz="2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There are Buddhist celebration too and those include </a:t>
            </a:r>
            <a:r>
              <a:rPr lang="en-US" sz="26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Mani </a:t>
            </a:r>
            <a:r>
              <a:rPr lang="en-US" sz="2600"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Rimd</a:t>
            </a:r>
            <a:r>
              <a:rPr lang="en-US" sz="26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Buddha </a:t>
            </a:r>
            <a:r>
              <a:rPr lang="en-US" sz="2600"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Jayanti</a:t>
            </a:r>
            <a:r>
              <a:rPr lang="en-US" sz="2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and </a:t>
            </a:r>
            <a:r>
              <a:rPr lang="en-US" sz="26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Losar </a:t>
            </a:r>
            <a:r>
              <a:rPr lang="en-US" sz="2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which marks the Tibetan New Year.</a:t>
            </a:r>
            <a:endParaRPr lang="en-US" sz="2600" dirty="0">
              <a:solidFill>
                <a:prstClr val="black"/>
              </a:solidFill>
              <a:latin typeface="Times New Roman" panose="02020603050405020304" pitchFamily="18" charset="0"/>
              <a:cs typeface="Times New Roman" panose="02020603050405020304" pitchFamily="18" charset="0"/>
            </a:endParaRPr>
          </a:p>
        </p:txBody>
      </p:sp>
      <p:sp>
        <p:nvSpPr>
          <p:cNvPr id="5" name="TextBox 4">
            <a:hlinkClick r:id="rId2" action="ppaction://hlinksldjump"/>
            <a:extLst>
              <a:ext uri="{FF2B5EF4-FFF2-40B4-BE49-F238E27FC236}">
                <a16:creationId xmlns:a16="http://schemas.microsoft.com/office/drawing/2014/main" id="{20B361FE-DEBC-4DAC-8C56-4D3A1FD21CE6}"/>
              </a:ext>
            </a:extLst>
          </p:cNvPr>
          <p:cNvSpPr txBox="1"/>
          <p:nvPr/>
        </p:nvSpPr>
        <p:spPr>
          <a:xfrm>
            <a:off x="5689190" y="5713291"/>
            <a:ext cx="1123950" cy="52322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8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t>
            </a:r>
          </a:p>
        </p:txBody>
      </p:sp>
      <p:sp>
        <p:nvSpPr>
          <p:cNvPr id="6" name="TextBox 5">
            <a:hlinkClick r:id="rId3" action="ppaction://hlinksldjump"/>
            <a:extLst>
              <a:ext uri="{FF2B5EF4-FFF2-40B4-BE49-F238E27FC236}">
                <a16:creationId xmlns:a16="http://schemas.microsoft.com/office/drawing/2014/main" id="{1E5F9AA3-9328-41F2-82F9-4C911092A3A8}"/>
              </a:ext>
            </a:extLst>
          </p:cNvPr>
          <p:cNvSpPr txBox="1"/>
          <p:nvPr/>
        </p:nvSpPr>
        <p:spPr>
          <a:xfrm>
            <a:off x="8120720" y="5713291"/>
            <a:ext cx="1123950" cy="52322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8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t>
            </a:r>
          </a:p>
        </p:txBody>
      </p:sp>
      <p:sp>
        <p:nvSpPr>
          <p:cNvPr id="7" name="TextBox 6">
            <a:hlinkClick r:id="rId4" action="ppaction://hlinksldjump"/>
            <a:extLst>
              <a:ext uri="{FF2B5EF4-FFF2-40B4-BE49-F238E27FC236}">
                <a16:creationId xmlns:a16="http://schemas.microsoft.com/office/drawing/2014/main" id="{0902949C-C505-44ED-BDCC-99C68ADB727B}"/>
              </a:ext>
            </a:extLst>
          </p:cNvPr>
          <p:cNvSpPr txBox="1"/>
          <p:nvPr/>
        </p:nvSpPr>
        <p:spPr>
          <a:xfrm>
            <a:off x="10617722" y="5713291"/>
            <a:ext cx="1123950" cy="52322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8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t>
            </a:r>
          </a:p>
        </p:txBody>
      </p:sp>
    </p:spTree>
    <p:extLst>
      <p:ext uri="{BB962C8B-B14F-4D97-AF65-F5344CB8AC3E}">
        <p14:creationId xmlns:p14="http://schemas.microsoft.com/office/powerpoint/2010/main" val="39567935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8900" y="127000"/>
            <a:ext cx="11988800" cy="1323439"/>
          </a:xfrm>
          <a:prstGeom prst="rect">
            <a:avLst/>
          </a:prstGeom>
        </p:spPr>
        <p:txBody>
          <a:bodyPr wrap="square">
            <a:spAutoFit/>
          </a:bodyPr>
          <a:lstStyle/>
          <a:p>
            <a:pPr marR="33020" lvl="0" algn="just" fontAlgn="base">
              <a:spcBef>
                <a:spcPts val="0"/>
              </a:spcBef>
              <a:spcAft>
                <a:spcPts val="0"/>
              </a:spcAft>
              <a:buClr>
                <a:srgbClr val="231F20"/>
              </a:buClr>
              <a:buSzPts val="1300"/>
            </a:pPr>
            <a:r>
              <a:rPr lang="en-US" sz="2800" b="1" dirty="0">
                <a:solidFill>
                  <a:srgbClr val="231F2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B.	</a:t>
            </a:r>
            <a:r>
              <a:rPr lang="en-US" sz="2600" b="1" dirty="0">
                <a:solidFill>
                  <a:srgbClr val="00206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The passage has six paragraphs (a-f). Choose the most suitable headings 	for paragraphs (a-f) from the list of headings below. There are more 	</a:t>
            </a:r>
            <a:r>
              <a:rPr lang="en-US" sz="2600" b="1" dirty="0">
                <a:solidFill>
                  <a:srgbClr val="002060"/>
                </a:solidFill>
                <a:latin typeface="Times New Roman" panose="02020603050405020304" pitchFamily="18" charset="0"/>
                <a:ea typeface="Times New Roman" panose="02020603050405020304" pitchFamily="18" charset="0"/>
              </a:rPr>
              <a:t>headings in the box than the paragraphs, so you will not use all of them.</a:t>
            </a:r>
            <a:endParaRPr lang="en-US" sz="2600" dirty="0">
              <a:solidFill>
                <a:srgbClr val="002060"/>
              </a:solidFill>
            </a:endParaRPr>
          </a:p>
        </p:txBody>
      </p:sp>
      <p:sp>
        <p:nvSpPr>
          <p:cNvPr id="2" name="Rectangle 1"/>
          <p:cNvSpPr/>
          <p:nvPr/>
        </p:nvSpPr>
        <p:spPr>
          <a:xfrm>
            <a:off x="472785" y="1450439"/>
            <a:ext cx="11604915" cy="4826129"/>
          </a:xfrm>
          <a:prstGeom prst="rect">
            <a:avLst/>
          </a:prstGeom>
        </p:spPr>
        <p:txBody>
          <a:bodyPr wrap="square">
            <a:spAutoFit/>
          </a:bodyPr>
          <a:lstStyle/>
          <a:p>
            <a:pPr algn="just" fontAlgn="base">
              <a:lnSpc>
                <a:spcPct val="107000"/>
              </a:lnSpc>
              <a:spcAft>
                <a:spcPts val="705"/>
              </a:spcAft>
              <a:buClr>
                <a:srgbClr val="231F20"/>
              </a:buClr>
              <a:buSzPts val="1200"/>
            </a:pPr>
            <a:r>
              <a:rPr lang="en-US" sz="2400" b="1" u="sng" dirty="0">
                <a:effectLst>
                  <a:outerShdw blurRad="38100" dist="38100" dir="2700000" algn="tl">
                    <a:srgbClr val="000000">
                      <a:alpha val="43137"/>
                    </a:srgbClr>
                  </a:outerShdw>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List of headings.</a:t>
            </a:r>
            <a:endParaRPr lang="en-US" sz="2400" b="1" dirty="0">
              <a:highlight>
                <a:srgbClr val="FFFF00"/>
              </a:highligh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lvl="0" algn="just" fontAlgn="base">
              <a:lnSpc>
                <a:spcPct val="107000"/>
              </a:lnSpc>
              <a:spcAft>
                <a:spcPts val="705"/>
              </a:spcAft>
              <a:buClr>
                <a:srgbClr val="231F20"/>
              </a:buClr>
              <a:buSzPts val="1200"/>
            </a:pPr>
            <a:r>
              <a:rPr lang="en-US" sz="2400" b="1"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1. Climate that varies from place to place </a:t>
            </a:r>
          </a:p>
          <a:p>
            <a:pPr lvl="0" algn="just" fontAlgn="base">
              <a:lnSpc>
                <a:spcPct val="107000"/>
              </a:lnSpc>
              <a:spcAft>
                <a:spcPts val="705"/>
              </a:spcAft>
              <a:buClr>
                <a:srgbClr val="231F20"/>
              </a:buClr>
              <a:buSzPts val="1200"/>
            </a:pPr>
            <a:r>
              <a:rPr lang="en-US" sz="2400" b="1"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2. A land of religious coexistence </a:t>
            </a:r>
          </a:p>
          <a:p>
            <a:pPr lvl="0" algn="just" fontAlgn="base">
              <a:lnSpc>
                <a:spcPct val="107000"/>
              </a:lnSpc>
              <a:spcAft>
                <a:spcPts val="700"/>
              </a:spcAft>
              <a:buClr>
                <a:srgbClr val="231F20"/>
              </a:buClr>
              <a:buSzPts val="1200"/>
            </a:pPr>
            <a:r>
              <a:rPr lang="en-US" sz="2400" b="1"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3. A land of high peaks and Everest </a:t>
            </a:r>
          </a:p>
          <a:p>
            <a:pPr lvl="0" algn="just" fontAlgn="base">
              <a:lnSpc>
                <a:spcPct val="107000"/>
              </a:lnSpc>
              <a:spcAft>
                <a:spcPts val="705"/>
              </a:spcAft>
              <a:buClr>
                <a:srgbClr val="231F20"/>
              </a:buClr>
              <a:buSzPts val="1200"/>
            </a:pPr>
            <a:r>
              <a:rPr lang="en-US" sz="2400" b="1"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4. A small country with huge population </a:t>
            </a:r>
          </a:p>
          <a:p>
            <a:pPr algn="just" fontAlgn="base">
              <a:lnSpc>
                <a:spcPct val="107000"/>
              </a:lnSpc>
              <a:spcAft>
                <a:spcPts val="690"/>
              </a:spcAft>
              <a:buClr>
                <a:srgbClr val="231F20"/>
              </a:buClr>
              <a:buSzPts val="1200"/>
            </a:pPr>
            <a:r>
              <a:rPr lang="en-US" sz="2400" b="1"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5. A blend of natural beauty and cultural heritage</a:t>
            </a:r>
            <a:endParaRPr lang="en-US" sz="2400" b="1" dirty="0">
              <a:latin typeface="Times New Roman" panose="02020603050405020304" pitchFamily="18" charset="0"/>
              <a:cs typeface="Times New Roman" panose="02020603050405020304" pitchFamily="18" charset="0"/>
            </a:endParaRPr>
          </a:p>
          <a:p>
            <a:pPr lvl="0" algn="just" fontAlgn="base">
              <a:lnSpc>
                <a:spcPct val="107000"/>
              </a:lnSpc>
              <a:spcAft>
                <a:spcPts val="690"/>
              </a:spcAft>
              <a:buClr>
                <a:srgbClr val="231F20"/>
              </a:buClr>
              <a:buSzPts val="1200"/>
            </a:pPr>
            <a:r>
              <a:rPr lang="en-US" sz="2400" b="1"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6. The temples of Nepal </a:t>
            </a:r>
          </a:p>
          <a:p>
            <a:pPr lvl="0" algn="just" fontAlgn="base">
              <a:lnSpc>
                <a:spcPct val="107000"/>
              </a:lnSpc>
              <a:spcAft>
                <a:spcPts val="710"/>
              </a:spcAft>
              <a:buClr>
                <a:srgbClr val="231F20"/>
              </a:buClr>
              <a:buSzPts val="1200"/>
            </a:pPr>
            <a:r>
              <a:rPr lang="en-US" sz="2400" b="1"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7. Many occasions to celebrate </a:t>
            </a:r>
          </a:p>
          <a:p>
            <a:pPr lvl="0" algn="just" fontAlgn="base">
              <a:lnSpc>
                <a:spcPct val="107000"/>
              </a:lnSpc>
              <a:spcAft>
                <a:spcPts val="660"/>
              </a:spcAft>
              <a:buClr>
                <a:srgbClr val="231F20"/>
              </a:buClr>
              <a:buSzPts val="1200"/>
            </a:pPr>
            <a:r>
              <a:rPr lang="en-US" sz="2400" b="1"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8. A rich spot of cultural heritage </a:t>
            </a:r>
          </a:p>
          <a:p>
            <a:pPr algn="just"/>
            <a:r>
              <a:rPr lang="en-US" sz="2400" b="1" dirty="0">
                <a:latin typeface="Times New Roman" panose="02020603050405020304" pitchFamily="18" charset="0"/>
                <a:ea typeface="Times New Roman" panose="02020603050405020304" pitchFamily="18" charset="0"/>
                <a:cs typeface="Times New Roman" panose="02020603050405020304" pitchFamily="18" charset="0"/>
              </a:rPr>
              <a:t>9. A small population with huge diversity </a:t>
            </a:r>
            <a:endParaRPr lang="en-US" sz="2400" b="1"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07892B9C-DFF3-4294-8E6A-76C04B23B4CF}"/>
              </a:ext>
            </a:extLst>
          </p:cNvPr>
          <p:cNvSpPr txBox="1"/>
          <p:nvPr/>
        </p:nvSpPr>
        <p:spPr>
          <a:xfrm>
            <a:off x="825910" y="3863503"/>
            <a:ext cx="6990735" cy="461665"/>
          </a:xfrm>
          <a:prstGeom prst="rect">
            <a:avLst/>
          </a:prstGeom>
          <a:solidFill>
            <a:srgbClr val="FFC000"/>
          </a:solidFill>
          <a:ln w="19050">
            <a:noFill/>
          </a:ln>
        </p:spPr>
        <p:txBody>
          <a:bodyPr wrap="square" rtlCol="0">
            <a:spAutoFit/>
          </a:bodyPr>
          <a:lstStyle/>
          <a:p>
            <a:pPr algn="just"/>
            <a:r>
              <a:rPr lang="en-US" sz="2400" b="1" dirty="0">
                <a:effectLst>
                  <a:outerShdw blurRad="38100" dist="38100" dir="2700000" algn="tl">
                    <a:srgbClr val="000000">
                      <a:alpha val="43137"/>
                    </a:srgbClr>
                  </a:outerShdw>
                </a:effectLst>
                <a:highlight>
                  <a:srgbClr val="00FF00"/>
                </a:highlight>
                <a:latin typeface="Times New Roman" panose="02020603050405020304" pitchFamily="18" charset="0"/>
                <a:cs typeface="Times New Roman" panose="02020603050405020304" pitchFamily="18" charset="0"/>
              </a:rPr>
              <a:t>A . </a:t>
            </a:r>
            <a:r>
              <a:rPr lang="en-US" sz="2400" b="1" dirty="0">
                <a:highlight>
                  <a:srgbClr val="00FF00"/>
                </a:highligh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A blend of natural beauty and cultural heritage</a:t>
            </a:r>
            <a:r>
              <a:rPr lang="en-US" sz="2400" b="1" dirty="0">
                <a:effectLst>
                  <a:outerShdw blurRad="38100" dist="38100" dir="2700000" algn="tl">
                    <a:srgbClr val="000000">
                      <a:alpha val="43137"/>
                    </a:srgbClr>
                  </a:outerShdw>
                </a:effectLst>
                <a:highlight>
                  <a:srgbClr val="00FF00"/>
                </a:highlight>
                <a:latin typeface="Times New Roman" panose="02020603050405020304" pitchFamily="18" charset="0"/>
                <a:cs typeface="Times New Roman" panose="02020603050405020304" pitchFamily="18" charset="0"/>
              </a:rPr>
              <a:t> </a:t>
            </a:r>
          </a:p>
        </p:txBody>
      </p:sp>
      <p:sp>
        <p:nvSpPr>
          <p:cNvPr id="8" name="TextBox 7">
            <a:extLst>
              <a:ext uri="{FF2B5EF4-FFF2-40B4-BE49-F238E27FC236}">
                <a16:creationId xmlns:a16="http://schemas.microsoft.com/office/drawing/2014/main" id="{74CAF563-3B75-4D48-AF20-0130227EAA58}"/>
              </a:ext>
            </a:extLst>
          </p:cNvPr>
          <p:cNvSpPr txBox="1"/>
          <p:nvPr/>
        </p:nvSpPr>
        <p:spPr>
          <a:xfrm>
            <a:off x="825910" y="1964473"/>
            <a:ext cx="6292645" cy="461665"/>
          </a:xfrm>
          <a:prstGeom prst="rect">
            <a:avLst/>
          </a:prstGeom>
          <a:solidFill>
            <a:srgbClr val="FFC000"/>
          </a:solidFill>
          <a:ln w="19050">
            <a:noFill/>
          </a:ln>
        </p:spPr>
        <p:txBody>
          <a:bodyPr wrap="square" rtlCol="0">
            <a:spAutoFit/>
          </a:bodyPr>
          <a:lstStyle/>
          <a:p>
            <a:pPr algn="just"/>
            <a:r>
              <a:rPr lang="en-US" sz="2400" b="1" dirty="0">
                <a:effectLst>
                  <a:outerShdw blurRad="38100" dist="38100" dir="2700000" algn="tl">
                    <a:srgbClr val="000000">
                      <a:alpha val="43137"/>
                    </a:srgbClr>
                  </a:outerShdw>
                </a:effectLst>
                <a:highlight>
                  <a:srgbClr val="00FF00"/>
                </a:highlight>
                <a:latin typeface="Times New Roman" panose="02020603050405020304" pitchFamily="18" charset="0"/>
                <a:cs typeface="Times New Roman" panose="02020603050405020304" pitchFamily="18" charset="0"/>
              </a:rPr>
              <a:t>B . </a:t>
            </a:r>
            <a:r>
              <a:rPr lang="en-US" sz="2400" b="1" dirty="0">
                <a:highlight>
                  <a:srgbClr val="00FF00"/>
                </a:highligh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Climate that varies from place to place </a:t>
            </a:r>
            <a:endParaRPr lang="en-US" sz="2400" b="1" dirty="0">
              <a:effectLst>
                <a:outerShdw blurRad="38100" dist="38100" dir="2700000" algn="tl">
                  <a:srgbClr val="000000">
                    <a:alpha val="43137"/>
                  </a:srgbClr>
                </a:outerShdw>
              </a:effectLst>
              <a:highlight>
                <a:srgbClr val="00FF00"/>
              </a:highlight>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BD61C1F3-0989-4C50-A5E5-151EABE23B5E}"/>
              </a:ext>
            </a:extLst>
          </p:cNvPr>
          <p:cNvSpPr txBox="1"/>
          <p:nvPr/>
        </p:nvSpPr>
        <p:spPr>
          <a:xfrm>
            <a:off x="825910" y="5814903"/>
            <a:ext cx="6292645" cy="461665"/>
          </a:xfrm>
          <a:prstGeom prst="rect">
            <a:avLst/>
          </a:prstGeom>
          <a:solidFill>
            <a:srgbClr val="FFC000"/>
          </a:solidFill>
          <a:ln w="19050">
            <a:noFill/>
          </a:ln>
        </p:spPr>
        <p:txBody>
          <a:bodyPr wrap="square" rtlCol="0">
            <a:spAutoFit/>
          </a:bodyPr>
          <a:lstStyle/>
          <a:p>
            <a:pPr algn="just"/>
            <a:r>
              <a:rPr lang="en-US" sz="2400" b="1">
                <a:effectLst>
                  <a:outerShdw blurRad="38100" dist="38100" dir="2700000" algn="tl">
                    <a:srgbClr val="000000">
                      <a:alpha val="43137"/>
                    </a:srgbClr>
                  </a:outerShdw>
                </a:effectLst>
                <a:highlight>
                  <a:srgbClr val="00FF00"/>
                </a:highlight>
                <a:latin typeface="Times New Roman" panose="02020603050405020304" pitchFamily="18" charset="0"/>
                <a:cs typeface="Times New Roman" panose="02020603050405020304" pitchFamily="18" charset="0"/>
              </a:rPr>
              <a:t>C . </a:t>
            </a:r>
            <a:r>
              <a:rPr lang="en-US" sz="2400" b="1">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A small population with huge diversity</a:t>
            </a:r>
            <a:r>
              <a:rPr lang="en-US" sz="2400" b="1">
                <a:effectLst>
                  <a:outerShdw blurRad="38100" dist="38100" dir="2700000" algn="tl">
                    <a:srgbClr val="000000">
                      <a:alpha val="43137"/>
                    </a:srgbClr>
                  </a:outerShdw>
                </a:effectLst>
                <a:highlight>
                  <a:srgbClr val="00FF00"/>
                </a:highlight>
                <a:latin typeface="Times New Roman" panose="02020603050405020304" pitchFamily="18" charset="0"/>
                <a:cs typeface="Times New Roman" panose="02020603050405020304" pitchFamily="18" charset="0"/>
              </a:rPr>
              <a:t> </a:t>
            </a:r>
            <a:endParaRPr lang="en-US" sz="2400" b="1" dirty="0">
              <a:effectLst>
                <a:outerShdw blurRad="38100" dist="38100" dir="2700000" algn="tl">
                  <a:srgbClr val="000000">
                    <a:alpha val="43137"/>
                  </a:srgbClr>
                </a:outerShdw>
              </a:effectLst>
              <a:highlight>
                <a:srgbClr val="00FF00"/>
              </a:highlight>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197C4758-0FA9-431C-9BE0-D822777B9D4D}"/>
              </a:ext>
            </a:extLst>
          </p:cNvPr>
          <p:cNvSpPr txBox="1"/>
          <p:nvPr/>
        </p:nvSpPr>
        <p:spPr>
          <a:xfrm>
            <a:off x="825910" y="2452323"/>
            <a:ext cx="6292646" cy="461665"/>
          </a:xfrm>
          <a:prstGeom prst="rect">
            <a:avLst/>
          </a:prstGeom>
          <a:solidFill>
            <a:srgbClr val="FFC000"/>
          </a:solidFill>
          <a:ln w="19050">
            <a:noFill/>
          </a:ln>
        </p:spPr>
        <p:txBody>
          <a:bodyPr wrap="square" rtlCol="0">
            <a:spAutoFit/>
          </a:bodyPr>
          <a:lstStyle/>
          <a:p>
            <a:pPr algn="just"/>
            <a:r>
              <a:rPr lang="en-US" sz="2400" b="1" dirty="0">
                <a:effectLst>
                  <a:outerShdw blurRad="38100" dist="38100" dir="2700000" algn="tl">
                    <a:srgbClr val="000000">
                      <a:alpha val="43137"/>
                    </a:srgbClr>
                  </a:outerShdw>
                </a:effectLst>
                <a:highlight>
                  <a:srgbClr val="00FF00"/>
                </a:highlight>
                <a:latin typeface="Times New Roman" panose="02020603050405020304" pitchFamily="18" charset="0"/>
                <a:cs typeface="Times New Roman" panose="02020603050405020304" pitchFamily="18" charset="0"/>
              </a:rPr>
              <a:t>D . </a:t>
            </a:r>
            <a:r>
              <a:rPr lang="en-US" sz="2400" b="1" dirty="0">
                <a:highlight>
                  <a:srgbClr val="00FF00"/>
                </a:highligh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A land of religious coexistence</a:t>
            </a:r>
            <a:r>
              <a:rPr lang="en-US" sz="2400" b="1" dirty="0">
                <a:effectLst>
                  <a:outerShdw blurRad="38100" dist="38100" dir="2700000" algn="tl">
                    <a:srgbClr val="000000">
                      <a:alpha val="43137"/>
                    </a:srgbClr>
                  </a:outerShdw>
                </a:effectLst>
                <a:highlight>
                  <a:srgbClr val="00FF00"/>
                </a:highlight>
                <a:latin typeface="Times New Roman" panose="02020603050405020304" pitchFamily="18" charset="0"/>
                <a:cs typeface="Times New Roman" panose="02020603050405020304" pitchFamily="18" charset="0"/>
              </a:rPr>
              <a:t> </a:t>
            </a:r>
          </a:p>
        </p:txBody>
      </p:sp>
      <p:sp>
        <p:nvSpPr>
          <p:cNvPr id="12" name="TextBox 11">
            <a:extLst>
              <a:ext uri="{FF2B5EF4-FFF2-40B4-BE49-F238E27FC236}">
                <a16:creationId xmlns:a16="http://schemas.microsoft.com/office/drawing/2014/main" id="{155ED687-A232-47C7-A989-D3B5512ABA7B}"/>
              </a:ext>
            </a:extLst>
          </p:cNvPr>
          <p:cNvSpPr txBox="1"/>
          <p:nvPr/>
        </p:nvSpPr>
        <p:spPr>
          <a:xfrm>
            <a:off x="825910" y="5274683"/>
            <a:ext cx="6292646" cy="461665"/>
          </a:xfrm>
          <a:prstGeom prst="rect">
            <a:avLst/>
          </a:prstGeom>
          <a:solidFill>
            <a:srgbClr val="FFC000"/>
          </a:solidFill>
          <a:ln w="19050">
            <a:noFill/>
          </a:ln>
        </p:spPr>
        <p:txBody>
          <a:bodyPr wrap="square" rtlCol="0">
            <a:spAutoFit/>
          </a:bodyPr>
          <a:lstStyle/>
          <a:p>
            <a:pPr algn="just"/>
            <a:r>
              <a:rPr lang="en-US" sz="2400" b="1" dirty="0">
                <a:effectLst>
                  <a:outerShdw blurRad="38100" dist="38100" dir="2700000" algn="tl">
                    <a:srgbClr val="000000">
                      <a:alpha val="43137"/>
                    </a:srgbClr>
                  </a:outerShdw>
                </a:effectLst>
                <a:highlight>
                  <a:srgbClr val="00FF00"/>
                </a:highlight>
                <a:latin typeface="Times New Roman" panose="02020603050405020304" pitchFamily="18" charset="0"/>
                <a:cs typeface="Times New Roman" panose="02020603050405020304" pitchFamily="18" charset="0"/>
              </a:rPr>
              <a:t>E . </a:t>
            </a:r>
            <a:r>
              <a:rPr lang="en-US" sz="2400" b="1" dirty="0">
                <a:highlight>
                  <a:srgbClr val="00FF00"/>
                </a:highligh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A rich spot of cultural heritage </a:t>
            </a:r>
            <a:endParaRPr lang="en-US" sz="2400" b="1" dirty="0">
              <a:effectLst>
                <a:outerShdw blurRad="38100" dist="38100" dir="2700000" algn="tl">
                  <a:srgbClr val="000000">
                    <a:alpha val="43137"/>
                  </a:srgbClr>
                </a:outerShdw>
              </a:effectLst>
              <a:highlight>
                <a:srgbClr val="00FF00"/>
              </a:highlight>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D0E4A18A-00E6-49A2-AF29-82B80D9DE8B6}"/>
              </a:ext>
            </a:extLst>
          </p:cNvPr>
          <p:cNvSpPr txBox="1"/>
          <p:nvPr/>
        </p:nvSpPr>
        <p:spPr>
          <a:xfrm>
            <a:off x="825910" y="4773740"/>
            <a:ext cx="6292646" cy="461665"/>
          </a:xfrm>
          <a:prstGeom prst="rect">
            <a:avLst/>
          </a:prstGeom>
          <a:solidFill>
            <a:srgbClr val="FFC000"/>
          </a:solidFill>
          <a:ln w="19050">
            <a:noFill/>
          </a:ln>
        </p:spPr>
        <p:txBody>
          <a:bodyPr wrap="square" rtlCol="0">
            <a:spAutoFit/>
          </a:bodyPr>
          <a:lstStyle/>
          <a:p>
            <a:pPr algn="just"/>
            <a:r>
              <a:rPr lang="en-US" sz="2400" b="1" dirty="0">
                <a:effectLst>
                  <a:outerShdw blurRad="38100" dist="38100" dir="2700000" algn="tl">
                    <a:srgbClr val="000000">
                      <a:alpha val="43137"/>
                    </a:srgbClr>
                  </a:outerShdw>
                </a:effectLst>
                <a:highlight>
                  <a:srgbClr val="00FF00"/>
                </a:highlight>
                <a:latin typeface="Times New Roman" panose="02020603050405020304" pitchFamily="18" charset="0"/>
                <a:cs typeface="Times New Roman" panose="02020603050405020304" pitchFamily="18" charset="0"/>
              </a:rPr>
              <a:t>F . </a:t>
            </a:r>
            <a:r>
              <a:rPr lang="en-US" sz="2400" b="1" dirty="0">
                <a:highlight>
                  <a:srgbClr val="00FF00"/>
                </a:highligh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Many occasions to celebrate </a:t>
            </a:r>
            <a:endParaRPr lang="en-US" sz="2400" b="1" dirty="0">
              <a:effectLst>
                <a:outerShdw blurRad="38100" dist="38100" dir="2700000" algn="tl">
                  <a:srgbClr val="000000">
                    <a:alpha val="43137"/>
                  </a:srgbClr>
                </a:outerShdw>
              </a:effectLst>
              <a:highlight>
                <a:srgbClr val="00FF00"/>
              </a:highligh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A22DFA87-E164-41C2-9764-0C9E73ACDE48}"/>
              </a:ext>
            </a:extLst>
          </p:cNvPr>
          <p:cNvSpPr txBox="1"/>
          <p:nvPr/>
        </p:nvSpPr>
        <p:spPr>
          <a:xfrm>
            <a:off x="8613058" y="2360573"/>
            <a:ext cx="2753032" cy="3046988"/>
          </a:xfrm>
          <a:prstGeom prst="rect">
            <a:avLst/>
          </a:prstGeom>
          <a:noFill/>
          <a:ln w="19050">
            <a:solidFill>
              <a:schemeClr val="tx1"/>
            </a:solidFill>
          </a:ln>
        </p:spPr>
        <p:txBody>
          <a:bodyPr wrap="square" rtlCol="0">
            <a:spAutoFit/>
          </a:bodyPr>
          <a:lstStyle/>
          <a:p>
            <a:pPr algn="ctr"/>
            <a:r>
              <a:rPr lang="en-US" sz="3200" b="1" u="sng" dirty="0">
                <a:latin typeface="Times New Roman" panose="02020603050405020304" pitchFamily="18" charset="0"/>
                <a:cs typeface="Times New Roman" panose="02020603050405020304" pitchFamily="18" charset="0"/>
              </a:rPr>
              <a:t>In short.</a:t>
            </a:r>
          </a:p>
          <a:p>
            <a:r>
              <a:rPr lang="en-US" sz="3200" b="1" dirty="0">
                <a:latin typeface="Times New Roman" panose="02020603050405020304" pitchFamily="18" charset="0"/>
                <a:cs typeface="Times New Roman" panose="02020603050405020304" pitchFamily="18" charset="0"/>
              </a:rPr>
              <a:t>(a </a:t>
            </a:r>
            <a:r>
              <a:rPr lang="en-US" b="1" dirty="0">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a:latin typeface="Times New Roman" panose="02020603050405020304" pitchFamily="18" charset="0"/>
                <a:cs typeface="Times New Roman" panose="02020603050405020304" pitchFamily="18" charset="0"/>
                <a:sym typeface="Wingdings" panose="05000000000000000000" pitchFamily="2" charset="2"/>
              </a:rPr>
              <a:t>5</a:t>
            </a:r>
            <a:r>
              <a:rPr lang="en-US" sz="3200" b="1" dirty="0">
                <a:latin typeface="Times New Roman" panose="02020603050405020304" pitchFamily="18" charset="0"/>
                <a:cs typeface="Times New Roman" panose="02020603050405020304" pitchFamily="18" charset="0"/>
                <a:sym typeface="Wingdings" panose="05000000000000000000" pitchFamily="2" charset="2"/>
              </a:rPr>
              <a:t>)</a:t>
            </a:r>
          </a:p>
          <a:p>
            <a:r>
              <a:rPr lang="en-US" sz="3200" b="1" dirty="0">
                <a:latin typeface="Times New Roman" panose="02020603050405020304" pitchFamily="18" charset="0"/>
                <a:cs typeface="Times New Roman" panose="02020603050405020304" pitchFamily="18" charset="0"/>
              </a:rPr>
              <a:t>(a </a:t>
            </a:r>
            <a:r>
              <a:rPr lang="en-US" b="1" dirty="0">
                <a:latin typeface="Times New Roman" panose="02020603050405020304" pitchFamily="18" charset="0"/>
                <a:cs typeface="Times New Roman" panose="02020603050405020304" pitchFamily="18" charset="0"/>
                <a:sym typeface="Wingdings" panose="05000000000000000000" pitchFamily="2" charset="2"/>
              </a:rPr>
              <a:t></a:t>
            </a:r>
            <a:r>
              <a:rPr lang="en-US" sz="3200" b="1" dirty="0">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a:latin typeface="Times New Roman" panose="02020603050405020304" pitchFamily="18" charset="0"/>
                <a:cs typeface="Times New Roman" panose="02020603050405020304" pitchFamily="18" charset="0"/>
                <a:sym typeface="Wingdings" panose="05000000000000000000" pitchFamily="2" charset="2"/>
              </a:rPr>
              <a:t>5</a:t>
            </a:r>
            <a:r>
              <a:rPr lang="en-US" sz="3200" b="1" dirty="0">
                <a:latin typeface="Times New Roman" panose="02020603050405020304" pitchFamily="18" charset="0"/>
                <a:cs typeface="Times New Roman" panose="02020603050405020304" pitchFamily="18" charset="0"/>
                <a:sym typeface="Wingdings" panose="05000000000000000000" pitchFamily="2" charset="2"/>
              </a:rPr>
              <a:t>)</a:t>
            </a:r>
          </a:p>
          <a:p>
            <a:r>
              <a:rPr lang="en-US" sz="3200" b="1" dirty="0">
                <a:latin typeface="Times New Roman" panose="02020603050405020304" pitchFamily="18" charset="0"/>
                <a:cs typeface="Times New Roman" panose="02020603050405020304" pitchFamily="18" charset="0"/>
              </a:rPr>
              <a:t>(a </a:t>
            </a:r>
            <a:r>
              <a:rPr lang="en-US" b="1" dirty="0">
                <a:latin typeface="Times New Roman" panose="02020603050405020304" pitchFamily="18" charset="0"/>
                <a:cs typeface="Times New Roman" panose="02020603050405020304" pitchFamily="18" charset="0"/>
                <a:sym typeface="Wingdings" panose="05000000000000000000" pitchFamily="2" charset="2"/>
              </a:rPr>
              <a:t></a:t>
            </a:r>
            <a:r>
              <a:rPr lang="en-US" sz="3200" b="1" dirty="0">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a:latin typeface="Times New Roman" panose="02020603050405020304" pitchFamily="18" charset="0"/>
                <a:cs typeface="Times New Roman" panose="02020603050405020304" pitchFamily="18" charset="0"/>
                <a:sym typeface="Wingdings" panose="05000000000000000000" pitchFamily="2" charset="2"/>
              </a:rPr>
              <a:t>5</a:t>
            </a:r>
            <a:r>
              <a:rPr lang="en-US" sz="3200" b="1" dirty="0">
                <a:latin typeface="Times New Roman" panose="02020603050405020304" pitchFamily="18" charset="0"/>
                <a:cs typeface="Times New Roman" panose="02020603050405020304" pitchFamily="18" charset="0"/>
                <a:sym typeface="Wingdings" panose="05000000000000000000" pitchFamily="2" charset="2"/>
              </a:rPr>
              <a:t>)</a:t>
            </a:r>
          </a:p>
          <a:p>
            <a:r>
              <a:rPr lang="en-US" sz="3200" b="1" dirty="0">
                <a:latin typeface="Times New Roman" panose="02020603050405020304" pitchFamily="18" charset="0"/>
                <a:cs typeface="Times New Roman" panose="02020603050405020304" pitchFamily="18" charset="0"/>
              </a:rPr>
              <a:t>(a </a:t>
            </a:r>
            <a:r>
              <a:rPr lang="en-US" b="1" dirty="0">
                <a:latin typeface="Times New Roman" panose="02020603050405020304" pitchFamily="18" charset="0"/>
                <a:cs typeface="Times New Roman" panose="02020603050405020304" pitchFamily="18" charset="0"/>
                <a:sym typeface="Wingdings" panose="05000000000000000000" pitchFamily="2" charset="2"/>
              </a:rPr>
              <a:t></a:t>
            </a:r>
            <a:r>
              <a:rPr lang="en-US" sz="3200" b="1" dirty="0">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a:latin typeface="Times New Roman" panose="02020603050405020304" pitchFamily="18" charset="0"/>
                <a:cs typeface="Times New Roman" panose="02020603050405020304" pitchFamily="18" charset="0"/>
                <a:sym typeface="Wingdings" panose="05000000000000000000" pitchFamily="2" charset="2"/>
              </a:rPr>
              <a:t>5</a:t>
            </a:r>
            <a:r>
              <a:rPr lang="en-US" sz="3200" b="1" dirty="0">
                <a:latin typeface="Times New Roman" panose="02020603050405020304" pitchFamily="18" charset="0"/>
                <a:cs typeface="Times New Roman" panose="02020603050405020304" pitchFamily="18" charset="0"/>
                <a:sym typeface="Wingdings" panose="05000000000000000000" pitchFamily="2" charset="2"/>
              </a:rPr>
              <a:t>)</a:t>
            </a:r>
          </a:p>
          <a:p>
            <a:r>
              <a:rPr lang="en-US" sz="3200" b="1" dirty="0">
                <a:latin typeface="Times New Roman" panose="02020603050405020304" pitchFamily="18" charset="0"/>
                <a:cs typeface="Times New Roman" panose="02020603050405020304" pitchFamily="18" charset="0"/>
              </a:rPr>
              <a:t>(a </a:t>
            </a:r>
            <a:r>
              <a:rPr lang="en-US" b="1" dirty="0">
                <a:latin typeface="Times New Roman" panose="02020603050405020304" pitchFamily="18" charset="0"/>
                <a:cs typeface="Times New Roman" panose="02020603050405020304" pitchFamily="18" charset="0"/>
                <a:sym typeface="Wingdings" panose="05000000000000000000" pitchFamily="2" charset="2"/>
              </a:rPr>
              <a:t></a:t>
            </a:r>
            <a:r>
              <a:rPr lang="en-US" sz="3200" b="1" dirty="0">
                <a:latin typeface="Times New Roman" panose="02020603050405020304" pitchFamily="18" charset="0"/>
                <a:cs typeface="Times New Roman" panose="02020603050405020304" pitchFamily="18" charset="0"/>
                <a:sym typeface="Wingdings" panose="05000000000000000000" pitchFamily="2" charset="2"/>
              </a:rPr>
              <a:t> </a:t>
            </a:r>
            <a:r>
              <a:rPr lang="en-US" sz="2800" b="1" dirty="0">
                <a:latin typeface="Times New Roman" panose="02020603050405020304" pitchFamily="18" charset="0"/>
                <a:cs typeface="Times New Roman" panose="02020603050405020304" pitchFamily="18" charset="0"/>
                <a:sym typeface="Wingdings" panose="05000000000000000000" pitchFamily="2" charset="2"/>
              </a:rPr>
              <a:t>5</a:t>
            </a:r>
            <a:r>
              <a:rPr lang="en-US" sz="3200" b="1" dirty="0">
                <a:latin typeface="Times New Roman" panose="02020603050405020304" pitchFamily="18" charset="0"/>
                <a:cs typeface="Times New Roman" panose="02020603050405020304" pitchFamily="18" charset="0"/>
                <a:sym typeface="Wingdings" panose="05000000000000000000" pitchFamily="2" charset="2"/>
              </a:rPr>
              <a:t>)</a:t>
            </a:r>
          </a:p>
        </p:txBody>
      </p:sp>
      <p:sp>
        <p:nvSpPr>
          <p:cNvPr id="4" name="TextBox 3">
            <a:hlinkClick r:id="rId2" action="ppaction://hlinksldjump"/>
            <a:extLst>
              <a:ext uri="{FF2B5EF4-FFF2-40B4-BE49-F238E27FC236}">
                <a16:creationId xmlns:a16="http://schemas.microsoft.com/office/drawing/2014/main" id="{B346BE67-F9BF-40CD-BFAD-671C40E0A57B}"/>
              </a:ext>
            </a:extLst>
          </p:cNvPr>
          <p:cNvSpPr txBox="1"/>
          <p:nvPr/>
        </p:nvSpPr>
        <p:spPr>
          <a:xfrm>
            <a:off x="10242140" y="5736348"/>
            <a:ext cx="1123950" cy="52322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8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Text</a:t>
            </a:r>
          </a:p>
        </p:txBody>
      </p:sp>
    </p:spTree>
    <p:extLst>
      <p:ext uri="{BB962C8B-B14F-4D97-AF65-F5344CB8AC3E}">
        <p14:creationId xmlns:p14="http://schemas.microsoft.com/office/powerpoint/2010/main" val="7235962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2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childTnLst>
                                </p:cTn>
                              </p:par>
                            </p:childTnLst>
                          </p:cTn>
                        </p:par>
                        <p:par>
                          <p:cTn id="14" fill="hold">
                            <p:stCondLst>
                              <p:cond delay="500"/>
                            </p:stCondLst>
                            <p:childTnLst>
                              <p:par>
                                <p:cTn id="15" presetID="47" presetClass="entr" presetSubtype="0" fill="hold" grpId="0" nodeType="after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500"/>
                                        <p:tgtEl>
                                          <p:spTgt spid="2">
                                            <p:txEl>
                                              <p:pRg st="0" end="0"/>
                                            </p:txEl>
                                          </p:spTgt>
                                        </p:tgtEl>
                                      </p:cBhvr>
                                    </p:animEffect>
                                    <p:anim calcmode="lin" valueType="num">
                                      <p:cBhvr>
                                        <p:cTn id="18"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9" dur="5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7" presetClass="entr" presetSubtype="0" fill="hold" grpId="0" nodeType="after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Effect transition="in" filter="fade">
                                      <p:cBhvr>
                                        <p:cTn id="23" dur="500"/>
                                        <p:tgtEl>
                                          <p:spTgt spid="2">
                                            <p:txEl>
                                              <p:pRg st="1" end="1"/>
                                            </p:txEl>
                                          </p:spTgt>
                                        </p:tgtEl>
                                      </p:cBhvr>
                                    </p:animEffect>
                                    <p:anim calcmode="lin" valueType="num">
                                      <p:cBhvr>
                                        <p:cTn id="24"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5" dur="5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1500"/>
                            </p:stCondLst>
                            <p:childTnLst>
                              <p:par>
                                <p:cTn id="27" presetID="47" presetClass="entr" presetSubtype="0" fill="hold" grpId="0" nodeType="after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Effect transition="in" filter="fade">
                                      <p:cBhvr>
                                        <p:cTn id="29" dur="500"/>
                                        <p:tgtEl>
                                          <p:spTgt spid="2">
                                            <p:txEl>
                                              <p:pRg st="2" end="2"/>
                                            </p:txEl>
                                          </p:spTgt>
                                        </p:tgtEl>
                                      </p:cBhvr>
                                    </p:animEffect>
                                    <p:anim calcmode="lin" valueType="num">
                                      <p:cBhvr>
                                        <p:cTn id="30"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47" presetClass="entr" presetSubtype="0" fill="hold" grpId="0" nodeType="afterEffect">
                                  <p:stCondLst>
                                    <p:cond delay="0"/>
                                  </p:stCondLst>
                                  <p:childTnLst>
                                    <p:set>
                                      <p:cBhvr>
                                        <p:cTn id="34" dur="1" fill="hold">
                                          <p:stCondLst>
                                            <p:cond delay="0"/>
                                          </p:stCondLst>
                                        </p:cTn>
                                        <p:tgtEl>
                                          <p:spTgt spid="2">
                                            <p:txEl>
                                              <p:pRg st="3" end="3"/>
                                            </p:txEl>
                                          </p:spTgt>
                                        </p:tgtEl>
                                        <p:attrNameLst>
                                          <p:attrName>style.visibility</p:attrName>
                                        </p:attrNameLst>
                                      </p:cBhvr>
                                      <p:to>
                                        <p:strVal val="visible"/>
                                      </p:to>
                                    </p:set>
                                    <p:animEffect transition="in" filter="fade">
                                      <p:cBhvr>
                                        <p:cTn id="35" dur="500"/>
                                        <p:tgtEl>
                                          <p:spTgt spid="2">
                                            <p:txEl>
                                              <p:pRg st="3" end="3"/>
                                            </p:txEl>
                                          </p:spTgt>
                                        </p:tgtEl>
                                      </p:cBhvr>
                                    </p:animEffect>
                                    <p:anim calcmode="lin" valueType="num">
                                      <p:cBhvr>
                                        <p:cTn id="36"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2">
                                            <p:txEl>
                                              <p:pRg st="4" end="4"/>
                                            </p:txEl>
                                          </p:spTgt>
                                        </p:tgtEl>
                                        <p:attrNameLst>
                                          <p:attrName>style.visibility</p:attrName>
                                        </p:attrNameLst>
                                      </p:cBhvr>
                                      <p:to>
                                        <p:strVal val="visible"/>
                                      </p:to>
                                    </p:set>
                                    <p:animEffect transition="in" filter="fade">
                                      <p:cBhvr>
                                        <p:cTn id="41" dur="500"/>
                                        <p:tgtEl>
                                          <p:spTgt spid="2">
                                            <p:txEl>
                                              <p:pRg st="4" end="4"/>
                                            </p:txEl>
                                          </p:spTgt>
                                        </p:tgtEl>
                                      </p:cBhvr>
                                    </p:animEffect>
                                    <p:anim calcmode="lin" valueType="num">
                                      <p:cBhvr>
                                        <p:cTn id="42"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000"/>
                            </p:stCondLst>
                            <p:childTnLst>
                              <p:par>
                                <p:cTn id="45" presetID="47" presetClass="entr" presetSubtype="0" fill="hold" grpId="0" nodeType="afterEffect">
                                  <p:stCondLst>
                                    <p:cond delay="0"/>
                                  </p:stCondLst>
                                  <p:childTnLst>
                                    <p:set>
                                      <p:cBhvr>
                                        <p:cTn id="46" dur="1" fill="hold">
                                          <p:stCondLst>
                                            <p:cond delay="0"/>
                                          </p:stCondLst>
                                        </p:cTn>
                                        <p:tgtEl>
                                          <p:spTgt spid="2">
                                            <p:txEl>
                                              <p:pRg st="5" end="5"/>
                                            </p:txEl>
                                          </p:spTgt>
                                        </p:tgtEl>
                                        <p:attrNameLst>
                                          <p:attrName>style.visibility</p:attrName>
                                        </p:attrNameLst>
                                      </p:cBhvr>
                                      <p:to>
                                        <p:strVal val="visible"/>
                                      </p:to>
                                    </p:set>
                                    <p:animEffect transition="in" filter="fade">
                                      <p:cBhvr>
                                        <p:cTn id="47" dur="500"/>
                                        <p:tgtEl>
                                          <p:spTgt spid="2">
                                            <p:txEl>
                                              <p:pRg st="5" end="5"/>
                                            </p:txEl>
                                          </p:spTgt>
                                        </p:tgtEl>
                                      </p:cBhvr>
                                    </p:animEffect>
                                    <p:anim calcmode="lin" valueType="num">
                                      <p:cBhvr>
                                        <p:cTn id="48"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9" dur="5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47" presetClass="entr" presetSubtype="0" fill="hold" grpId="0" nodeType="afterEffect">
                                  <p:stCondLst>
                                    <p:cond delay="0"/>
                                  </p:stCondLst>
                                  <p:childTnLst>
                                    <p:set>
                                      <p:cBhvr>
                                        <p:cTn id="52" dur="1" fill="hold">
                                          <p:stCondLst>
                                            <p:cond delay="0"/>
                                          </p:stCondLst>
                                        </p:cTn>
                                        <p:tgtEl>
                                          <p:spTgt spid="2">
                                            <p:txEl>
                                              <p:pRg st="6" end="6"/>
                                            </p:txEl>
                                          </p:spTgt>
                                        </p:tgtEl>
                                        <p:attrNameLst>
                                          <p:attrName>style.visibility</p:attrName>
                                        </p:attrNameLst>
                                      </p:cBhvr>
                                      <p:to>
                                        <p:strVal val="visible"/>
                                      </p:to>
                                    </p:set>
                                    <p:animEffect transition="in" filter="fade">
                                      <p:cBhvr>
                                        <p:cTn id="53" dur="500"/>
                                        <p:tgtEl>
                                          <p:spTgt spid="2">
                                            <p:txEl>
                                              <p:pRg st="6" end="6"/>
                                            </p:txEl>
                                          </p:spTgt>
                                        </p:tgtEl>
                                      </p:cBhvr>
                                    </p:animEffect>
                                    <p:anim calcmode="lin" valueType="num">
                                      <p:cBhvr>
                                        <p:cTn id="54"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5" dur="5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2">
                                            <p:txEl>
                                              <p:pRg st="7" end="7"/>
                                            </p:txEl>
                                          </p:spTgt>
                                        </p:tgtEl>
                                        <p:attrNameLst>
                                          <p:attrName>style.visibility</p:attrName>
                                        </p:attrNameLst>
                                      </p:cBhvr>
                                      <p:to>
                                        <p:strVal val="visible"/>
                                      </p:to>
                                    </p:set>
                                    <p:animEffect transition="in" filter="fade">
                                      <p:cBhvr>
                                        <p:cTn id="59" dur="500"/>
                                        <p:tgtEl>
                                          <p:spTgt spid="2">
                                            <p:txEl>
                                              <p:pRg st="7" end="7"/>
                                            </p:txEl>
                                          </p:spTgt>
                                        </p:tgtEl>
                                      </p:cBhvr>
                                    </p:animEffect>
                                    <p:anim calcmode="lin" valueType="num">
                                      <p:cBhvr>
                                        <p:cTn id="60"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61" dur="5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7" presetClass="entr" presetSubtype="0" fill="hold" grpId="0" nodeType="afterEffect">
                                  <p:stCondLst>
                                    <p:cond delay="0"/>
                                  </p:stCondLst>
                                  <p:childTnLst>
                                    <p:set>
                                      <p:cBhvr>
                                        <p:cTn id="64" dur="1" fill="hold">
                                          <p:stCondLst>
                                            <p:cond delay="0"/>
                                          </p:stCondLst>
                                        </p:cTn>
                                        <p:tgtEl>
                                          <p:spTgt spid="2">
                                            <p:txEl>
                                              <p:pRg st="8" end="8"/>
                                            </p:txEl>
                                          </p:spTgt>
                                        </p:tgtEl>
                                        <p:attrNameLst>
                                          <p:attrName>style.visibility</p:attrName>
                                        </p:attrNameLst>
                                      </p:cBhvr>
                                      <p:to>
                                        <p:strVal val="visible"/>
                                      </p:to>
                                    </p:set>
                                    <p:animEffect transition="in" filter="fade">
                                      <p:cBhvr>
                                        <p:cTn id="65" dur="500"/>
                                        <p:tgtEl>
                                          <p:spTgt spid="2">
                                            <p:txEl>
                                              <p:pRg st="8" end="8"/>
                                            </p:txEl>
                                          </p:spTgt>
                                        </p:tgtEl>
                                      </p:cBhvr>
                                    </p:animEffect>
                                    <p:anim calcmode="lin" valueType="num">
                                      <p:cBhvr>
                                        <p:cTn id="66"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67" dur="5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par>
                          <p:cTn id="68" fill="hold">
                            <p:stCondLst>
                              <p:cond delay="5000"/>
                            </p:stCondLst>
                            <p:childTnLst>
                              <p:par>
                                <p:cTn id="69" presetID="47" presetClass="entr" presetSubtype="0" fill="hold" grpId="0" nodeType="afterEffect">
                                  <p:stCondLst>
                                    <p:cond delay="0"/>
                                  </p:stCondLst>
                                  <p:childTnLst>
                                    <p:set>
                                      <p:cBhvr>
                                        <p:cTn id="70" dur="1" fill="hold">
                                          <p:stCondLst>
                                            <p:cond delay="0"/>
                                          </p:stCondLst>
                                        </p:cTn>
                                        <p:tgtEl>
                                          <p:spTgt spid="2">
                                            <p:txEl>
                                              <p:pRg st="9" end="9"/>
                                            </p:txEl>
                                          </p:spTgt>
                                        </p:tgtEl>
                                        <p:attrNameLst>
                                          <p:attrName>style.visibility</p:attrName>
                                        </p:attrNameLst>
                                      </p:cBhvr>
                                      <p:to>
                                        <p:strVal val="visible"/>
                                      </p:to>
                                    </p:set>
                                    <p:animEffect transition="in" filter="fade">
                                      <p:cBhvr>
                                        <p:cTn id="71" dur="500"/>
                                        <p:tgtEl>
                                          <p:spTgt spid="2">
                                            <p:txEl>
                                              <p:pRg st="9" end="9"/>
                                            </p:txEl>
                                          </p:spTgt>
                                        </p:tgtEl>
                                      </p:cBhvr>
                                    </p:animEffect>
                                    <p:anim calcmode="lin" valueType="num">
                                      <p:cBhvr>
                                        <p:cTn id="72"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73" dur="5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8" fill="hold" grpId="0" nodeType="clickEffect">
                                  <p:stCondLst>
                                    <p:cond delay="0"/>
                                  </p:stCondLst>
                                  <p:childTnLst>
                                    <p:set>
                                      <p:cBhvr>
                                        <p:cTn id="77" dur="1" fill="hold">
                                          <p:stCondLst>
                                            <p:cond delay="0"/>
                                          </p:stCondLst>
                                        </p:cTn>
                                        <p:tgtEl>
                                          <p:spTgt spid="5"/>
                                        </p:tgtEl>
                                        <p:attrNameLst>
                                          <p:attrName>style.visibility</p:attrName>
                                        </p:attrNameLst>
                                      </p:cBhvr>
                                      <p:to>
                                        <p:strVal val="visible"/>
                                      </p:to>
                                    </p:set>
                                    <p:anim calcmode="lin" valueType="num">
                                      <p:cBhvr additive="base">
                                        <p:cTn id="78" dur="500" fill="hold"/>
                                        <p:tgtEl>
                                          <p:spTgt spid="5"/>
                                        </p:tgtEl>
                                        <p:attrNameLst>
                                          <p:attrName>ppt_x</p:attrName>
                                        </p:attrNameLst>
                                      </p:cBhvr>
                                      <p:tavLst>
                                        <p:tav tm="0">
                                          <p:val>
                                            <p:strVal val="0-#ppt_w/2"/>
                                          </p:val>
                                        </p:tav>
                                        <p:tav tm="100000">
                                          <p:val>
                                            <p:strVal val="#ppt_x"/>
                                          </p:val>
                                        </p:tav>
                                      </p:tavLst>
                                    </p:anim>
                                    <p:anim calcmode="lin" valueType="num">
                                      <p:cBhvr additive="base">
                                        <p:cTn id="79"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15" presetClass="entr" presetSubtype="0" fill="hold" grpId="0" nodeType="clickEffect">
                                  <p:stCondLst>
                                    <p:cond delay="0"/>
                                  </p:stCondLst>
                                  <p:childTnLst>
                                    <p:set>
                                      <p:cBhvr>
                                        <p:cTn id="83" dur="1" fill="hold">
                                          <p:stCondLst>
                                            <p:cond delay="0"/>
                                          </p:stCondLst>
                                        </p:cTn>
                                        <p:tgtEl>
                                          <p:spTgt spid="3"/>
                                        </p:tgtEl>
                                        <p:attrNameLst>
                                          <p:attrName>style.visibility</p:attrName>
                                        </p:attrNameLst>
                                      </p:cBhvr>
                                      <p:to>
                                        <p:strVal val="visible"/>
                                      </p:to>
                                    </p:set>
                                    <p:anim calcmode="lin" valueType="num">
                                      <p:cBhvr>
                                        <p:cTn id="84" dur="1000" fill="hold"/>
                                        <p:tgtEl>
                                          <p:spTgt spid="3"/>
                                        </p:tgtEl>
                                        <p:attrNameLst>
                                          <p:attrName>ppt_w</p:attrName>
                                        </p:attrNameLst>
                                      </p:cBhvr>
                                      <p:tavLst>
                                        <p:tav tm="0">
                                          <p:val>
                                            <p:fltVal val="0"/>
                                          </p:val>
                                        </p:tav>
                                        <p:tav tm="100000">
                                          <p:val>
                                            <p:strVal val="#ppt_w"/>
                                          </p:val>
                                        </p:tav>
                                      </p:tavLst>
                                    </p:anim>
                                    <p:anim calcmode="lin" valueType="num">
                                      <p:cBhvr>
                                        <p:cTn id="85" dur="1000" fill="hold"/>
                                        <p:tgtEl>
                                          <p:spTgt spid="3"/>
                                        </p:tgtEl>
                                        <p:attrNameLst>
                                          <p:attrName>ppt_h</p:attrName>
                                        </p:attrNameLst>
                                      </p:cBhvr>
                                      <p:tavLst>
                                        <p:tav tm="0">
                                          <p:val>
                                            <p:fltVal val="0"/>
                                          </p:val>
                                        </p:tav>
                                        <p:tav tm="100000">
                                          <p:val>
                                            <p:strVal val="#ppt_h"/>
                                          </p:val>
                                        </p:tav>
                                      </p:tavLst>
                                    </p:anim>
                                    <p:anim calcmode="lin" valueType="num">
                                      <p:cBhvr>
                                        <p:cTn id="86"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87"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8" fill="hold">
                      <p:stCondLst>
                        <p:cond delay="indefinite"/>
                      </p:stCondLst>
                      <p:childTnLst>
                        <p:par>
                          <p:cTn id="89" fill="hold">
                            <p:stCondLst>
                              <p:cond delay="0"/>
                            </p:stCondLst>
                            <p:childTnLst>
                              <p:par>
                                <p:cTn id="90" presetID="15" presetClass="entr" presetSubtype="0" fill="hold" grpId="0" nodeType="clickEffect">
                                  <p:stCondLst>
                                    <p:cond delay="0"/>
                                  </p:stCondLst>
                                  <p:childTnLst>
                                    <p:set>
                                      <p:cBhvr>
                                        <p:cTn id="91" dur="1" fill="hold">
                                          <p:stCondLst>
                                            <p:cond delay="0"/>
                                          </p:stCondLst>
                                        </p:cTn>
                                        <p:tgtEl>
                                          <p:spTgt spid="8"/>
                                        </p:tgtEl>
                                        <p:attrNameLst>
                                          <p:attrName>style.visibility</p:attrName>
                                        </p:attrNameLst>
                                      </p:cBhvr>
                                      <p:to>
                                        <p:strVal val="visible"/>
                                      </p:to>
                                    </p:set>
                                    <p:anim calcmode="lin" valueType="num">
                                      <p:cBhvr>
                                        <p:cTn id="92" dur="1000" fill="hold"/>
                                        <p:tgtEl>
                                          <p:spTgt spid="8"/>
                                        </p:tgtEl>
                                        <p:attrNameLst>
                                          <p:attrName>ppt_w</p:attrName>
                                        </p:attrNameLst>
                                      </p:cBhvr>
                                      <p:tavLst>
                                        <p:tav tm="0">
                                          <p:val>
                                            <p:fltVal val="0"/>
                                          </p:val>
                                        </p:tav>
                                        <p:tav tm="100000">
                                          <p:val>
                                            <p:strVal val="#ppt_w"/>
                                          </p:val>
                                        </p:tav>
                                      </p:tavLst>
                                    </p:anim>
                                    <p:anim calcmode="lin" valueType="num">
                                      <p:cBhvr>
                                        <p:cTn id="93" dur="1000" fill="hold"/>
                                        <p:tgtEl>
                                          <p:spTgt spid="8"/>
                                        </p:tgtEl>
                                        <p:attrNameLst>
                                          <p:attrName>ppt_h</p:attrName>
                                        </p:attrNameLst>
                                      </p:cBhvr>
                                      <p:tavLst>
                                        <p:tav tm="0">
                                          <p:val>
                                            <p:fltVal val="0"/>
                                          </p:val>
                                        </p:tav>
                                        <p:tav tm="100000">
                                          <p:val>
                                            <p:strVal val="#ppt_h"/>
                                          </p:val>
                                        </p:tav>
                                      </p:tavLst>
                                    </p:anim>
                                    <p:anim calcmode="lin" valueType="num">
                                      <p:cBhvr>
                                        <p:cTn id="94"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95"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96" fill="hold">
                      <p:stCondLst>
                        <p:cond delay="indefinite"/>
                      </p:stCondLst>
                      <p:childTnLst>
                        <p:par>
                          <p:cTn id="97" fill="hold">
                            <p:stCondLst>
                              <p:cond delay="0"/>
                            </p:stCondLst>
                            <p:childTnLst>
                              <p:par>
                                <p:cTn id="98" presetID="15" presetClass="entr" presetSubtype="0" fill="hold" grpId="0" nodeType="click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1000" fill="hold"/>
                                        <p:tgtEl>
                                          <p:spTgt spid="10"/>
                                        </p:tgtEl>
                                        <p:attrNameLst>
                                          <p:attrName>ppt_w</p:attrName>
                                        </p:attrNameLst>
                                      </p:cBhvr>
                                      <p:tavLst>
                                        <p:tav tm="0">
                                          <p:val>
                                            <p:fltVal val="0"/>
                                          </p:val>
                                        </p:tav>
                                        <p:tav tm="100000">
                                          <p:val>
                                            <p:strVal val="#ppt_w"/>
                                          </p:val>
                                        </p:tav>
                                      </p:tavLst>
                                    </p:anim>
                                    <p:anim calcmode="lin" valueType="num">
                                      <p:cBhvr>
                                        <p:cTn id="101" dur="1000" fill="hold"/>
                                        <p:tgtEl>
                                          <p:spTgt spid="10"/>
                                        </p:tgtEl>
                                        <p:attrNameLst>
                                          <p:attrName>ppt_h</p:attrName>
                                        </p:attrNameLst>
                                      </p:cBhvr>
                                      <p:tavLst>
                                        <p:tav tm="0">
                                          <p:val>
                                            <p:fltVal val="0"/>
                                          </p:val>
                                        </p:tav>
                                        <p:tav tm="100000">
                                          <p:val>
                                            <p:strVal val="#ppt_h"/>
                                          </p:val>
                                        </p:tav>
                                      </p:tavLst>
                                    </p:anim>
                                    <p:anim calcmode="lin" valueType="num">
                                      <p:cBhvr>
                                        <p:cTn id="102"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103"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04" fill="hold">
                      <p:stCondLst>
                        <p:cond delay="indefinite"/>
                      </p:stCondLst>
                      <p:childTnLst>
                        <p:par>
                          <p:cTn id="105" fill="hold">
                            <p:stCondLst>
                              <p:cond delay="0"/>
                            </p:stCondLst>
                            <p:childTnLst>
                              <p:par>
                                <p:cTn id="106" presetID="15" presetClass="entr" presetSubtype="0" fill="hold" grpId="0" nodeType="clickEffect">
                                  <p:stCondLst>
                                    <p:cond delay="0"/>
                                  </p:stCondLst>
                                  <p:childTnLst>
                                    <p:set>
                                      <p:cBhvr>
                                        <p:cTn id="107" dur="1" fill="hold">
                                          <p:stCondLst>
                                            <p:cond delay="0"/>
                                          </p:stCondLst>
                                        </p:cTn>
                                        <p:tgtEl>
                                          <p:spTgt spid="11"/>
                                        </p:tgtEl>
                                        <p:attrNameLst>
                                          <p:attrName>style.visibility</p:attrName>
                                        </p:attrNameLst>
                                      </p:cBhvr>
                                      <p:to>
                                        <p:strVal val="visible"/>
                                      </p:to>
                                    </p:set>
                                    <p:anim calcmode="lin" valueType="num">
                                      <p:cBhvr>
                                        <p:cTn id="108" dur="1000" fill="hold"/>
                                        <p:tgtEl>
                                          <p:spTgt spid="11"/>
                                        </p:tgtEl>
                                        <p:attrNameLst>
                                          <p:attrName>ppt_w</p:attrName>
                                        </p:attrNameLst>
                                      </p:cBhvr>
                                      <p:tavLst>
                                        <p:tav tm="0">
                                          <p:val>
                                            <p:fltVal val="0"/>
                                          </p:val>
                                        </p:tav>
                                        <p:tav tm="100000">
                                          <p:val>
                                            <p:strVal val="#ppt_w"/>
                                          </p:val>
                                        </p:tav>
                                      </p:tavLst>
                                    </p:anim>
                                    <p:anim calcmode="lin" valueType="num">
                                      <p:cBhvr>
                                        <p:cTn id="109" dur="1000" fill="hold"/>
                                        <p:tgtEl>
                                          <p:spTgt spid="11"/>
                                        </p:tgtEl>
                                        <p:attrNameLst>
                                          <p:attrName>ppt_h</p:attrName>
                                        </p:attrNameLst>
                                      </p:cBhvr>
                                      <p:tavLst>
                                        <p:tav tm="0">
                                          <p:val>
                                            <p:fltVal val="0"/>
                                          </p:val>
                                        </p:tav>
                                        <p:tav tm="100000">
                                          <p:val>
                                            <p:strVal val="#ppt_h"/>
                                          </p:val>
                                        </p:tav>
                                      </p:tavLst>
                                    </p:anim>
                                    <p:anim calcmode="lin" valueType="num">
                                      <p:cBhvr>
                                        <p:cTn id="110"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11"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2" fill="hold">
                      <p:stCondLst>
                        <p:cond delay="indefinite"/>
                      </p:stCondLst>
                      <p:childTnLst>
                        <p:par>
                          <p:cTn id="113" fill="hold">
                            <p:stCondLst>
                              <p:cond delay="0"/>
                            </p:stCondLst>
                            <p:childTnLst>
                              <p:par>
                                <p:cTn id="114" presetID="15" presetClass="entr" presetSubtype="0" fill="hold" grpId="0" nodeType="clickEffect">
                                  <p:stCondLst>
                                    <p:cond delay="0"/>
                                  </p:stCondLst>
                                  <p:childTnLst>
                                    <p:set>
                                      <p:cBhvr>
                                        <p:cTn id="115" dur="1" fill="hold">
                                          <p:stCondLst>
                                            <p:cond delay="0"/>
                                          </p:stCondLst>
                                        </p:cTn>
                                        <p:tgtEl>
                                          <p:spTgt spid="12"/>
                                        </p:tgtEl>
                                        <p:attrNameLst>
                                          <p:attrName>style.visibility</p:attrName>
                                        </p:attrNameLst>
                                      </p:cBhvr>
                                      <p:to>
                                        <p:strVal val="visible"/>
                                      </p:to>
                                    </p:set>
                                    <p:anim calcmode="lin" valueType="num">
                                      <p:cBhvr>
                                        <p:cTn id="116" dur="1000" fill="hold"/>
                                        <p:tgtEl>
                                          <p:spTgt spid="12"/>
                                        </p:tgtEl>
                                        <p:attrNameLst>
                                          <p:attrName>ppt_w</p:attrName>
                                        </p:attrNameLst>
                                      </p:cBhvr>
                                      <p:tavLst>
                                        <p:tav tm="0">
                                          <p:val>
                                            <p:fltVal val="0"/>
                                          </p:val>
                                        </p:tav>
                                        <p:tav tm="100000">
                                          <p:val>
                                            <p:strVal val="#ppt_w"/>
                                          </p:val>
                                        </p:tav>
                                      </p:tavLst>
                                    </p:anim>
                                    <p:anim calcmode="lin" valueType="num">
                                      <p:cBhvr>
                                        <p:cTn id="117" dur="1000" fill="hold"/>
                                        <p:tgtEl>
                                          <p:spTgt spid="12"/>
                                        </p:tgtEl>
                                        <p:attrNameLst>
                                          <p:attrName>ppt_h</p:attrName>
                                        </p:attrNameLst>
                                      </p:cBhvr>
                                      <p:tavLst>
                                        <p:tav tm="0">
                                          <p:val>
                                            <p:fltVal val="0"/>
                                          </p:val>
                                        </p:tav>
                                        <p:tav tm="100000">
                                          <p:val>
                                            <p:strVal val="#ppt_h"/>
                                          </p:val>
                                        </p:tav>
                                      </p:tavLst>
                                    </p:anim>
                                    <p:anim calcmode="lin" valueType="num">
                                      <p:cBhvr>
                                        <p:cTn id="118"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119"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20" fill="hold">
                      <p:stCondLst>
                        <p:cond delay="indefinite"/>
                      </p:stCondLst>
                      <p:childTnLst>
                        <p:par>
                          <p:cTn id="121" fill="hold">
                            <p:stCondLst>
                              <p:cond delay="0"/>
                            </p:stCondLst>
                            <p:childTnLst>
                              <p:par>
                                <p:cTn id="122" presetID="15" presetClass="entr" presetSubtype="0" fill="hold" grpId="0" nodeType="clickEffect">
                                  <p:stCondLst>
                                    <p:cond delay="0"/>
                                  </p:stCondLst>
                                  <p:childTnLst>
                                    <p:set>
                                      <p:cBhvr>
                                        <p:cTn id="123" dur="1" fill="hold">
                                          <p:stCondLst>
                                            <p:cond delay="0"/>
                                          </p:stCondLst>
                                        </p:cTn>
                                        <p:tgtEl>
                                          <p:spTgt spid="13"/>
                                        </p:tgtEl>
                                        <p:attrNameLst>
                                          <p:attrName>style.visibility</p:attrName>
                                        </p:attrNameLst>
                                      </p:cBhvr>
                                      <p:to>
                                        <p:strVal val="visible"/>
                                      </p:to>
                                    </p:set>
                                    <p:anim calcmode="lin" valueType="num">
                                      <p:cBhvr>
                                        <p:cTn id="124" dur="1000" fill="hold"/>
                                        <p:tgtEl>
                                          <p:spTgt spid="13"/>
                                        </p:tgtEl>
                                        <p:attrNameLst>
                                          <p:attrName>ppt_w</p:attrName>
                                        </p:attrNameLst>
                                      </p:cBhvr>
                                      <p:tavLst>
                                        <p:tav tm="0">
                                          <p:val>
                                            <p:fltVal val="0"/>
                                          </p:val>
                                        </p:tav>
                                        <p:tav tm="100000">
                                          <p:val>
                                            <p:strVal val="#ppt_w"/>
                                          </p:val>
                                        </p:tav>
                                      </p:tavLst>
                                    </p:anim>
                                    <p:anim calcmode="lin" valueType="num">
                                      <p:cBhvr>
                                        <p:cTn id="125" dur="1000" fill="hold"/>
                                        <p:tgtEl>
                                          <p:spTgt spid="13"/>
                                        </p:tgtEl>
                                        <p:attrNameLst>
                                          <p:attrName>ppt_h</p:attrName>
                                        </p:attrNameLst>
                                      </p:cBhvr>
                                      <p:tavLst>
                                        <p:tav tm="0">
                                          <p:val>
                                            <p:fltVal val="0"/>
                                          </p:val>
                                        </p:tav>
                                        <p:tav tm="100000">
                                          <p:val>
                                            <p:strVal val="#ppt_h"/>
                                          </p:val>
                                        </p:tav>
                                      </p:tavLst>
                                    </p:anim>
                                    <p:anim calcmode="lin" valueType="num">
                                      <p:cBhvr>
                                        <p:cTn id="126"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127" dur="1000" fill="hold"/>
                                        <p:tgtEl>
                                          <p:spTgt spid="1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uiExpand="1" build="p"/>
      <p:bldP spid="3" grpId="0" animBg="1"/>
      <p:bldP spid="8" grpId="0" animBg="1"/>
      <p:bldP spid="10" grpId="0" animBg="1"/>
      <p:bldP spid="11" grpId="0" animBg="1"/>
      <p:bldP spid="12" grpId="0" animBg="1"/>
      <p:bldP spid="13" grpId="0" animBg="1"/>
      <p:bldP spid="5"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0836" y="-27708"/>
            <a:ext cx="12007273" cy="1333314"/>
          </a:xfrm>
          <a:prstGeom prst="rect">
            <a:avLst/>
          </a:prstGeom>
        </p:spPr>
        <p:txBody>
          <a:bodyPr wrap="square">
            <a:spAutoFit/>
          </a:bodyPr>
          <a:lstStyle/>
          <a:p>
            <a:pPr marR="33020" lvl="0" algn="just" fontAlgn="base">
              <a:lnSpc>
                <a:spcPct val="112000"/>
              </a:lnSpc>
              <a:spcBef>
                <a:spcPts val="0"/>
              </a:spcBef>
              <a:spcAft>
                <a:spcPts val="590"/>
              </a:spcAft>
              <a:buClr>
                <a:srgbClr val="231F20"/>
              </a:buClr>
              <a:buSzPts val="1300"/>
            </a:pPr>
            <a:r>
              <a:rPr lang="en-US" sz="3600" b="1" dirty="0">
                <a:solidFill>
                  <a:srgbClr val="231F2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c)	For each phrase below choose the meaning that is 	closest to the meaning </a:t>
            </a:r>
            <a:r>
              <a:rPr lang="en-US" sz="3600" b="1" dirty="0">
                <a:solidFill>
                  <a:srgbClr val="231F20"/>
                </a:solidFill>
                <a:latin typeface="Times New Roman" panose="02020603050405020304" pitchFamily="18" charset="0"/>
                <a:ea typeface="Times New Roman" panose="02020603050405020304" pitchFamily="18" charset="0"/>
              </a:rPr>
              <a:t>used in the passage.  </a:t>
            </a:r>
          </a:p>
        </p:txBody>
      </p:sp>
      <p:sp>
        <p:nvSpPr>
          <p:cNvPr id="4" name="TextBox 3"/>
          <p:cNvSpPr txBox="1"/>
          <p:nvPr/>
        </p:nvSpPr>
        <p:spPr>
          <a:xfrm>
            <a:off x="221674" y="1080664"/>
            <a:ext cx="11490036" cy="5324535"/>
          </a:xfrm>
          <a:prstGeom prst="rect">
            <a:avLst/>
          </a:prstGeom>
          <a:noFill/>
        </p:spPr>
        <p:txBody>
          <a:bodyPr wrap="square" rtlCol="0">
            <a:spAutoFit/>
          </a:bodyPr>
          <a:lstStyle/>
          <a:p>
            <a:r>
              <a:rPr lang="en-US" sz="3400" b="1" dirty="0">
                <a:solidFill>
                  <a:srgbClr val="231F2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1.	tropical lowland</a:t>
            </a:r>
          </a:p>
          <a:p>
            <a:r>
              <a:rPr lang="en-US" sz="3400" dirty="0">
                <a:solidFill>
                  <a:srgbClr val="231F2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 </a:t>
            </a:r>
            <a:r>
              <a:rPr lang="en-US" sz="3400" dirty="0">
                <a:solidFill>
                  <a:srgbClr val="231F20"/>
                </a:solidFill>
                <a:latin typeface="Times New Roman" panose="02020603050405020304" pitchFamily="18" charset="0"/>
                <a:ea typeface="Times New Roman" panose="02020603050405020304" pitchFamily="18" charset="0"/>
              </a:rPr>
              <a:t>an area of land having humid climate</a:t>
            </a:r>
          </a:p>
          <a:p>
            <a:r>
              <a:rPr lang="en-US" sz="3400" dirty="0">
                <a:solidFill>
                  <a:srgbClr val="231F20"/>
                </a:solidFill>
                <a:latin typeface="Times New Roman" panose="02020603050405020304" pitchFamily="18" charset="0"/>
                <a:ea typeface="Times New Roman" panose="02020603050405020304" pitchFamily="18" charset="0"/>
              </a:rPr>
              <a:t>		b) a land situated on the hill</a:t>
            </a:r>
          </a:p>
          <a:p>
            <a:r>
              <a:rPr lang="en-US" sz="3400" dirty="0">
                <a:solidFill>
                  <a:srgbClr val="231F20"/>
                </a:solidFill>
                <a:latin typeface="Times New Roman" panose="02020603050405020304" pitchFamily="18" charset="0"/>
                <a:ea typeface="Times New Roman" panose="02020603050405020304" pitchFamily="18" charset="0"/>
              </a:rPr>
              <a:t>		c) a low-land close to river</a:t>
            </a:r>
          </a:p>
          <a:p>
            <a:r>
              <a:rPr lang="en-US" sz="3400" dirty="0">
                <a:solidFill>
                  <a:srgbClr val="231F20"/>
                </a:solidFill>
                <a:latin typeface="Times New Roman" panose="02020603050405020304" pitchFamily="18" charset="0"/>
                <a:ea typeface="Times New Roman" panose="02020603050405020304" pitchFamily="18" charset="0"/>
              </a:rPr>
              <a:t>		d) a land that lies at the foot of a hill</a:t>
            </a:r>
          </a:p>
          <a:p>
            <a:r>
              <a:rPr lang="en-US" sz="3400" b="1" dirty="0"/>
              <a:t>2.	temperate climate </a:t>
            </a:r>
          </a:p>
          <a:p>
            <a:r>
              <a:rPr lang="en-US" sz="3400" dirty="0"/>
              <a:t>		a) a weather condition of high temperature</a:t>
            </a:r>
          </a:p>
          <a:p>
            <a:r>
              <a:rPr lang="en-US" sz="3400" dirty="0"/>
              <a:t>		b) a moderate climate</a:t>
            </a:r>
          </a:p>
          <a:p>
            <a:r>
              <a:rPr lang="en-US" sz="3400" dirty="0"/>
              <a:t>		c) a climate with high rainfall</a:t>
            </a:r>
          </a:p>
          <a:p>
            <a:r>
              <a:rPr lang="en-US" sz="3400" dirty="0"/>
              <a:t>		d) a climate that is uncomfortable to live in</a:t>
            </a:r>
            <a:endParaRPr lang="en-US" sz="3400" dirty="0">
              <a:solidFill>
                <a:srgbClr val="231F20"/>
              </a:solidFill>
              <a:latin typeface="Times New Roman" panose="02020603050405020304" pitchFamily="18" charset="0"/>
              <a:ea typeface="Times New Roman" panose="02020603050405020304" pitchFamily="18" charset="0"/>
            </a:endParaRPr>
          </a:p>
        </p:txBody>
      </p:sp>
      <p:sp>
        <p:nvSpPr>
          <p:cNvPr id="8" name="TextBox 7"/>
          <p:cNvSpPr txBox="1"/>
          <p:nvPr/>
        </p:nvSpPr>
        <p:spPr>
          <a:xfrm>
            <a:off x="2054802" y="1619756"/>
            <a:ext cx="7218507" cy="615553"/>
          </a:xfrm>
          <a:prstGeom prst="rect">
            <a:avLst/>
          </a:prstGeom>
          <a:solidFill>
            <a:srgbClr val="FFFF00"/>
          </a:solidFill>
          <a:ln>
            <a:noFill/>
          </a:ln>
        </p:spPr>
        <p:txBody>
          <a:bodyPr wrap="square" rtlCol="0">
            <a:spAutoFit/>
          </a:bodyPr>
          <a:lstStyle/>
          <a:p>
            <a:r>
              <a:rPr lang="en-US" sz="3400" dirty="0">
                <a:solidFill>
                  <a:srgbClr val="231F2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a) </a:t>
            </a:r>
            <a:r>
              <a:rPr lang="en-US" sz="3400" dirty="0">
                <a:solidFill>
                  <a:srgbClr val="231F20"/>
                </a:solidFill>
                <a:latin typeface="Times New Roman" panose="02020603050405020304" pitchFamily="18" charset="0"/>
                <a:ea typeface="Times New Roman" panose="02020603050405020304" pitchFamily="18" charset="0"/>
              </a:rPr>
              <a:t>an area of land having humid climate</a:t>
            </a:r>
            <a:endParaRPr lang="en-US" sz="34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2054802" y="4776952"/>
            <a:ext cx="4253635" cy="615553"/>
          </a:xfrm>
          <a:prstGeom prst="rect">
            <a:avLst/>
          </a:prstGeom>
          <a:solidFill>
            <a:srgbClr val="FFFF00"/>
          </a:solidFill>
          <a:ln>
            <a:noFill/>
          </a:ln>
        </p:spPr>
        <p:txBody>
          <a:bodyPr wrap="square" rtlCol="0">
            <a:spAutoFit/>
          </a:bodyPr>
          <a:lstStyle/>
          <a:p>
            <a:r>
              <a:rPr lang="en-US" sz="3400" dirty="0"/>
              <a:t>b) a moderate climate</a:t>
            </a:r>
            <a:endParaRPr lang="en-US" sz="3400" dirty="0">
              <a:latin typeface="Times New Roman" panose="02020603050405020304" pitchFamily="18" charset="0"/>
              <a:cs typeface="Times New Roman" panose="02020603050405020304" pitchFamily="18" charset="0"/>
            </a:endParaRPr>
          </a:p>
        </p:txBody>
      </p:sp>
      <p:sp>
        <p:nvSpPr>
          <p:cNvPr id="6" name="TextBox 5">
            <a:hlinkClick r:id="rId2" action="ppaction://hlinksldjump"/>
            <a:extLst>
              <a:ext uri="{FF2B5EF4-FFF2-40B4-BE49-F238E27FC236}">
                <a16:creationId xmlns:a16="http://schemas.microsoft.com/office/drawing/2014/main" id="{4AEC4E47-D4CE-423E-811D-2A43351955D7}"/>
              </a:ext>
            </a:extLst>
          </p:cNvPr>
          <p:cNvSpPr txBox="1"/>
          <p:nvPr/>
        </p:nvSpPr>
        <p:spPr>
          <a:xfrm>
            <a:off x="10499315" y="5147064"/>
            <a:ext cx="1123950" cy="52322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8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Text</a:t>
            </a:r>
          </a:p>
        </p:txBody>
      </p:sp>
    </p:spTree>
    <p:extLst>
      <p:ext uri="{BB962C8B-B14F-4D97-AF65-F5344CB8AC3E}">
        <p14:creationId xmlns:p14="http://schemas.microsoft.com/office/powerpoint/2010/main" val="89168916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animBg="1"/>
      <p:bldP spid="9"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6402" y="-3"/>
            <a:ext cx="11490036" cy="6555641"/>
          </a:xfrm>
          <a:prstGeom prst="rect">
            <a:avLst/>
          </a:prstGeom>
          <a:noFill/>
        </p:spPr>
        <p:txBody>
          <a:bodyPr wrap="square" rtlCol="0">
            <a:spAutoFit/>
          </a:bodyPr>
          <a:lstStyle/>
          <a:p>
            <a:r>
              <a:rPr lang="en-US" sz="2800" b="1" dirty="0"/>
              <a:t>3.	Ethnic groups </a:t>
            </a:r>
          </a:p>
          <a:p>
            <a:r>
              <a:rPr lang="en-US" sz="2800" dirty="0"/>
              <a:t>		a) groups based on their religious faiths</a:t>
            </a:r>
          </a:p>
          <a:p>
            <a:r>
              <a:rPr lang="en-US" sz="2800" dirty="0"/>
              <a:t>		b) groups of people living in the hills-tracts</a:t>
            </a:r>
          </a:p>
          <a:p>
            <a:r>
              <a:rPr lang="en-US" sz="2800" dirty="0"/>
              <a:t>		c) groups having distinct racial and cultural features</a:t>
            </a:r>
          </a:p>
          <a:p>
            <a:r>
              <a:rPr lang="en-US" sz="2800" dirty="0"/>
              <a:t>		d) groups who believe in Buddhism</a:t>
            </a:r>
          </a:p>
          <a:p>
            <a:r>
              <a:rPr lang="en-US" sz="2800" b="1" dirty="0"/>
              <a:t>4.	pilgrimage destination</a:t>
            </a:r>
          </a:p>
          <a:p>
            <a:r>
              <a:rPr lang="en-US" sz="2800" dirty="0"/>
              <a:t>		a) a sacred place where people travel to perform religious rites.</a:t>
            </a:r>
          </a:p>
          <a:p>
            <a:r>
              <a:rPr lang="en-US" sz="2800" dirty="0"/>
              <a:t>		b) a historical place with many old buildings.</a:t>
            </a:r>
          </a:p>
          <a:p>
            <a:r>
              <a:rPr lang="en-US" sz="2800" dirty="0"/>
              <a:t>		c) a tourist spot of great scenic beauty.</a:t>
            </a:r>
          </a:p>
          <a:p>
            <a:r>
              <a:rPr lang="en-US" sz="2800" dirty="0"/>
              <a:t>		d) the birthplace of a famous person.</a:t>
            </a:r>
          </a:p>
          <a:p>
            <a:r>
              <a:rPr lang="en-US" sz="2800" b="1" dirty="0"/>
              <a:t>5.	elegant architecture </a:t>
            </a:r>
          </a:p>
          <a:p>
            <a:r>
              <a:rPr lang="en-US" sz="2800" dirty="0"/>
              <a:t>		a) temples of gods</a:t>
            </a:r>
          </a:p>
          <a:p>
            <a:r>
              <a:rPr lang="en-US" sz="2800" dirty="0"/>
              <a:t>		b) graceful work of building crafts</a:t>
            </a:r>
          </a:p>
          <a:p>
            <a:r>
              <a:rPr lang="en-US" sz="2800" dirty="0"/>
              <a:t>		c) buildings of historical importance</a:t>
            </a:r>
          </a:p>
          <a:p>
            <a:r>
              <a:rPr lang="en-US" sz="2800" dirty="0"/>
              <a:t>		d) well-designed area of cultural acts</a:t>
            </a:r>
          </a:p>
        </p:txBody>
      </p:sp>
      <p:sp>
        <p:nvSpPr>
          <p:cNvPr id="4" name="TextBox 3"/>
          <p:cNvSpPr txBox="1"/>
          <p:nvPr/>
        </p:nvSpPr>
        <p:spPr>
          <a:xfrm>
            <a:off x="2253674" y="1310333"/>
            <a:ext cx="7795491" cy="523220"/>
          </a:xfrm>
          <a:prstGeom prst="rect">
            <a:avLst/>
          </a:prstGeom>
          <a:solidFill>
            <a:srgbClr val="FFFF00"/>
          </a:solidFill>
          <a:ln>
            <a:noFill/>
          </a:ln>
        </p:spPr>
        <p:txBody>
          <a:bodyPr wrap="square" rtlCol="0">
            <a:spAutoFit/>
          </a:bodyPr>
          <a:lstStyle/>
          <a:p>
            <a:r>
              <a:rPr lang="en-US" sz="2800" dirty="0"/>
              <a:t>c) groups having distinct racial and cultural features</a:t>
            </a:r>
          </a:p>
        </p:txBody>
      </p:sp>
      <p:sp>
        <p:nvSpPr>
          <p:cNvPr id="5" name="TextBox 4"/>
          <p:cNvSpPr txBox="1"/>
          <p:nvPr/>
        </p:nvSpPr>
        <p:spPr>
          <a:xfrm>
            <a:off x="2235202" y="2575859"/>
            <a:ext cx="9453419" cy="523220"/>
          </a:xfrm>
          <a:prstGeom prst="rect">
            <a:avLst/>
          </a:prstGeom>
          <a:solidFill>
            <a:srgbClr val="FFFF00"/>
          </a:solidFill>
          <a:ln>
            <a:noFill/>
          </a:ln>
        </p:spPr>
        <p:txBody>
          <a:bodyPr wrap="square" rtlCol="0">
            <a:spAutoFit/>
          </a:bodyPr>
          <a:lstStyle/>
          <a:p>
            <a:r>
              <a:rPr lang="en-US" sz="2800" dirty="0"/>
              <a:t>a) a sacred place where people travel to perform religious rites.</a:t>
            </a:r>
          </a:p>
        </p:txBody>
      </p:sp>
      <p:sp>
        <p:nvSpPr>
          <p:cNvPr id="6" name="TextBox 5"/>
          <p:cNvSpPr txBox="1"/>
          <p:nvPr/>
        </p:nvSpPr>
        <p:spPr>
          <a:xfrm>
            <a:off x="2249060" y="5157426"/>
            <a:ext cx="5546434" cy="523220"/>
          </a:xfrm>
          <a:prstGeom prst="rect">
            <a:avLst/>
          </a:prstGeom>
          <a:solidFill>
            <a:srgbClr val="FFFF00"/>
          </a:solidFill>
          <a:ln>
            <a:noFill/>
          </a:ln>
        </p:spPr>
        <p:txBody>
          <a:bodyPr wrap="square" rtlCol="0">
            <a:spAutoFit/>
          </a:bodyPr>
          <a:lstStyle/>
          <a:p>
            <a:r>
              <a:rPr lang="en-US" sz="2800" dirty="0"/>
              <a:t>b) graceful work of building crafts</a:t>
            </a:r>
          </a:p>
        </p:txBody>
      </p:sp>
      <p:sp>
        <p:nvSpPr>
          <p:cNvPr id="7" name="TextBox 6">
            <a:hlinkClick r:id="rId2" action="ppaction://hlinksldjump"/>
            <a:extLst>
              <a:ext uri="{FF2B5EF4-FFF2-40B4-BE49-F238E27FC236}">
                <a16:creationId xmlns:a16="http://schemas.microsoft.com/office/drawing/2014/main" id="{048B1E8F-894E-4001-B380-78BEB8A60622}"/>
              </a:ext>
            </a:extLst>
          </p:cNvPr>
          <p:cNvSpPr txBox="1"/>
          <p:nvPr/>
        </p:nvSpPr>
        <p:spPr>
          <a:xfrm>
            <a:off x="10404065" y="5574423"/>
            <a:ext cx="1123950" cy="52322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8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Text</a:t>
            </a:r>
          </a:p>
        </p:txBody>
      </p:sp>
    </p:spTree>
    <p:extLst>
      <p:ext uri="{BB962C8B-B14F-4D97-AF65-F5344CB8AC3E}">
        <p14:creationId xmlns:p14="http://schemas.microsoft.com/office/powerpoint/2010/main" val="2940250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p:cTn id="12"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2">
                                            <p:txEl>
                                              <p:pRg st="0" end="0"/>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 calcmode="lin" valueType="num">
                                      <p:cBhvr>
                                        <p:cTn id="1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9" dur="500"/>
                                        <p:tgtEl>
                                          <p:spTgt spid="2">
                                            <p:txEl>
                                              <p:pRg st="1" end="1"/>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 calcmode="lin" valueType="num">
                                      <p:cBhvr>
                                        <p:cTn id="22"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4" dur="500"/>
                                        <p:tgtEl>
                                          <p:spTgt spid="2">
                                            <p:txEl>
                                              <p:pRg st="2" end="2"/>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 calcmode="lin" valueType="num">
                                      <p:cBhvr>
                                        <p:cTn id="27"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9" dur="500"/>
                                        <p:tgtEl>
                                          <p:spTgt spid="2">
                                            <p:txEl>
                                              <p:pRg st="3" end="3"/>
                                            </p:txEl>
                                          </p:spTgt>
                                        </p:tgtEl>
                                      </p:cBhvr>
                                    </p:animEffect>
                                  </p:childTnLst>
                                </p:cTn>
                              </p:par>
                              <p:par>
                                <p:cTn id="30" presetID="53" presetClass="entr" presetSubtype="16" fill="hold" nodeType="with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 calcmode="lin" valueType="num">
                                      <p:cBhvr>
                                        <p:cTn id="32"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3"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4" dur="500"/>
                                        <p:tgtEl>
                                          <p:spTgt spid="2">
                                            <p:txEl>
                                              <p:pRg st="4" end="4"/>
                                            </p:txEl>
                                          </p:spTgt>
                                        </p:tgtEl>
                                      </p:cBhvr>
                                    </p:animEffect>
                                  </p:childTnLst>
                                </p:cTn>
                              </p:par>
                              <p:par>
                                <p:cTn id="35" presetID="53" presetClass="entr" presetSubtype="16" fill="hold" nodeType="with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p:cTn id="37"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9" dur="500"/>
                                        <p:tgtEl>
                                          <p:spTgt spid="2">
                                            <p:txEl>
                                              <p:pRg st="5" end="5"/>
                                            </p:txEl>
                                          </p:spTgt>
                                        </p:tgtEl>
                                      </p:cBhvr>
                                    </p:animEffect>
                                  </p:childTnLst>
                                </p:cTn>
                              </p:par>
                              <p:par>
                                <p:cTn id="40" presetID="53" presetClass="entr" presetSubtype="16" fill="hold" nodeType="with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 calcmode="lin" valueType="num">
                                      <p:cBhvr>
                                        <p:cTn id="42"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2">
                                            <p:txEl>
                                              <p:pRg st="6" end="6"/>
                                            </p:txEl>
                                          </p:spTgt>
                                        </p:tgtEl>
                                      </p:cBhvr>
                                    </p:animEffect>
                                  </p:childTnLst>
                                </p:cTn>
                              </p:par>
                              <p:par>
                                <p:cTn id="45" presetID="53" presetClass="entr" presetSubtype="16" fill="hold" nodeType="withEffect">
                                  <p:stCondLst>
                                    <p:cond delay="0"/>
                                  </p:stCondLst>
                                  <p:childTnLst>
                                    <p:set>
                                      <p:cBhvr>
                                        <p:cTn id="46" dur="1" fill="hold">
                                          <p:stCondLst>
                                            <p:cond delay="0"/>
                                          </p:stCondLst>
                                        </p:cTn>
                                        <p:tgtEl>
                                          <p:spTgt spid="2">
                                            <p:txEl>
                                              <p:pRg st="7" end="7"/>
                                            </p:txEl>
                                          </p:spTgt>
                                        </p:tgtEl>
                                        <p:attrNameLst>
                                          <p:attrName>style.visibility</p:attrName>
                                        </p:attrNameLst>
                                      </p:cBhvr>
                                      <p:to>
                                        <p:strVal val="visible"/>
                                      </p:to>
                                    </p:set>
                                    <p:anim calcmode="lin" valueType="num">
                                      <p:cBhvr>
                                        <p:cTn id="47"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48" dur="500" fill="hold"/>
                                        <p:tgtEl>
                                          <p:spTgt spid="2">
                                            <p:txEl>
                                              <p:pRg st="7" end="7"/>
                                            </p:txEl>
                                          </p:spTgt>
                                        </p:tgtEl>
                                        <p:attrNameLst>
                                          <p:attrName>ppt_h</p:attrName>
                                        </p:attrNameLst>
                                      </p:cBhvr>
                                      <p:tavLst>
                                        <p:tav tm="0">
                                          <p:val>
                                            <p:fltVal val="0"/>
                                          </p:val>
                                        </p:tav>
                                        <p:tav tm="100000">
                                          <p:val>
                                            <p:strVal val="#ppt_h"/>
                                          </p:val>
                                        </p:tav>
                                      </p:tavLst>
                                    </p:anim>
                                    <p:animEffect transition="in" filter="fade">
                                      <p:cBhvr>
                                        <p:cTn id="49" dur="500"/>
                                        <p:tgtEl>
                                          <p:spTgt spid="2">
                                            <p:txEl>
                                              <p:pRg st="7" end="7"/>
                                            </p:txEl>
                                          </p:spTgt>
                                        </p:tgtEl>
                                      </p:cBhvr>
                                    </p:animEffect>
                                  </p:childTnLst>
                                </p:cTn>
                              </p:par>
                              <p:par>
                                <p:cTn id="50" presetID="53" presetClass="entr" presetSubtype="16" fill="hold" nodeType="withEffect">
                                  <p:stCondLst>
                                    <p:cond delay="0"/>
                                  </p:stCondLst>
                                  <p:childTnLst>
                                    <p:set>
                                      <p:cBhvr>
                                        <p:cTn id="51" dur="1" fill="hold">
                                          <p:stCondLst>
                                            <p:cond delay="0"/>
                                          </p:stCondLst>
                                        </p:cTn>
                                        <p:tgtEl>
                                          <p:spTgt spid="2">
                                            <p:txEl>
                                              <p:pRg st="8" end="8"/>
                                            </p:txEl>
                                          </p:spTgt>
                                        </p:tgtEl>
                                        <p:attrNameLst>
                                          <p:attrName>style.visibility</p:attrName>
                                        </p:attrNameLst>
                                      </p:cBhvr>
                                      <p:to>
                                        <p:strVal val="visible"/>
                                      </p:to>
                                    </p:set>
                                    <p:anim calcmode="lin" valueType="num">
                                      <p:cBhvr>
                                        <p:cTn id="52" dur="500" fill="hold"/>
                                        <p:tgtEl>
                                          <p:spTgt spid="2">
                                            <p:txEl>
                                              <p:pRg st="8" end="8"/>
                                            </p:txEl>
                                          </p:spTgt>
                                        </p:tgtEl>
                                        <p:attrNameLst>
                                          <p:attrName>ppt_w</p:attrName>
                                        </p:attrNameLst>
                                      </p:cBhvr>
                                      <p:tavLst>
                                        <p:tav tm="0">
                                          <p:val>
                                            <p:fltVal val="0"/>
                                          </p:val>
                                        </p:tav>
                                        <p:tav tm="100000">
                                          <p:val>
                                            <p:strVal val="#ppt_w"/>
                                          </p:val>
                                        </p:tav>
                                      </p:tavLst>
                                    </p:anim>
                                    <p:anim calcmode="lin" valueType="num">
                                      <p:cBhvr>
                                        <p:cTn id="53" dur="500" fill="hold"/>
                                        <p:tgtEl>
                                          <p:spTgt spid="2">
                                            <p:txEl>
                                              <p:pRg st="8" end="8"/>
                                            </p:txEl>
                                          </p:spTgt>
                                        </p:tgtEl>
                                        <p:attrNameLst>
                                          <p:attrName>ppt_h</p:attrName>
                                        </p:attrNameLst>
                                      </p:cBhvr>
                                      <p:tavLst>
                                        <p:tav tm="0">
                                          <p:val>
                                            <p:fltVal val="0"/>
                                          </p:val>
                                        </p:tav>
                                        <p:tav tm="100000">
                                          <p:val>
                                            <p:strVal val="#ppt_h"/>
                                          </p:val>
                                        </p:tav>
                                      </p:tavLst>
                                    </p:anim>
                                    <p:animEffect transition="in" filter="fade">
                                      <p:cBhvr>
                                        <p:cTn id="54" dur="500"/>
                                        <p:tgtEl>
                                          <p:spTgt spid="2">
                                            <p:txEl>
                                              <p:pRg st="8" end="8"/>
                                            </p:txEl>
                                          </p:spTgt>
                                        </p:tgtEl>
                                      </p:cBhvr>
                                    </p:animEffect>
                                  </p:childTnLst>
                                </p:cTn>
                              </p:par>
                              <p:par>
                                <p:cTn id="55" presetID="53" presetClass="entr" presetSubtype="16" fill="hold" nodeType="withEffect">
                                  <p:stCondLst>
                                    <p:cond delay="0"/>
                                  </p:stCondLst>
                                  <p:childTnLst>
                                    <p:set>
                                      <p:cBhvr>
                                        <p:cTn id="56" dur="1" fill="hold">
                                          <p:stCondLst>
                                            <p:cond delay="0"/>
                                          </p:stCondLst>
                                        </p:cTn>
                                        <p:tgtEl>
                                          <p:spTgt spid="2">
                                            <p:txEl>
                                              <p:pRg st="9" end="9"/>
                                            </p:txEl>
                                          </p:spTgt>
                                        </p:tgtEl>
                                        <p:attrNameLst>
                                          <p:attrName>style.visibility</p:attrName>
                                        </p:attrNameLst>
                                      </p:cBhvr>
                                      <p:to>
                                        <p:strVal val="visible"/>
                                      </p:to>
                                    </p:set>
                                    <p:anim calcmode="lin" valueType="num">
                                      <p:cBhvr>
                                        <p:cTn id="57" dur="500" fill="hold"/>
                                        <p:tgtEl>
                                          <p:spTgt spid="2">
                                            <p:txEl>
                                              <p:pRg st="9" end="9"/>
                                            </p:txEl>
                                          </p:spTgt>
                                        </p:tgtEl>
                                        <p:attrNameLst>
                                          <p:attrName>ppt_w</p:attrName>
                                        </p:attrNameLst>
                                      </p:cBhvr>
                                      <p:tavLst>
                                        <p:tav tm="0">
                                          <p:val>
                                            <p:fltVal val="0"/>
                                          </p:val>
                                        </p:tav>
                                        <p:tav tm="100000">
                                          <p:val>
                                            <p:strVal val="#ppt_w"/>
                                          </p:val>
                                        </p:tav>
                                      </p:tavLst>
                                    </p:anim>
                                    <p:anim calcmode="lin" valueType="num">
                                      <p:cBhvr>
                                        <p:cTn id="58" dur="500" fill="hold"/>
                                        <p:tgtEl>
                                          <p:spTgt spid="2">
                                            <p:txEl>
                                              <p:pRg st="9" end="9"/>
                                            </p:txEl>
                                          </p:spTgt>
                                        </p:tgtEl>
                                        <p:attrNameLst>
                                          <p:attrName>ppt_h</p:attrName>
                                        </p:attrNameLst>
                                      </p:cBhvr>
                                      <p:tavLst>
                                        <p:tav tm="0">
                                          <p:val>
                                            <p:fltVal val="0"/>
                                          </p:val>
                                        </p:tav>
                                        <p:tav tm="100000">
                                          <p:val>
                                            <p:strVal val="#ppt_h"/>
                                          </p:val>
                                        </p:tav>
                                      </p:tavLst>
                                    </p:anim>
                                    <p:animEffect transition="in" filter="fade">
                                      <p:cBhvr>
                                        <p:cTn id="59" dur="500"/>
                                        <p:tgtEl>
                                          <p:spTgt spid="2">
                                            <p:txEl>
                                              <p:pRg st="9" end="9"/>
                                            </p:txEl>
                                          </p:spTgt>
                                        </p:tgtEl>
                                      </p:cBhvr>
                                    </p:animEffect>
                                  </p:childTnLst>
                                </p:cTn>
                              </p:par>
                              <p:par>
                                <p:cTn id="60" presetID="53" presetClass="entr" presetSubtype="16" fill="hold" nodeType="withEffect">
                                  <p:stCondLst>
                                    <p:cond delay="0"/>
                                  </p:stCondLst>
                                  <p:childTnLst>
                                    <p:set>
                                      <p:cBhvr>
                                        <p:cTn id="61" dur="1" fill="hold">
                                          <p:stCondLst>
                                            <p:cond delay="0"/>
                                          </p:stCondLst>
                                        </p:cTn>
                                        <p:tgtEl>
                                          <p:spTgt spid="2">
                                            <p:txEl>
                                              <p:pRg st="10" end="10"/>
                                            </p:txEl>
                                          </p:spTgt>
                                        </p:tgtEl>
                                        <p:attrNameLst>
                                          <p:attrName>style.visibility</p:attrName>
                                        </p:attrNameLst>
                                      </p:cBhvr>
                                      <p:to>
                                        <p:strVal val="visible"/>
                                      </p:to>
                                    </p:set>
                                    <p:anim calcmode="lin" valueType="num">
                                      <p:cBhvr>
                                        <p:cTn id="62" dur="500" fill="hold"/>
                                        <p:tgtEl>
                                          <p:spTgt spid="2">
                                            <p:txEl>
                                              <p:pRg st="10" end="10"/>
                                            </p:txEl>
                                          </p:spTgt>
                                        </p:tgtEl>
                                        <p:attrNameLst>
                                          <p:attrName>ppt_w</p:attrName>
                                        </p:attrNameLst>
                                      </p:cBhvr>
                                      <p:tavLst>
                                        <p:tav tm="0">
                                          <p:val>
                                            <p:fltVal val="0"/>
                                          </p:val>
                                        </p:tav>
                                        <p:tav tm="100000">
                                          <p:val>
                                            <p:strVal val="#ppt_w"/>
                                          </p:val>
                                        </p:tav>
                                      </p:tavLst>
                                    </p:anim>
                                    <p:anim calcmode="lin" valueType="num">
                                      <p:cBhvr>
                                        <p:cTn id="63" dur="500" fill="hold"/>
                                        <p:tgtEl>
                                          <p:spTgt spid="2">
                                            <p:txEl>
                                              <p:pRg st="10" end="10"/>
                                            </p:txEl>
                                          </p:spTgt>
                                        </p:tgtEl>
                                        <p:attrNameLst>
                                          <p:attrName>ppt_h</p:attrName>
                                        </p:attrNameLst>
                                      </p:cBhvr>
                                      <p:tavLst>
                                        <p:tav tm="0">
                                          <p:val>
                                            <p:fltVal val="0"/>
                                          </p:val>
                                        </p:tav>
                                        <p:tav tm="100000">
                                          <p:val>
                                            <p:strVal val="#ppt_h"/>
                                          </p:val>
                                        </p:tav>
                                      </p:tavLst>
                                    </p:anim>
                                    <p:animEffect transition="in" filter="fade">
                                      <p:cBhvr>
                                        <p:cTn id="64" dur="500"/>
                                        <p:tgtEl>
                                          <p:spTgt spid="2">
                                            <p:txEl>
                                              <p:pRg st="10" end="10"/>
                                            </p:txEl>
                                          </p:spTgt>
                                        </p:tgtEl>
                                      </p:cBhvr>
                                    </p:animEffect>
                                  </p:childTnLst>
                                </p:cTn>
                              </p:par>
                              <p:par>
                                <p:cTn id="65" presetID="53" presetClass="entr" presetSubtype="16" fill="hold" nodeType="withEffect">
                                  <p:stCondLst>
                                    <p:cond delay="0"/>
                                  </p:stCondLst>
                                  <p:childTnLst>
                                    <p:set>
                                      <p:cBhvr>
                                        <p:cTn id="66" dur="1" fill="hold">
                                          <p:stCondLst>
                                            <p:cond delay="0"/>
                                          </p:stCondLst>
                                        </p:cTn>
                                        <p:tgtEl>
                                          <p:spTgt spid="2">
                                            <p:txEl>
                                              <p:pRg st="11" end="11"/>
                                            </p:txEl>
                                          </p:spTgt>
                                        </p:tgtEl>
                                        <p:attrNameLst>
                                          <p:attrName>style.visibility</p:attrName>
                                        </p:attrNameLst>
                                      </p:cBhvr>
                                      <p:to>
                                        <p:strVal val="visible"/>
                                      </p:to>
                                    </p:set>
                                    <p:anim calcmode="lin" valueType="num">
                                      <p:cBhvr>
                                        <p:cTn id="67" dur="500" fill="hold"/>
                                        <p:tgtEl>
                                          <p:spTgt spid="2">
                                            <p:txEl>
                                              <p:pRg st="11" end="11"/>
                                            </p:txEl>
                                          </p:spTgt>
                                        </p:tgtEl>
                                        <p:attrNameLst>
                                          <p:attrName>ppt_w</p:attrName>
                                        </p:attrNameLst>
                                      </p:cBhvr>
                                      <p:tavLst>
                                        <p:tav tm="0">
                                          <p:val>
                                            <p:fltVal val="0"/>
                                          </p:val>
                                        </p:tav>
                                        <p:tav tm="100000">
                                          <p:val>
                                            <p:strVal val="#ppt_w"/>
                                          </p:val>
                                        </p:tav>
                                      </p:tavLst>
                                    </p:anim>
                                    <p:anim calcmode="lin" valueType="num">
                                      <p:cBhvr>
                                        <p:cTn id="68" dur="500" fill="hold"/>
                                        <p:tgtEl>
                                          <p:spTgt spid="2">
                                            <p:txEl>
                                              <p:pRg st="11" end="11"/>
                                            </p:txEl>
                                          </p:spTgt>
                                        </p:tgtEl>
                                        <p:attrNameLst>
                                          <p:attrName>ppt_h</p:attrName>
                                        </p:attrNameLst>
                                      </p:cBhvr>
                                      <p:tavLst>
                                        <p:tav tm="0">
                                          <p:val>
                                            <p:fltVal val="0"/>
                                          </p:val>
                                        </p:tav>
                                        <p:tav tm="100000">
                                          <p:val>
                                            <p:strVal val="#ppt_h"/>
                                          </p:val>
                                        </p:tav>
                                      </p:tavLst>
                                    </p:anim>
                                    <p:animEffect transition="in" filter="fade">
                                      <p:cBhvr>
                                        <p:cTn id="69" dur="500"/>
                                        <p:tgtEl>
                                          <p:spTgt spid="2">
                                            <p:txEl>
                                              <p:pRg st="11" end="11"/>
                                            </p:txEl>
                                          </p:spTgt>
                                        </p:tgtEl>
                                      </p:cBhvr>
                                    </p:animEffect>
                                  </p:childTnLst>
                                </p:cTn>
                              </p:par>
                              <p:par>
                                <p:cTn id="70" presetID="53" presetClass="entr" presetSubtype="16" fill="hold" nodeType="withEffect">
                                  <p:stCondLst>
                                    <p:cond delay="0"/>
                                  </p:stCondLst>
                                  <p:childTnLst>
                                    <p:set>
                                      <p:cBhvr>
                                        <p:cTn id="71" dur="1" fill="hold">
                                          <p:stCondLst>
                                            <p:cond delay="0"/>
                                          </p:stCondLst>
                                        </p:cTn>
                                        <p:tgtEl>
                                          <p:spTgt spid="2">
                                            <p:txEl>
                                              <p:pRg st="12" end="12"/>
                                            </p:txEl>
                                          </p:spTgt>
                                        </p:tgtEl>
                                        <p:attrNameLst>
                                          <p:attrName>style.visibility</p:attrName>
                                        </p:attrNameLst>
                                      </p:cBhvr>
                                      <p:to>
                                        <p:strVal val="visible"/>
                                      </p:to>
                                    </p:set>
                                    <p:anim calcmode="lin" valueType="num">
                                      <p:cBhvr>
                                        <p:cTn id="72" dur="500" fill="hold"/>
                                        <p:tgtEl>
                                          <p:spTgt spid="2">
                                            <p:txEl>
                                              <p:pRg st="12" end="12"/>
                                            </p:txEl>
                                          </p:spTgt>
                                        </p:tgtEl>
                                        <p:attrNameLst>
                                          <p:attrName>ppt_w</p:attrName>
                                        </p:attrNameLst>
                                      </p:cBhvr>
                                      <p:tavLst>
                                        <p:tav tm="0">
                                          <p:val>
                                            <p:fltVal val="0"/>
                                          </p:val>
                                        </p:tav>
                                        <p:tav tm="100000">
                                          <p:val>
                                            <p:strVal val="#ppt_w"/>
                                          </p:val>
                                        </p:tav>
                                      </p:tavLst>
                                    </p:anim>
                                    <p:anim calcmode="lin" valueType="num">
                                      <p:cBhvr>
                                        <p:cTn id="73" dur="500" fill="hold"/>
                                        <p:tgtEl>
                                          <p:spTgt spid="2">
                                            <p:txEl>
                                              <p:pRg st="12" end="12"/>
                                            </p:txEl>
                                          </p:spTgt>
                                        </p:tgtEl>
                                        <p:attrNameLst>
                                          <p:attrName>ppt_h</p:attrName>
                                        </p:attrNameLst>
                                      </p:cBhvr>
                                      <p:tavLst>
                                        <p:tav tm="0">
                                          <p:val>
                                            <p:fltVal val="0"/>
                                          </p:val>
                                        </p:tav>
                                        <p:tav tm="100000">
                                          <p:val>
                                            <p:strVal val="#ppt_h"/>
                                          </p:val>
                                        </p:tav>
                                      </p:tavLst>
                                    </p:anim>
                                    <p:animEffect transition="in" filter="fade">
                                      <p:cBhvr>
                                        <p:cTn id="74" dur="500"/>
                                        <p:tgtEl>
                                          <p:spTgt spid="2">
                                            <p:txEl>
                                              <p:pRg st="12" end="12"/>
                                            </p:txEl>
                                          </p:spTgt>
                                        </p:tgtEl>
                                      </p:cBhvr>
                                    </p:animEffect>
                                  </p:childTnLst>
                                </p:cTn>
                              </p:par>
                              <p:par>
                                <p:cTn id="75" presetID="53" presetClass="entr" presetSubtype="16" fill="hold" nodeType="withEffect">
                                  <p:stCondLst>
                                    <p:cond delay="0"/>
                                  </p:stCondLst>
                                  <p:childTnLst>
                                    <p:set>
                                      <p:cBhvr>
                                        <p:cTn id="76" dur="1" fill="hold">
                                          <p:stCondLst>
                                            <p:cond delay="0"/>
                                          </p:stCondLst>
                                        </p:cTn>
                                        <p:tgtEl>
                                          <p:spTgt spid="2">
                                            <p:txEl>
                                              <p:pRg st="13" end="13"/>
                                            </p:txEl>
                                          </p:spTgt>
                                        </p:tgtEl>
                                        <p:attrNameLst>
                                          <p:attrName>style.visibility</p:attrName>
                                        </p:attrNameLst>
                                      </p:cBhvr>
                                      <p:to>
                                        <p:strVal val="visible"/>
                                      </p:to>
                                    </p:set>
                                    <p:anim calcmode="lin" valueType="num">
                                      <p:cBhvr>
                                        <p:cTn id="77" dur="500" fill="hold"/>
                                        <p:tgtEl>
                                          <p:spTgt spid="2">
                                            <p:txEl>
                                              <p:pRg st="13" end="13"/>
                                            </p:txEl>
                                          </p:spTgt>
                                        </p:tgtEl>
                                        <p:attrNameLst>
                                          <p:attrName>ppt_w</p:attrName>
                                        </p:attrNameLst>
                                      </p:cBhvr>
                                      <p:tavLst>
                                        <p:tav tm="0">
                                          <p:val>
                                            <p:fltVal val="0"/>
                                          </p:val>
                                        </p:tav>
                                        <p:tav tm="100000">
                                          <p:val>
                                            <p:strVal val="#ppt_w"/>
                                          </p:val>
                                        </p:tav>
                                      </p:tavLst>
                                    </p:anim>
                                    <p:anim calcmode="lin" valueType="num">
                                      <p:cBhvr>
                                        <p:cTn id="78" dur="500" fill="hold"/>
                                        <p:tgtEl>
                                          <p:spTgt spid="2">
                                            <p:txEl>
                                              <p:pRg st="13" end="13"/>
                                            </p:txEl>
                                          </p:spTgt>
                                        </p:tgtEl>
                                        <p:attrNameLst>
                                          <p:attrName>ppt_h</p:attrName>
                                        </p:attrNameLst>
                                      </p:cBhvr>
                                      <p:tavLst>
                                        <p:tav tm="0">
                                          <p:val>
                                            <p:fltVal val="0"/>
                                          </p:val>
                                        </p:tav>
                                        <p:tav tm="100000">
                                          <p:val>
                                            <p:strVal val="#ppt_h"/>
                                          </p:val>
                                        </p:tav>
                                      </p:tavLst>
                                    </p:anim>
                                    <p:animEffect transition="in" filter="fade">
                                      <p:cBhvr>
                                        <p:cTn id="79" dur="500"/>
                                        <p:tgtEl>
                                          <p:spTgt spid="2">
                                            <p:txEl>
                                              <p:pRg st="13" end="13"/>
                                            </p:txEl>
                                          </p:spTgt>
                                        </p:tgtEl>
                                      </p:cBhvr>
                                    </p:animEffect>
                                  </p:childTnLst>
                                </p:cTn>
                              </p:par>
                              <p:par>
                                <p:cTn id="80" presetID="53" presetClass="entr" presetSubtype="16" fill="hold" nodeType="withEffect">
                                  <p:stCondLst>
                                    <p:cond delay="0"/>
                                  </p:stCondLst>
                                  <p:childTnLst>
                                    <p:set>
                                      <p:cBhvr>
                                        <p:cTn id="81" dur="1" fill="hold">
                                          <p:stCondLst>
                                            <p:cond delay="0"/>
                                          </p:stCondLst>
                                        </p:cTn>
                                        <p:tgtEl>
                                          <p:spTgt spid="2">
                                            <p:txEl>
                                              <p:pRg st="14" end="14"/>
                                            </p:txEl>
                                          </p:spTgt>
                                        </p:tgtEl>
                                        <p:attrNameLst>
                                          <p:attrName>style.visibility</p:attrName>
                                        </p:attrNameLst>
                                      </p:cBhvr>
                                      <p:to>
                                        <p:strVal val="visible"/>
                                      </p:to>
                                    </p:set>
                                    <p:anim calcmode="lin" valueType="num">
                                      <p:cBhvr>
                                        <p:cTn id="82" dur="500" fill="hold"/>
                                        <p:tgtEl>
                                          <p:spTgt spid="2">
                                            <p:txEl>
                                              <p:pRg st="14" end="14"/>
                                            </p:txEl>
                                          </p:spTgt>
                                        </p:tgtEl>
                                        <p:attrNameLst>
                                          <p:attrName>ppt_w</p:attrName>
                                        </p:attrNameLst>
                                      </p:cBhvr>
                                      <p:tavLst>
                                        <p:tav tm="0">
                                          <p:val>
                                            <p:fltVal val="0"/>
                                          </p:val>
                                        </p:tav>
                                        <p:tav tm="100000">
                                          <p:val>
                                            <p:strVal val="#ppt_w"/>
                                          </p:val>
                                        </p:tav>
                                      </p:tavLst>
                                    </p:anim>
                                    <p:anim calcmode="lin" valueType="num">
                                      <p:cBhvr>
                                        <p:cTn id="83" dur="500" fill="hold"/>
                                        <p:tgtEl>
                                          <p:spTgt spid="2">
                                            <p:txEl>
                                              <p:pRg st="14" end="14"/>
                                            </p:txEl>
                                          </p:spTgt>
                                        </p:tgtEl>
                                        <p:attrNameLst>
                                          <p:attrName>ppt_h</p:attrName>
                                        </p:attrNameLst>
                                      </p:cBhvr>
                                      <p:tavLst>
                                        <p:tav tm="0">
                                          <p:val>
                                            <p:fltVal val="0"/>
                                          </p:val>
                                        </p:tav>
                                        <p:tav tm="100000">
                                          <p:val>
                                            <p:strVal val="#ppt_h"/>
                                          </p:val>
                                        </p:tav>
                                      </p:tavLst>
                                    </p:anim>
                                    <p:animEffect transition="in" filter="fade">
                                      <p:cBhvr>
                                        <p:cTn id="84" dur="500"/>
                                        <p:tgtEl>
                                          <p:spTgt spid="2">
                                            <p:txEl>
                                              <p:pRg st="14" end="14"/>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3" presetClass="entr" presetSubtype="16" fill="hold" grpId="0" nodeType="clickEffect">
                                  <p:stCondLst>
                                    <p:cond delay="0"/>
                                  </p:stCondLst>
                                  <p:childTnLst>
                                    <p:set>
                                      <p:cBhvr>
                                        <p:cTn id="88" dur="1" fill="hold">
                                          <p:stCondLst>
                                            <p:cond delay="0"/>
                                          </p:stCondLst>
                                        </p:cTn>
                                        <p:tgtEl>
                                          <p:spTgt spid="4"/>
                                        </p:tgtEl>
                                        <p:attrNameLst>
                                          <p:attrName>style.visibility</p:attrName>
                                        </p:attrNameLst>
                                      </p:cBhvr>
                                      <p:to>
                                        <p:strVal val="visible"/>
                                      </p:to>
                                    </p:set>
                                    <p:anim calcmode="lin" valueType="num">
                                      <p:cBhvr>
                                        <p:cTn id="89" dur="500" fill="hold"/>
                                        <p:tgtEl>
                                          <p:spTgt spid="4"/>
                                        </p:tgtEl>
                                        <p:attrNameLst>
                                          <p:attrName>ppt_w</p:attrName>
                                        </p:attrNameLst>
                                      </p:cBhvr>
                                      <p:tavLst>
                                        <p:tav tm="0">
                                          <p:val>
                                            <p:fltVal val="0"/>
                                          </p:val>
                                        </p:tav>
                                        <p:tav tm="100000">
                                          <p:val>
                                            <p:strVal val="#ppt_w"/>
                                          </p:val>
                                        </p:tav>
                                      </p:tavLst>
                                    </p:anim>
                                    <p:anim calcmode="lin" valueType="num">
                                      <p:cBhvr>
                                        <p:cTn id="90"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1" fill="hold">
                      <p:stCondLst>
                        <p:cond delay="indefinite"/>
                      </p:stCondLst>
                      <p:childTnLst>
                        <p:par>
                          <p:cTn id="92" fill="hold">
                            <p:stCondLst>
                              <p:cond delay="0"/>
                            </p:stCondLst>
                            <p:childTnLst>
                              <p:par>
                                <p:cTn id="93" presetID="23" presetClass="entr" presetSubtype="16" fill="hold" grpId="0" nodeType="clickEffect">
                                  <p:stCondLst>
                                    <p:cond delay="0"/>
                                  </p:stCondLst>
                                  <p:childTnLst>
                                    <p:set>
                                      <p:cBhvr>
                                        <p:cTn id="94" dur="1" fill="hold">
                                          <p:stCondLst>
                                            <p:cond delay="0"/>
                                          </p:stCondLst>
                                        </p:cTn>
                                        <p:tgtEl>
                                          <p:spTgt spid="5"/>
                                        </p:tgtEl>
                                        <p:attrNameLst>
                                          <p:attrName>style.visibility</p:attrName>
                                        </p:attrNameLst>
                                      </p:cBhvr>
                                      <p:to>
                                        <p:strVal val="visible"/>
                                      </p:to>
                                    </p:set>
                                    <p:anim calcmode="lin" valueType="num">
                                      <p:cBhvr>
                                        <p:cTn id="95" dur="500" fill="hold"/>
                                        <p:tgtEl>
                                          <p:spTgt spid="5"/>
                                        </p:tgtEl>
                                        <p:attrNameLst>
                                          <p:attrName>ppt_w</p:attrName>
                                        </p:attrNameLst>
                                      </p:cBhvr>
                                      <p:tavLst>
                                        <p:tav tm="0">
                                          <p:val>
                                            <p:fltVal val="0"/>
                                          </p:val>
                                        </p:tav>
                                        <p:tav tm="100000">
                                          <p:val>
                                            <p:strVal val="#ppt_w"/>
                                          </p:val>
                                        </p:tav>
                                      </p:tavLst>
                                    </p:anim>
                                    <p:anim calcmode="lin" valueType="num">
                                      <p:cBhvr>
                                        <p:cTn id="96"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7" fill="hold">
                      <p:stCondLst>
                        <p:cond delay="indefinite"/>
                      </p:stCondLst>
                      <p:childTnLst>
                        <p:par>
                          <p:cTn id="98" fill="hold">
                            <p:stCondLst>
                              <p:cond delay="0"/>
                            </p:stCondLst>
                            <p:childTnLst>
                              <p:par>
                                <p:cTn id="99" presetID="23" presetClass="entr" presetSubtype="16" fill="hold" grpId="0" nodeType="clickEffect">
                                  <p:stCondLst>
                                    <p:cond delay="0"/>
                                  </p:stCondLst>
                                  <p:childTnLst>
                                    <p:set>
                                      <p:cBhvr>
                                        <p:cTn id="100" dur="1" fill="hold">
                                          <p:stCondLst>
                                            <p:cond delay="0"/>
                                          </p:stCondLst>
                                        </p:cTn>
                                        <p:tgtEl>
                                          <p:spTgt spid="6"/>
                                        </p:tgtEl>
                                        <p:attrNameLst>
                                          <p:attrName>style.visibility</p:attrName>
                                        </p:attrNameLst>
                                      </p:cBhvr>
                                      <p:to>
                                        <p:strVal val="visible"/>
                                      </p:to>
                                    </p:set>
                                    <p:anim calcmode="lin" valueType="num">
                                      <p:cBhvr>
                                        <p:cTn id="101" dur="500" fill="hold"/>
                                        <p:tgtEl>
                                          <p:spTgt spid="6"/>
                                        </p:tgtEl>
                                        <p:attrNameLst>
                                          <p:attrName>ppt_w</p:attrName>
                                        </p:attrNameLst>
                                      </p:cBhvr>
                                      <p:tavLst>
                                        <p:tav tm="0">
                                          <p:val>
                                            <p:fltVal val="0"/>
                                          </p:val>
                                        </p:tav>
                                        <p:tav tm="100000">
                                          <p:val>
                                            <p:strVal val="#ppt_w"/>
                                          </p:val>
                                        </p:tav>
                                      </p:tavLst>
                                    </p:anim>
                                    <p:anim calcmode="lin" valueType="num">
                                      <p:cBhvr>
                                        <p:cTn id="102"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1600" y="101602"/>
            <a:ext cx="11961091" cy="707886"/>
          </a:xfrm>
          <a:prstGeom prst="rect">
            <a:avLst/>
          </a:prstGeom>
          <a:noFill/>
        </p:spPr>
        <p:txBody>
          <a:bodyPr wrap="square" rtlCol="0">
            <a:spAutoFit/>
          </a:bodyPr>
          <a:lstStyle/>
          <a:p>
            <a:pPr lvl="0" algn="ctr"/>
            <a:r>
              <a:rPr lang="en-US" sz="4000" b="1" dirty="0">
                <a:solidFill>
                  <a:srgbClr val="231F2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D. Answer the following questions in group.</a:t>
            </a:r>
            <a:endParaRPr lang="en-US" sz="4000" dirty="0"/>
          </a:p>
        </p:txBody>
      </p:sp>
      <p:sp>
        <p:nvSpPr>
          <p:cNvPr id="4" name="Rectangle 3"/>
          <p:cNvSpPr/>
          <p:nvPr/>
        </p:nvSpPr>
        <p:spPr>
          <a:xfrm>
            <a:off x="230910" y="920621"/>
            <a:ext cx="11656290" cy="5016758"/>
          </a:xfrm>
          <a:prstGeom prst="rect">
            <a:avLst/>
          </a:prstGeom>
        </p:spPr>
        <p:txBody>
          <a:bodyPr wrap="square">
            <a:spAutoFit/>
          </a:bodyPr>
          <a:lstStyle/>
          <a:p>
            <a:pPr lvl="0" algn="just"/>
            <a:r>
              <a:rPr lang="en-US" sz="3200"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1.	How many ethnic groups are there in Nepal? </a:t>
            </a:r>
          </a:p>
          <a:p>
            <a:pPr lvl="0" algn="just"/>
            <a:r>
              <a:rPr lang="en-US" sz="3200"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2.	What do you know about the weather of Nepal?</a:t>
            </a:r>
          </a:p>
          <a:p>
            <a:pPr lvl="0" algn="just"/>
            <a:r>
              <a:rPr lang="en-US" sz="3200"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3.	“Many Nepalese combine Hindu and Buddhist practices.”-  	Explain this statement with example from the passage.</a:t>
            </a:r>
          </a:p>
          <a:p>
            <a:pPr lvl="0" algn="just"/>
            <a:r>
              <a:rPr lang="en-US" sz="3200"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4.	Which three cities of Nepal will you visit in order to see the 	rich samples of Nepal’s cultural heritage sites of Nepal?</a:t>
            </a:r>
          </a:p>
          <a:p>
            <a:pPr lvl="0" algn="just"/>
            <a:r>
              <a:rPr lang="en-US" sz="3200"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5.	Make a list of the festivals that are celebrated in Nepal.</a:t>
            </a:r>
          </a:p>
          <a:p>
            <a:pPr lvl="0" algn="just"/>
            <a:r>
              <a:rPr lang="en-US" sz="3200"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6.	Give at least three reasons why you might be interested to 	visit 	Nepal. </a:t>
            </a:r>
            <a:r>
              <a:rPr lang="en-US" sz="3200" dirty="0">
                <a:latin typeface="Times New Roman" panose="02020603050405020304" pitchFamily="18" charset="0"/>
                <a:cs typeface="Times New Roman" panose="02020603050405020304" pitchFamily="18" charset="0"/>
              </a:rPr>
              <a:t>Also make a list of the places you would love to 	visit in Nepal.</a:t>
            </a:r>
          </a:p>
        </p:txBody>
      </p:sp>
      <p:sp>
        <p:nvSpPr>
          <p:cNvPr id="5" name="TextBox 4">
            <a:hlinkClick r:id="rId2" action="ppaction://hlinksldjump"/>
            <a:extLst>
              <a:ext uri="{FF2B5EF4-FFF2-40B4-BE49-F238E27FC236}">
                <a16:creationId xmlns:a16="http://schemas.microsoft.com/office/drawing/2014/main" id="{D5F4E44B-4F6C-41E0-9BA5-D9EE79CED0AA}"/>
              </a:ext>
            </a:extLst>
          </p:cNvPr>
          <p:cNvSpPr txBox="1"/>
          <p:nvPr/>
        </p:nvSpPr>
        <p:spPr>
          <a:xfrm>
            <a:off x="10518365" y="5675769"/>
            <a:ext cx="1123950" cy="52322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8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Text</a:t>
            </a:r>
          </a:p>
        </p:txBody>
      </p:sp>
    </p:spTree>
    <p:extLst>
      <p:ext uri="{BB962C8B-B14F-4D97-AF65-F5344CB8AC3E}">
        <p14:creationId xmlns:p14="http://schemas.microsoft.com/office/powerpoint/2010/main" val="61465714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23" presetClass="entr" presetSubtype="16"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par>
                          <p:cTn id="14" fill="hold">
                            <p:stCondLst>
                              <p:cond delay="500"/>
                            </p:stCondLst>
                            <p:childTnLst>
                              <p:par>
                                <p:cTn id="15" presetID="47" presetClass="entr" presetSubtype="0" fill="hold"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1000"/>
                                        <p:tgtEl>
                                          <p:spTgt spid="4">
                                            <p:txEl>
                                              <p:pRg st="0" end="0"/>
                                            </p:txEl>
                                          </p:spTgt>
                                        </p:tgtEl>
                                      </p:cBhvr>
                                    </p:animEffect>
                                    <p:anim calcmode="lin" valueType="num">
                                      <p:cBhvr>
                                        <p:cTn id="1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7" presetClass="entr" presetSubtype="0" fill="hold" nodeType="after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fade">
                                      <p:cBhvr>
                                        <p:cTn id="23" dur="1000"/>
                                        <p:tgtEl>
                                          <p:spTgt spid="4">
                                            <p:txEl>
                                              <p:pRg st="1" end="1"/>
                                            </p:txEl>
                                          </p:spTgt>
                                        </p:tgtEl>
                                      </p:cBhvr>
                                    </p:animEffect>
                                    <p:anim calcmode="lin" valueType="num">
                                      <p:cBhvr>
                                        <p:cTn id="2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Effect transition="in" filter="fade">
                                      <p:cBhvr>
                                        <p:cTn id="29" dur="1000"/>
                                        <p:tgtEl>
                                          <p:spTgt spid="4">
                                            <p:txEl>
                                              <p:pRg st="2" end="2"/>
                                            </p:txEl>
                                          </p:spTgt>
                                        </p:tgtEl>
                                      </p:cBhvr>
                                    </p:animEffect>
                                    <p:anim calcmode="lin" valueType="num">
                                      <p:cBhvr>
                                        <p:cTn id="3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7" presetClass="entr" presetSubtype="0" fill="hold" nodeType="after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fade">
                                      <p:cBhvr>
                                        <p:cTn id="35" dur="1000"/>
                                        <p:tgtEl>
                                          <p:spTgt spid="4">
                                            <p:txEl>
                                              <p:pRg st="3" end="3"/>
                                            </p:txEl>
                                          </p:spTgt>
                                        </p:tgtEl>
                                      </p:cBhvr>
                                    </p:animEffect>
                                    <p:anim calcmode="lin" valueType="num">
                                      <p:cBhvr>
                                        <p:cTn id="36"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nodeType="afterEffect">
                                  <p:stCondLst>
                                    <p:cond delay="0"/>
                                  </p:stCondLst>
                                  <p:childTnLst>
                                    <p:set>
                                      <p:cBhvr>
                                        <p:cTn id="40" dur="1" fill="hold">
                                          <p:stCondLst>
                                            <p:cond delay="0"/>
                                          </p:stCondLst>
                                        </p:cTn>
                                        <p:tgtEl>
                                          <p:spTgt spid="4">
                                            <p:txEl>
                                              <p:pRg st="4" end="4"/>
                                            </p:txEl>
                                          </p:spTgt>
                                        </p:tgtEl>
                                        <p:attrNameLst>
                                          <p:attrName>style.visibility</p:attrName>
                                        </p:attrNameLst>
                                      </p:cBhvr>
                                      <p:to>
                                        <p:strVal val="visible"/>
                                      </p:to>
                                    </p:set>
                                    <p:animEffect transition="in" filter="fade">
                                      <p:cBhvr>
                                        <p:cTn id="41" dur="1000"/>
                                        <p:tgtEl>
                                          <p:spTgt spid="4">
                                            <p:txEl>
                                              <p:pRg st="4" end="4"/>
                                            </p:txEl>
                                          </p:spTgt>
                                        </p:tgtEl>
                                      </p:cBhvr>
                                    </p:animEffect>
                                    <p:anim calcmode="lin" valueType="num">
                                      <p:cBhvr>
                                        <p:cTn id="4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7" presetClass="entr" presetSubtype="0" fill="hold" nodeType="after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animEffect transition="in" filter="fade">
                                      <p:cBhvr>
                                        <p:cTn id="47" dur="1000"/>
                                        <p:tgtEl>
                                          <p:spTgt spid="4">
                                            <p:txEl>
                                              <p:pRg st="5" end="5"/>
                                            </p:txEl>
                                          </p:spTgt>
                                        </p:tgtEl>
                                      </p:cBhvr>
                                    </p:animEffect>
                                    <p:anim calcmode="lin" valueType="num">
                                      <p:cBhvr>
                                        <p:cTn id="48"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DF10F9-24D5-49E1-B913-E66FEFEC0240}"/>
              </a:ext>
            </a:extLst>
          </p:cNvPr>
          <p:cNvSpPr txBox="1"/>
          <p:nvPr/>
        </p:nvSpPr>
        <p:spPr>
          <a:xfrm>
            <a:off x="2863702" y="105220"/>
            <a:ext cx="6464595" cy="1107996"/>
          </a:xfrm>
          <a:prstGeom prst="rect">
            <a:avLst/>
          </a:prstGeom>
          <a:noFill/>
        </p:spPr>
        <p:txBody>
          <a:bodyPr wrap="square" rtlCol="0">
            <a:spAutoFit/>
          </a:bodyPr>
          <a:lstStyle/>
          <a:p>
            <a:pPr algn="ctr"/>
            <a:r>
              <a:rPr lang="en-US" sz="6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My introduction</a:t>
            </a:r>
          </a:p>
        </p:txBody>
      </p:sp>
      <p:sp>
        <p:nvSpPr>
          <p:cNvPr id="3" name="TextBox 2">
            <a:extLst>
              <a:ext uri="{FF2B5EF4-FFF2-40B4-BE49-F238E27FC236}">
                <a16:creationId xmlns:a16="http://schemas.microsoft.com/office/drawing/2014/main" id="{5E8A606A-5B82-45F8-9CC5-3335A4FD5F1F}"/>
              </a:ext>
            </a:extLst>
          </p:cNvPr>
          <p:cNvSpPr txBox="1"/>
          <p:nvPr/>
        </p:nvSpPr>
        <p:spPr>
          <a:xfrm>
            <a:off x="390525" y="2369673"/>
            <a:ext cx="6751674" cy="2862322"/>
          </a:xfrm>
          <a:prstGeom prst="rect">
            <a:avLst/>
          </a:prstGeom>
          <a:noFill/>
          <a:ln w="38100">
            <a:solidFill>
              <a:schemeClr val="accent6"/>
            </a:solidFill>
          </a:ln>
        </p:spPr>
        <p:txBody>
          <a:bodyPr wrap="square" rtlCol="0">
            <a:spAutoFit/>
          </a:bodyPr>
          <a:lstStyle/>
          <a:p>
            <a:r>
              <a:rPr lang="en-US" sz="3600" b="1" dirty="0">
                <a:solidFill>
                  <a:srgbClr val="002060"/>
                </a:solidFill>
                <a:latin typeface="Monotype Corsiva" panose="03010101010201010101" pitchFamily="66" charset="0"/>
              </a:rPr>
              <a:t>Swandip Banerjee</a:t>
            </a:r>
          </a:p>
          <a:p>
            <a:r>
              <a:rPr lang="en-US" sz="3600" b="1" dirty="0">
                <a:solidFill>
                  <a:srgbClr val="002060"/>
                </a:solidFill>
                <a:latin typeface="Monotype Corsiva" panose="03010101010201010101" pitchFamily="66" charset="0"/>
              </a:rPr>
              <a:t>Assistant Teacher (English)</a:t>
            </a:r>
          </a:p>
          <a:p>
            <a:r>
              <a:rPr lang="en-US" sz="3600" b="1" dirty="0">
                <a:solidFill>
                  <a:srgbClr val="002060"/>
                </a:solidFill>
                <a:latin typeface="Monotype Corsiva" panose="03010101010201010101" pitchFamily="66" charset="0"/>
              </a:rPr>
              <a:t>Pallimangal Secondary School, Khulna.</a:t>
            </a:r>
          </a:p>
          <a:p>
            <a:r>
              <a:rPr lang="en-US" sz="3600" b="1" dirty="0">
                <a:solidFill>
                  <a:srgbClr val="002060"/>
                </a:solidFill>
                <a:latin typeface="Monotype Corsiva" panose="03010101010201010101" pitchFamily="66" charset="0"/>
              </a:rPr>
              <a:t>E-mail: </a:t>
            </a:r>
            <a:r>
              <a:rPr lang="en-US" sz="3600" b="1" dirty="0">
                <a:solidFill>
                  <a:srgbClr val="002060"/>
                </a:solidFill>
                <a:latin typeface="Monotype Corsiva" panose="03010101010201010101" pitchFamily="66" charset="0"/>
                <a:hlinkClick r:id="rId2">
                  <a:extLst>
                    <a:ext uri="{A12FA001-AC4F-418D-AE19-62706E023703}">
                      <ahyp:hlinkClr xmlns:ahyp="http://schemas.microsoft.com/office/drawing/2018/hyperlinkcolor" val="tx"/>
                    </a:ext>
                  </a:extLst>
                </a:hlinkClick>
              </a:rPr>
              <a:t>swandipb1@gmail.com</a:t>
            </a:r>
            <a:endParaRPr lang="en-US" sz="3600" b="1" dirty="0">
              <a:solidFill>
                <a:srgbClr val="002060"/>
              </a:solidFill>
              <a:latin typeface="Monotype Corsiva" panose="03010101010201010101" pitchFamily="66" charset="0"/>
            </a:endParaRPr>
          </a:p>
          <a:p>
            <a:r>
              <a:rPr lang="en-US" sz="3600" b="1" dirty="0">
                <a:solidFill>
                  <a:srgbClr val="002060"/>
                </a:solidFill>
                <a:latin typeface="Monotype Corsiva" panose="03010101010201010101" pitchFamily="66" charset="0"/>
              </a:rPr>
              <a:t>Mobile: 01718503573</a:t>
            </a:r>
          </a:p>
        </p:txBody>
      </p:sp>
      <p:pic>
        <p:nvPicPr>
          <p:cNvPr id="4" name="Picture 3">
            <a:extLst>
              <a:ext uri="{FF2B5EF4-FFF2-40B4-BE49-F238E27FC236}">
                <a16:creationId xmlns:a16="http://schemas.microsoft.com/office/drawing/2014/main" id="{1AEFC9F2-84E7-43FB-B2C2-21FDBC5332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4619" y="1619996"/>
            <a:ext cx="2835564" cy="3907302"/>
          </a:xfrm>
          <a:prstGeom prst="rect">
            <a:avLst/>
          </a:prstGeom>
          <a:ln w="88900" cap="sq" cmpd="thickThin">
            <a:solidFill>
              <a:schemeClr val="accent1">
                <a:lumMod val="20000"/>
                <a:lumOff val="80000"/>
              </a:schemeClr>
            </a:solidFill>
            <a:prstDash val="solid"/>
            <a:miter lim="800000"/>
          </a:ln>
          <a:effectLst>
            <a:innerShdw blurRad="76200">
              <a:srgbClr val="000000"/>
            </a:innerShdw>
          </a:effectLst>
        </p:spPr>
      </p:pic>
      <p:pic>
        <p:nvPicPr>
          <p:cNvPr id="5" name="Picture 4">
            <a:extLst>
              <a:ext uri="{FF2B5EF4-FFF2-40B4-BE49-F238E27FC236}">
                <a16:creationId xmlns:a16="http://schemas.microsoft.com/office/drawing/2014/main" id="{9118730E-5CD4-45F6-B29B-2EC5319FE9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8321" y="2524124"/>
            <a:ext cx="1400175" cy="1809751"/>
          </a:xfrm>
          <a:prstGeom prst="ellipse">
            <a:avLst/>
          </a:prstGeom>
          <a:ln w="63500" cap="rnd">
            <a:solidFill>
              <a:schemeClr val="accent1">
                <a:lumMod val="20000"/>
                <a:lumOff val="8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1297908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 calcmode="lin" valueType="num">
                                      <p:cBhvr>
                                        <p:cTn id="9" dur="15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500" fill="hold"/>
                                        <p:tgtEl>
                                          <p:spTgt spid="3"/>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500" fill="hold"/>
                                        <p:tgtEl>
                                          <p:spTgt spid="5"/>
                                        </p:tgtEl>
                                        <p:attrNameLst>
                                          <p:attrName>ppt_w</p:attrName>
                                        </p:attrNameLst>
                                      </p:cBhvr>
                                      <p:tavLst>
                                        <p:tav tm="0">
                                          <p:val>
                                            <p:fltVal val="0"/>
                                          </p:val>
                                        </p:tav>
                                        <p:tav tm="100000">
                                          <p:val>
                                            <p:strVal val="#ppt_w"/>
                                          </p:val>
                                        </p:tav>
                                      </p:tavLst>
                                    </p:anim>
                                    <p:anim calcmode="lin" valueType="num">
                                      <p:cBhvr>
                                        <p:cTn id="14" dur="1500" fill="hold"/>
                                        <p:tgtEl>
                                          <p:spTgt spid="5"/>
                                        </p:tgtEl>
                                        <p:attrNameLst>
                                          <p:attrName>ppt_h</p:attrName>
                                        </p:attrNameLst>
                                      </p:cBhvr>
                                      <p:tavLst>
                                        <p:tav tm="0">
                                          <p:val>
                                            <p:fltVal val="0"/>
                                          </p:val>
                                        </p:tav>
                                        <p:tav tm="100000">
                                          <p:val>
                                            <p:strVal val="#ppt_h"/>
                                          </p:val>
                                        </p:tav>
                                      </p:tavLst>
                                    </p:anim>
                                    <p:anim calcmode="lin" valueType="num">
                                      <p:cBhvr>
                                        <p:cTn id="15" dur="1500" fill="hold"/>
                                        <p:tgtEl>
                                          <p:spTgt spid="5"/>
                                        </p:tgtEl>
                                        <p:attrNameLst>
                                          <p:attrName>ppt_x</p:attrName>
                                        </p:attrNameLst>
                                      </p:cBhvr>
                                      <p:tavLst>
                                        <p:tav tm="0" fmla="#ppt_x+(cos(-2*pi*(1-$))*-#ppt_x-sin(-2*pi*(1-$))*(1-#ppt_y))*(1-$)">
                                          <p:val>
                                            <p:fltVal val="0"/>
                                          </p:val>
                                        </p:tav>
                                        <p:tav tm="100000">
                                          <p:val>
                                            <p:fltVal val="1"/>
                                          </p:val>
                                        </p:tav>
                                      </p:tavLst>
                                    </p:anim>
                                    <p:anim calcmode="lin" valueType="num">
                                      <p:cBhvr>
                                        <p:cTn id="16" dur="1500" fill="hold"/>
                                        <p:tgtEl>
                                          <p:spTgt spid="5"/>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0" fill="hold"/>
                                        <p:tgtEl>
                                          <p:spTgt spid="4"/>
                                        </p:tgtEl>
                                        <p:attrNameLst>
                                          <p:attrName>ppt_w</p:attrName>
                                        </p:attrNameLst>
                                      </p:cBhvr>
                                      <p:tavLst>
                                        <p:tav tm="0">
                                          <p:val>
                                            <p:fltVal val="0"/>
                                          </p:val>
                                        </p:tav>
                                        <p:tav tm="100000">
                                          <p:val>
                                            <p:strVal val="#ppt_w"/>
                                          </p:val>
                                        </p:tav>
                                      </p:tavLst>
                                    </p:anim>
                                    <p:anim calcmode="lin" valueType="num">
                                      <p:cBhvr>
                                        <p:cTn id="20" dur="1500" fill="hold"/>
                                        <p:tgtEl>
                                          <p:spTgt spid="4"/>
                                        </p:tgtEl>
                                        <p:attrNameLst>
                                          <p:attrName>ppt_h</p:attrName>
                                        </p:attrNameLst>
                                      </p:cBhvr>
                                      <p:tavLst>
                                        <p:tav tm="0">
                                          <p:val>
                                            <p:fltVal val="0"/>
                                          </p:val>
                                        </p:tav>
                                        <p:tav tm="100000">
                                          <p:val>
                                            <p:strVal val="#ppt_h"/>
                                          </p:val>
                                        </p:tav>
                                      </p:tavLst>
                                    </p:anim>
                                    <p:anim calcmode="lin" valueType="num">
                                      <p:cBhvr>
                                        <p:cTn id="21" dur="1500" fill="hold"/>
                                        <p:tgtEl>
                                          <p:spTgt spid="4"/>
                                        </p:tgtEl>
                                        <p:attrNameLst>
                                          <p:attrName>ppt_x</p:attrName>
                                        </p:attrNameLst>
                                      </p:cBhvr>
                                      <p:tavLst>
                                        <p:tav tm="0" fmla="#ppt_x+(cos(-2*pi*(1-$))*-#ppt_x-sin(-2*pi*(1-$))*(1-#ppt_y))*(1-$)">
                                          <p:val>
                                            <p:fltVal val="0"/>
                                          </p:val>
                                        </p:tav>
                                        <p:tav tm="100000">
                                          <p:val>
                                            <p:fltVal val="1"/>
                                          </p:val>
                                        </p:tav>
                                      </p:tavLst>
                                    </p:anim>
                                    <p:anim calcmode="lin" valueType="num">
                                      <p:cBhvr>
                                        <p:cTn id="22" dur="15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0073" y="27712"/>
            <a:ext cx="11887200" cy="584775"/>
          </a:xfrm>
          <a:prstGeom prst="rect">
            <a:avLst/>
          </a:prstGeom>
          <a:noFill/>
        </p:spPr>
        <p:txBody>
          <a:bodyPr wrap="square" rtlCol="0">
            <a:spAutoFit/>
          </a:bodyPr>
          <a:lstStyle/>
          <a:p>
            <a:pPr algn="just"/>
            <a:r>
              <a:rPr lang="en-US" sz="3200" b="1" dirty="0">
                <a:solidFill>
                  <a:srgbClr val="231F20"/>
                </a:solidFill>
                <a:effectLst>
                  <a:outerShdw blurRad="38100" dist="38100" dir="2700000" algn="tl">
                    <a:srgbClr val="000000">
                      <a:alpha val="43137"/>
                    </a:srgbClr>
                  </a:outerShdw>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E. 	Look at the advertisement of a package tour to Nepal.</a:t>
            </a:r>
            <a:endParaRPr lang="en-US" sz="3200" dirty="0">
              <a:effectLst>
                <a:outerShdw blurRad="38100" dist="38100" dir="2700000" algn="tl">
                  <a:srgbClr val="000000">
                    <a:alpha val="43137"/>
                  </a:srgbClr>
                </a:outerShdw>
              </a:effectLst>
            </a:endParaRPr>
          </a:p>
        </p:txBody>
      </p:sp>
      <p:sp>
        <p:nvSpPr>
          <p:cNvPr id="7" name="TextBox 6"/>
          <p:cNvSpPr txBox="1"/>
          <p:nvPr/>
        </p:nvSpPr>
        <p:spPr>
          <a:xfrm>
            <a:off x="456009" y="612487"/>
            <a:ext cx="8412688" cy="5509200"/>
          </a:xfrm>
          <a:prstGeom prst="rect">
            <a:avLst/>
          </a:prstGeom>
          <a:noFill/>
          <a:ln w="28575">
            <a:solidFill>
              <a:schemeClr val="tx1"/>
            </a:solidFill>
          </a:ln>
        </p:spPr>
        <p:txBody>
          <a:bodyPr wrap="square" rtlCol="0">
            <a:spAutoFit/>
          </a:bodyPr>
          <a:lstStyle/>
          <a:p>
            <a:r>
              <a:rPr lang="en-US" sz="3200" b="1" dirty="0">
                <a:solidFill>
                  <a:srgbClr val="231F20"/>
                </a:solidFill>
                <a:effectLst>
                  <a:outerShdw blurRad="38100" dist="38100" dir="2700000" algn="tl">
                    <a:srgbClr val="000000">
                      <a:alpha val="43137"/>
                    </a:srgbClr>
                  </a:outerShdw>
                </a:effectLst>
                <a:latin typeface="Times New Roman" panose="02020603050405020304" pitchFamily="18" charset="0"/>
                <a:ea typeface="ArialMJ" pitchFamily="2" charset="0"/>
                <a:cs typeface="Times New Roman" panose="02020603050405020304" pitchFamily="18" charset="0"/>
              </a:rPr>
              <a:t>Dhaka-Kathmandu-Pokhara Package Tour</a:t>
            </a:r>
            <a:endParaRPr lang="en-US" sz="32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endParaRPr>
          </a:p>
          <a:p>
            <a:r>
              <a:rPr lang="en-US" sz="32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Price: </a:t>
            </a:r>
            <a:r>
              <a:rPr lang="en-US" sz="28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BDT 39,999/</a:t>
            </a:r>
          </a:p>
          <a:p>
            <a:r>
              <a:rPr lang="en-US" sz="32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Duration:</a:t>
            </a:r>
            <a:r>
              <a:rPr lang="en-US" sz="28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4 nights and 5 days</a:t>
            </a:r>
            <a:endParaRPr lang="en-US" sz="2800" b="1" dirty="0">
              <a:solidFill>
                <a:srgbClr val="231F2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3200" b="1" dirty="0">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Package  Includes:</a:t>
            </a:r>
          </a:p>
          <a:p>
            <a:pPr marL="457200" indent="-457200" algn="just">
              <a:buFont typeface="Wingdings" panose="05000000000000000000" pitchFamily="2" charset="2"/>
              <a:buChar char="v"/>
            </a:pPr>
            <a:r>
              <a:rPr lang="en-US" sz="2800" b="1" dirty="0">
                <a:solidFill>
                  <a:srgbClr val="231F2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Return Air Ticket with Bangladesh Airport  taxes &amp; </a:t>
            </a:r>
            <a:r>
              <a:rPr lang="en-US" sz="28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Kathmandu departure taxes.</a:t>
            </a:r>
          </a:p>
          <a:p>
            <a:pPr marL="457200" indent="-457200" algn="just">
              <a:buFont typeface="Wingdings" panose="05000000000000000000" pitchFamily="2" charset="2"/>
              <a:buChar char="v"/>
            </a:pPr>
            <a:r>
              <a:rPr lang="en-US" sz="2800" b="1" dirty="0">
                <a:solidFill>
                  <a:srgbClr val="231F2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2 nights accommodation in Kathmandu</a:t>
            </a:r>
          </a:p>
          <a:p>
            <a:pPr marL="457200" indent="-457200" algn="just">
              <a:buFont typeface="Wingdings" panose="05000000000000000000" pitchFamily="2" charset="2"/>
              <a:buChar char="v"/>
            </a:pPr>
            <a:r>
              <a:rPr lang="en-US" sz="2800" b="1" dirty="0">
                <a:solidFill>
                  <a:srgbClr val="231F2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2 nights accommodation in </a:t>
            </a:r>
            <a:r>
              <a:rPr lang="en-US" sz="2800" b="1" dirty="0" err="1">
                <a:solidFill>
                  <a:srgbClr val="231F2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Pokhara</a:t>
            </a:r>
            <a:endParaRPr lang="en-US" sz="2800" b="1" dirty="0">
              <a:solidFill>
                <a:srgbClr val="231F2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v"/>
            </a:pPr>
            <a:r>
              <a:rPr lang="en-US" sz="2800" b="1" dirty="0">
                <a:solidFill>
                  <a:srgbClr val="231F2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Buffet: Daily Breakfast and Lunch</a:t>
            </a:r>
          </a:p>
          <a:p>
            <a:pPr marL="457200" indent="-457200" algn="just">
              <a:buFont typeface="Wingdings" panose="05000000000000000000" pitchFamily="2" charset="2"/>
              <a:buChar char="v"/>
            </a:pPr>
            <a:r>
              <a:rPr lang="en-US" sz="2800" b="1" dirty="0">
                <a:solidFill>
                  <a:srgbClr val="231F2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Both way Airport transfers in Kathmandu</a:t>
            </a:r>
          </a:p>
          <a:p>
            <a:pPr marL="457200" indent="-457200" algn="just">
              <a:buFont typeface="Wingdings" panose="05000000000000000000" pitchFamily="2" charset="2"/>
              <a:buChar char="v"/>
            </a:pPr>
            <a:r>
              <a:rPr lang="en-US" sz="2800" b="1" dirty="0">
                <a:solidFill>
                  <a:srgbClr val="231F2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Kathmandu-</a:t>
            </a:r>
            <a:r>
              <a:rPr lang="en-US" sz="2800" b="1" dirty="0" err="1">
                <a:solidFill>
                  <a:srgbClr val="231F2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Pokhara</a:t>
            </a:r>
            <a:r>
              <a:rPr lang="en-US" sz="2800" b="1" dirty="0">
                <a:solidFill>
                  <a:srgbClr val="231F2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-Kathmandu by A/C Bus</a:t>
            </a:r>
          </a:p>
          <a:p>
            <a:pPr marL="457200" indent="-457200" algn="just">
              <a:buFont typeface="Wingdings" panose="05000000000000000000" pitchFamily="2" charset="2"/>
              <a:buChar char="v"/>
            </a:pPr>
            <a:r>
              <a:rPr lang="en-US" sz="28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Half day sightseeing in Kathmandu Valley</a:t>
            </a:r>
            <a:endParaRPr lang="en-US" sz="2800" b="1"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8695E062-EDA4-4BAB-A095-32CB9FA2B2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1432" y="2079445"/>
            <a:ext cx="2873105" cy="257528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34830881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23" presetClass="entr" presetSubtype="16"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childTnLst>
                                </p:cTn>
                              </p:par>
                              <p:par>
                                <p:cTn id="15" presetID="22" presetClass="entr" presetSubtype="8"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4110" y="109352"/>
            <a:ext cx="11483779" cy="1077218"/>
          </a:xfrm>
          <a:prstGeom prst="rect">
            <a:avLst/>
          </a:prstGeom>
          <a:noFill/>
        </p:spPr>
        <p:txBody>
          <a:bodyPr wrap="square" rtlCol="0">
            <a:spAutoFit/>
          </a:bodyPr>
          <a:lstStyle/>
          <a:p>
            <a:pPr algn="just"/>
            <a:r>
              <a:rPr lang="en-US" sz="3200" b="1" dirty="0">
                <a:solidFill>
                  <a:srgbClr val="231F20"/>
                </a:solidFill>
                <a:latin typeface="Times New Roman" panose="02020603050405020304" pitchFamily="18" charset="0"/>
                <a:ea typeface="Times New Roman" panose="02020603050405020304" pitchFamily="18" charset="0"/>
              </a:rPr>
              <a:t>Now, discuss if the statements are true/false. Give the correct information if a statement is false.</a:t>
            </a:r>
            <a:endParaRPr lang="en-US" sz="3200" dirty="0"/>
          </a:p>
        </p:txBody>
      </p:sp>
      <p:sp>
        <p:nvSpPr>
          <p:cNvPr id="4" name="TextBox 3"/>
          <p:cNvSpPr txBox="1"/>
          <p:nvPr/>
        </p:nvSpPr>
        <p:spPr>
          <a:xfrm>
            <a:off x="354110" y="1091680"/>
            <a:ext cx="11375774" cy="4959050"/>
          </a:xfrm>
          <a:prstGeom prst="rect">
            <a:avLst/>
          </a:prstGeom>
          <a:noFill/>
        </p:spPr>
        <p:txBody>
          <a:bodyPr wrap="square" rtlCol="0">
            <a:spAutoFit/>
          </a:bodyPr>
          <a:lstStyle/>
          <a:p>
            <a:pPr algn="just">
              <a:lnSpc>
                <a:spcPct val="125000"/>
              </a:lnSpc>
            </a:pPr>
            <a:r>
              <a:rPr lang="en-US" sz="3200" dirty="0">
                <a:solidFill>
                  <a:srgbClr val="231F2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a.	The package includes the cost of travelling from Kathmandu 	airport to the hotel in Kathmandu.</a:t>
            </a:r>
          </a:p>
          <a:p>
            <a:pPr algn="just">
              <a:lnSpc>
                <a:spcPct val="125000"/>
              </a:lnSpc>
            </a:pPr>
            <a:r>
              <a:rPr lang="en-US" sz="3200" dirty="0">
                <a:solidFill>
                  <a:srgbClr val="231F2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b.	The tourists will be provided with breakfast, lunch and 	dinner.</a:t>
            </a:r>
          </a:p>
          <a:p>
            <a:pPr algn="just">
              <a:lnSpc>
                <a:spcPct val="125000"/>
              </a:lnSpc>
            </a:pPr>
            <a:r>
              <a:rPr lang="en-US" sz="3200" dirty="0">
                <a:solidFill>
                  <a:srgbClr val="231F2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c.	The tourists do not have to pay extra for a half-day 	sightseeing in </a:t>
            </a:r>
            <a:r>
              <a:rPr lang="en-US" sz="3200" dirty="0" err="1">
                <a:solidFill>
                  <a:srgbClr val="231F2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Pokhara</a:t>
            </a:r>
            <a:r>
              <a:rPr lang="en-US" sz="3200" dirty="0">
                <a:solidFill>
                  <a:srgbClr val="231F2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p>
          <a:p>
            <a:pPr algn="just">
              <a:lnSpc>
                <a:spcPct val="125000"/>
              </a:lnSpc>
            </a:pPr>
            <a:r>
              <a:rPr lang="en-US" sz="3200" dirty="0">
                <a:solidFill>
                  <a:srgbClr val="231F2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d.	The tour operators will bear all visa related costs.</a:t>
            </a:r>
          </a:p>
          <a:p>
            <a:pPr algn="just">
              <a:lnSpc>
                <a:spcPct val="125000"/>
              </a:lnSpc>
            </a:pPr>
            <a:r>
              <a:rPr lang="en-US" sz="3200" dirty="0">
                <a:solidFill>
                  <a:srgbClr val="231F2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e.	The tourists will go to Pokhara from Kathmandu by 	domestic flights.</a:t>
            </a:r>
          </a:p>
        </p:txBody>
      </p:sp>
      <p:sp>
        <p:nvSpPr>
          <p:cNvPr id="2" name="TextBox 1">
            <a:extLst>
              <a:ext uri="{FF2B5EF4-FFF2-40B4-BE49-F238E27FC236}">
                <a16:creationId xmlns:a16="http://schemas.microsoft.com/office/drawing/2014/main" id="{DDAA2B9F-AEDC-4D99-9618-1967D00189ED}"/>
              </a:ext>
            </a:extLst>
          </p:cNvPr>
          <p:cNvSpPr txBox="1"/>
          <p:nvPr/>
        </p:nvSpPr>
        <p:spPr>
          <a:xfrm>
            <a:off x="1347019" y="1186570"/>
            <a:ext cx="10382865" cy="1015663"/>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3000" b="1" dirty="0">
                <a:solidFill>
                  <a:srgbClr val="C00000"/>
                </a:solidFill>
                <a:latin typeface="Times New Roman" panose="02020603050405020304" pitchFamily="18" charset="0"/>
                <a:cs typeface="Times New Roman" panose="02020603050405020304" pitchFamily="18" charset="0"/>
              </a:rPr>
              <a:t>A.	True</a:t>
            </a:r>
          </a:p>
          <a:p>
            <a:endParaRPr lang="en-US" sz="3000" b="1" dirty="0">
              <a:solidFill>
                <a:srgbClr val="C000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4A05396D-98E3-403B-8A86-F3105732F6FE}"/>
              </a:ext>
            </a:extLst>
          </p:cNvPr>
          <p:cNvSpPr txBox="1"/>
          <p:nvPr/>
        </p:nvSpPr>
        <p:spPr>
          <a:xfrm>
            <a:off x="1347018" y="2184937"/>
            <a:ext cx="10382865" cy="1015663"/>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3000" b="1" dirty="0">
                <a:solidFill>
                  <a:srgbClr val="C00000"/>
                </a:solidFill>
                <a:latin typeface="Times New Roman" panose="02020603050405020304" pitchFamily="18" charset="0"/>
                <a:cs typeface="Times New Roman" panose="02020603050405020304" pitchFamily="18" charset="0"/>
              </a:rPr>
              <a:t>B. 	False. Only breakfast &amp; launch will be provided.</a:t>
            </a:r>
          </a:p>
          <a:p>
            <a:endParaRPr lang="en-US" sz="3000" b="1" dirty="0">
              <a:solidFill>
                <a:srgbClr val="C0000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BFC1EC02-EE53-4561-A3B6-180902207DEA}"/>
              </a:ext>
            </a:extLst>
          </p:cNvPr>
          <p:cNvSpPr txBox="1"/>
          <p:nvPr/>
        </p:nvSpPr>
        <p:spPr>
          <a:xfrm>
            <a:off x="1347017" y="3183304"/>
            <a:ext cx="10382865" cy="1477328"/>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3000" b="1" dirty="0">
                <a:solidFill>
                  <a:srgbClr val="C00000"/>
                </a:solidFill>
                <a:latin typeface="Times New Roman" panose="02020603050405020304" pitchFamily="18" charset="0"/>
                <a:cs typeface="Times New Roman" panose="02020603050405020304" pitchFamily="18" charset="0"/>
              </a:rPr>
              <a:t>C. 	False. The tourists do not have to pay extra for a half-	day sightseeing in Kathmandu.</a:t>
            </a:r>
          </a:p>
          <a:p>
            <a:endParaRPr lang="en-US" sz="3000" b="1" dirty="0">
              <a:solidFill>
                <a:srgbClr val="C0000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2E8454D4-F6AE-4CBB-B0E1-8C4310F05D9E}"/>
              </a:ext>
            </a:extLst>
          </p:cNvPr>
          <p:cNvSpPr txBox="1"/>
          <p:nvPr/>
        </p:nvSpPr>
        <p:spPr>
          <a:xfrm>
            <a:off x="1347016" y="4181671"/>
            <a:ext cx="10382865" cy="1015663"/>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3000" b="1" dirty="0">
                <a:solidFill>
                  <a:srgbClr val="C00000"/>
                </a:solidFill>
                <a:latin typeface="Times New Roman" panose="02020603050405020304" pitchFamily="18" charset="0"/>
                <a:cs typeface="Times New Roman" panose="02020603050405020304" pitchFamily="18" charset="0"/>
              </a:rPr>
              <a:t>D. 	False. The operators will bear Bangladesh air port taxes 	and Kathmandu departure taxes.</a:t>
            </a:r>
          </a:p>
        </p:txBody>
      </p:sp>
      <p:sp>
        <p:nvSpPr>
          <p:cNvPr id="12" name="TextBox 11">
            <a:extLst>
              <a:ext uri="{FF2B5EF4-FFF2-40B4-BE49-F238E27FC236}">
                <a16:creationId xmlns:a16="http://schemas.microsoft.com/office/drawing/2014/main" id="{0C3B3722-C9C5-4B0B-96B7-97C5B7E54125}"/>
              </a:ext>
            </a:extLst>
          </p:cNvPr>
          <p:cNvSpPr txBox="1"/>
          <p:nvPr/>
        </p:nvSpPr>
        <p:spPr>
          <a:xfrm>
            <a:off x="1347015" y="5180038"/>
            <a:ext cx="10382865" cy="1015663"/>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3000" b="1" dirty="0">
                <a:solidFill>
                  <a:srgbClr val="C00000"/>
                </a:solidFill>
                <a:latin typeface="Times New Roman" panose="02020603050405020304" pitchFamily="18" charset="0"/>
                <a:cs typeface="Times New Roman" panose="02020603050405020304" pitchFamily="18" charset="0"/>
              </a:rPr>
              <a:t>E. 	False. They will go by AC bus.</a:t>
            </a:r>
          </a:p>
          <a:p>
            <a:endParaRPr lang="en-US" sz="3000" b="1" dirty="0">
              <a:solidFill>
                <a:srgbClr val="C00000"/>
              </a:solidFill>
              <a:latin typeface="Times New Roman" panose="02020603050405020304" pitchFamily="18" charset="0"/>
              <a:cs typeface="Times New Roman" panose="02020603050405020304" pitchFamily="18" charset="0"/>
            </a:endParaRPr>
          </a:p>
        </p:txBody>
      </p:sp>
      <p:sp>
        <p:nvSpPr>
          <p:cNvPr id="13" name="TextBox 12">
            <a:hlinkClick r:id="rId2" action="ppaction://hlinksldjump"/>
            <a:extLst>
              <a:ext uri="{FF2B5EF4-FFF2-40B4-BE49-F238E27FC236}">
                <a16:creationId xmlns:a16="http://schemas.microsoft.com/office/drawing/2014/main" id="{1A01AD94-0A3A-4545-810B-CADE395C9D16}"/>
              </a:ext>
            </a:extLst>
          </p:cNvPr>
          <p:cNvSpPr txBox="1"/>
          <p:nvPr/>
        </p:nvSpPr>
        <p:spPr>
          <a:xfrm>
            <a:off x="10605930" y="627894"/>
            <a:ext cx="1123950" cy="52322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8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Chart</a:t>
            </a:r>
          </a:p>
        </p:txBody>
      </p:sp>
    </p:spTree>
    <p:extLst>
      <p:ext uri="{BB962C8B-B14F-4D97-AF65-F5344CB8AC3E}">
        <p14:creationId xmlns:p14="http://schemas.microsoft.com/office/powerpoint/2010/main" val="38423907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2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childTnLst>
                                </p:cTn>
                              </p:par>
                            </p:childTnLst>
                          </p:cTn>
                        </p:par>
                        <p:par>
                          <p:cTn id="14" fill="hold">
                            <p:stCondLst>
                              <p:cond delay="500"/>
                            </p:stCondLst>
                            <p:childTnLst>
                              <p:par>
                                <p:cTn id="15" presetID="47" presetClass="entr" presetSubtype="0" fill="hold"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anim calcmode="lin" valueType="num">
                                      <p:cBhvr>
                                        <p:cTn id="1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7" presetClass="entr" presetSubtype="0" fill="hold" nodeType="after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fade">
                                      <p:cBhvr>
                                        <p:cTn id="23" dur="500"/>
                                        <p:tgtEl>
                                          <p:spTgt spid="4">
                                            <p:txEl>
                                              <p:pRg st="1" end="1"/>
                                            </p:txEl>
                                          </p:spTgt>
                                        </p:tgtEl>
                                      </p:cBhvr>
                                    </p:animEffect>
                                    <p:anim calcmode="lin" valueType="num">
                                      <p:cBhvr>
                                        <p:cTn id="24"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5" dur="5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1500"/>
                            </p:stCondLst>
                            <p:childTnLst>
                              <p:par>
                                <p:cTn id="27" presetID="47" presetClass="entr" presetSubtype="0" fill="hold" nodeType="after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Effect transition="in" filter="fade">
                                      <p:cBhvr>
                                        <p:cTn id="29" dur="500"/>
                                        <p:tgtEl>
                                          <p:spTgt spid="4">
                                            <p:txEl>
                                              <p:pRg st="2" end="2"/>
                                            </p:txEl>
                                          </p:spTgt>
                                        </p:tgtEl>
                                      </p:cBhvr>
                                    </p:animEffect>
                                    <p:anim calcmode="lin" valueType="num">
                                      <p:cBhvr>
                                        <p:cTn id="30"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47" presetClass="entr" presetSubtype="0" fill="hold" nodeType="after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fade">
                                      <p:cBhvr>
                                        <p:cTn id="35" dur="500"/>
                                        <p:tgtEl>
                                          <p:spTgt spid="4">
                                            <p:txEl>
                                              <p:pRg st="3" end="3"/>
                                            </p:txEl>
                                          </p:spTgt>
                                        </p:tgtEl>
                                      </p:cBhvr>
                                    </p:animEffect>
                                    <p:anim calcmode="lin" valueType="num">
                                      <p:cBhvr>
                                        <p:cTn id="36"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2500"/>
                            </p:stCondLst>
                            <p:childTnLst>
                              <p:par>
                                <p:cTn id="39" presetID="47" presetClass="entr" presetSubtype="0" fill="hold" nodeType="afterEffect">
                                  <p:stCondLst>
                                    <p:cond delay="0"/>
                                  </p:stCondLst>
                                  <p:childTnLst>
                                    <p:set>
                                      <p:cBhvr>
                                        <p:cTn id="40" dur="1" fill="hold">
                                          <p:stCondLst>
                                            <p:cond delay="0"/>
                                          </p:stCondLst>
                                        </p:cTn>
                                        <p:tgtEl>
                                          <p:spTgt spid="4">
                                            <p:txEl>
                                              <p:pRg st="4" end="4"/>
                                            </p:txEl>
                                          </p:spTgt>
                                        </p:tgtEl>
                                        <p:attrNameLst>
                                          <p:attrName>style.visibility</p:attrName>
                                        </p:attrNameLst>
                                      </p:cBhvr>
                                      <p:to>
                                        <p:strVal val="visible"/>
                                      </p:to>
                                    </p:set>
                                    <p:animEffect transition="in" filter="fade">
                                      <p:cBhvr>
                                        <p:cTn id="41" dur="500"/>
                                        <p:tgtEl>
                                          <p:spTgt spid="4">
                                            <p:txEl>
                                              <p:pRg st="4" end="4"/>
                                            </p:txEl>
                                          </p:spTgt>
                                        </p:tgtEl>
                                      </p:cBhvr>
                                    </p:animEffect>
                                    <p:anim calcmode="lin" valueType="num">
                                      <p:cBhvr>
                                        <p:cTn id="42"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2"/>
                                        </p:tgtEl>
                                        <p:attrNameLst>
                                          <p:attrName>style.visibility</p:attrName>
                                        </p:attrNameLst>
                                      </p:cBhvr>
                                      <p:to>
                                        <p:strVal val="visible"/>
                                      </p:to>
                                    </p:set>
                                    <p:anim calcmode="lin" valueType="num">
                                      <p:cBhvr additive="base">
                                        <p:cTn id="48" dur="500" fill="hold"/>
                                        <p:tgtEl>
                                          <p:spTgt spid="2"/>
                                        </p:tgtEl>
                                        <p:attrNameLst>
                                          <p:attrName>ppt_x</p:attrName>
                                        </p:attrNameLst>
                                      </p:cBhvr>
                                      <p:tavLst>
                                        <p:tav tm="0">
                                          <p:val>
                                            <p:strVal val="1+#ppt_w/2"/>
                                          </p:val>
                                        </p:tav>
                                        <p:tav tm="100000">
                                          <p:val>
                                            <p:strVal val="#ppt_x"/>
                                          </p:val>
                                        </p:tav>
                                      </p:tavLst>
                                    </p:anim>
                                    <p:anim calcmode="lin" valueType="num">
                                      <p:cBhvr additive="base">
                                        <p:cTn id="49"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2"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additive="base">
                                        <p:cTn id="54" dur="500" fill="hold"/>
                                        <p:tgtEl>
                                          <p:spTgt spid="9"/>
                                        </p:tgtEl>
                                        <p:attrNameLst>
                                          <p:attrName>ppt_x</p:attrName>
                                        </p:attrNameLst>
                                      </p:cBhvr>
                                      <p:tavLst>
                                        <p:tav tm="0">
                                          <p:val>
                                            <p:strVal val="1+#ppt_w/2"/>
                                          </p:val>
                                        </p:tav>
                                        <p:tav tm="100000">
                                          <p:val>
                                            <p:strVal val="#ppt_x"/>
                                          </p:val>
                                        </p:tav>
                                      </p:tavLst>
                                    </p:anim>
                                    <p:anim calcmode="lin" valueType="num">
                                      <p:cBhvr additive="base">
                                        <p:cTn id="55"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2" fill="hold" grpId="0" nodeType="clickEffect">
                                  <p:stCondLst>
                                    <p:cond delay="0"/>
                                  </p:stCondLst>
                                  <p:childTnLst>
                                    <p:set>
                                      <p:cBhvr>
                                        <p:cTn id="59" dur="1" fill="hold">
                                          <p:stCondLst>
                                            <p:cond delay="0"/>
                                          </p:stCondLst>
                                        </p:cTn>
                                        <p:tgtEl>
                                          <p:spTgt spid="10"/>
                                        </p:tgtEl>
                                        <p:attrNameLst>
                                          <p:attrName>style.visibility</p:attrName>
                                        </p:attrNameLst>
                                      </p:cBhvr>
                                      <p:to>
                                        <p:strVal val="visible"/>
                                      </p:to>
                                    </p:set>
                                    <p:anim calcmode="lin" valueType="num">
                                      <p:cBhvr additive="base">
                                        <p:cTn id="60" dur="500" fill="hold"/>
                                        <p:tgtEl>
                                          <p:spTgt spid="10"/>
                                        </p:tgtEl>
                                        <p:attrNameLst>
                                          <p:attrName>ppt_x</p:attrName>
                                        </p:attrNameLst>
                                      </p:cBhvr>
                                      <p:tavLst>
                                        <p:tav tm="0">
                                          <p:val>
                                            <p:strVal val="1+#ppt_w/2"/>
                                          </p:val>
                                        </p:tav>
                                        <p:tav tm="100000">
                                          <p:val>
                                            <p:strVal val="#ppt_x"/>
                                          </p:val>
                                        </p:tav>
                                      </p:tavLst>
                                    </p:anim>
                                    <p:anim calcmode="lin" valueType="num">
                                      <p:cBhvr additive="base">
                                        <p:cTn id="61"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2" fill="hold" grpId="0" nodeType="click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additive="base">
                                        <p:cTn id="66" dur="500" fill="hold"/>
                                        <p:tgtEl>
                                          <p:spTgt spid="11"/>
                                        </p:tgtEl>
                                        <p:attrNameLst>
                                          <p:attrName>ppt_x</p:attrName>
                                        </p:attrNameLst>
                                      </p:cBhvr>
                                      <p:tavLst>
                                        <p:tav tm="0">
                                          <p:val>
                                            <p:strVal val="1+#ppt_w/2"/>
                                          </p:val>
                                        </p:tav>
                                        <p:tav tm="100000">
                                          <p:val>
                                            <p:strVal val="#ppt_x"/>
                                          </p:val>
                                        </p:tav>
                                      </p:tavLst>
                                    </p:anim>
                                    <p:anim calcmode="lin" valueType="num">
                                      <p:cBhvr additive="base">
                                        <p:cTn id="67"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2" fill="hold" grpId="0" nodeType="clickEffect">
                                  <p:stCondLst>
                                    <p:cond delay="0"/>
                                  </p:stCondLst>
                                  <p:childTnLst>
                                    <p:set>
                                      <p:cBhvr>
                                        <p:cTn id="71" dur="1" fill="hold">
                                          <p:stCondLst>
                                            <p:cond delay="0"/>
                                          </p:stCondLst>
                                        </p:cTn>
                                        <p:tgtEl>
                                          <p:spTgt spid="12"/>
                                        </p:tgtEl>
                                        <p:attrNameLst>
                                          <p:attrName>style.visibility</p:attrName>
                                        </p:attrNameLst>
                                      </p:cBhvr>
                                      <p:to>
                                        <p:strVal val="visible"/>
                                      </p:to>
                                    </p:set>
                                    <p:anim calcmode="lin" valueType="num">
                                      <p:cBhvr additive="base">
                                        <p:cTn id="72" dur="500" fill="hold"/>
                                        <p:tgtEl>
                                          <p:spTgt spid="12"/>
                                        </p:tgtEl>
                                        <p:attrNameLst>
                                          <p:attrName>ppt_x</p:attrName>
                                        </p:attrNameLst>
                                      </p:cBhvr>
                                      <p:tavLst>
                                        <p:tav tm="0">
                                          <p:val>
                                            <p:strVal val="1+#ppt_w/2"/>
                                          </p:val>
                                        </p:tav>
                                        <p:tav tm="100000">
                                          <p:val>
                                            <p:strVal val="#ppt_x"/>
                                          </p:val>
                                        </p:tav>
                                      </p:tavLst>
                                    </p:anim>
                                    <p:anim calcmode="lin" valueType="num">
                                      <p:cBhvr additive="base">
                                        <p:cTn id="73"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P spid="9" grpId="0" animBg="1"/>
      <p:bldP spid="10" grpId="0" animBg="1"/>
      <p:bldP spid="11" grpId="0" animBg="1"/>
      <p:bldP spid="12"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B9AF5-8049-4DC5-86EE-25C6608E3D0D}"/>
              </a:ext>
            </a:extLst>
          </p:cNvPr>
          <p:cNvSpPr txBox="1"/>
          <p:nvPr/>
        </p:nvSpPr>
        <p:spPr>
          <a:xfrm>
            <a:off x="2403987" y="0"/>
            <a:ext cx="7384026" cy="1323439"/>
          </a:xfrm>
          <a:prstGeom prst="rect">
            <a:avLst/>
          </a:prstGeom>
          <a:noFill/>
        </p:spPr>
        <p:txBody>
          <a:bodyPr wrap="square" rtlCol="0">
            <a:spAutoFit/>
          </a:bodyPr>
          <a:lstStyle/>
          <a:p>
            <a:pPr algn="ctr"/>
            <a:r>
              <a:rPr lang="en-US" sz="8000" b="1" dirty="0"/>
              <a:t>Evaluation</a:t>
            </a:r>
          </a:p>
        </p:txBody>
      </p:sp>
      <p:sp>
        <p:nvSpPr>
          <p:cNvPr id="3" name="TextBox 2">
            <a:extLst>
              <a:ext uri="{FF2B5EF4-FFF2-40B4-BE49-F238E27FC236}">
                <a16:creationId xmlns:a16="http://schemas.microsoft.com/office/drawing/2014/main" id="{452AC37D-ADF7-4AF0-AE45-1BD918FCDDAA}"/>
              </a:ext>
            </a:extLst>
          </p:cNvPr>
          <p:cNvSpPr txBox="1"/>
          <p:nvPr/>
        </p:nvSpPr>
        <p:spPr>
          <a:xfrm>
            <a:off x="1071716" y="1868129"/>
            <a:ext cx="10048568" cy="3697166"/>
          </a:xfrm>
          <a:prstGeom prst="rect">
            <a:avLst/>
          </a:prstGeom>
          <a:noFill/>
          <a:ln w="28575">
            <a:solidFill>
              <a:schemeClr val="tx1"/>
            </a:solidFill>
          </a:ln>
        </p:spPr>
        <p:txBody>
          <a:bodyPr wrap="square" rtlCol="0">
            <a:spAutoFit/>
          </a:bodyPr>
          <a:lstStyle/>
          <a:p>
            <a:pPr marL="342900" indent="-342900">
              <a:lnSpc>
                <a:spcPct val="150000"/>
              </a:lnSpc>
              <a:buAutoNum type="arabicPeriod"/>
            </a:pPr>
            <a:r>
              <a:rPr lang="en-US" sz="3200" b="1" dirty="0">
                <a:latin typeface="Times New Roman" panose="02020603050405020304" pitchFamily="18" charset="0"/>
                <a:cs typeface="Times New Roman" panose="02020603050405020304" pitchFamily="18" charset="0"/>
              </a:rPr>
              <a:t>How many castes and ethnic groups live in Nepal?</a:t>
            </a:r>
          </a:p>
          <a:p>
            <a:pPr marL="342900" indent="-342900">
              <a:lnSpc>
                <a:spcPct val="150000"/>
              </a:lnSpc>
              <a:buAutoNum type="arabicPeriod"/>
            </a:pPr>
            <a:r>
              <a:rPr lang="en-US" sz="3200" b="1" dirty="0">
                <a:latin typeface="Times New Roman" panose="02020603050405020304" pitchFamily="18" charset="0"/>
                <a:cs typeface="Times New Roman" panose="02020603050405020304" pitchFamily="18" charset="0"/>
              </a:rPr>
              <a:t>How many people live in Kathmandu?</a:t>
            </a:r>
          </a:p>
          <a:p>
            <a:pPr marL="342900" indent="-342900">
              <a:lnSpc>
                <a:spcPct val="150000"/>
              </a:lnSpc>
              <a:buAutoNum type="arabicPeriod"/>
            </a:pPr>
            <a:r>
              <a:rPr lang="en-US" sz="3200" b="1" dirty="0">
                <a:latin typeface="Times New Roman" panose="02020603050405020304" pitchFamily="18" charset="0"/>
                <a:cs typeface="Times New Roman" panose="02020603050405020304" pitchFamily="18" charset="0"/>
              </a:rPr>
              <a:t>What is the total area of Nepal?</a:t>
            </a:r>
          </a:p>
          <a:p>
            <a:pPr marL="342900" indent="-342900">
              <a:lnSpc>
                <a:spcPct val="150000"/>
              </a:lnSpc>
              <a:buAutoNum type="arabicPeriod"/>
            </a:pPr>
            <a:r>
              <a:rPr lang="en-US" sz="3200" b="1" dirty="0">
                <a:latin typeface="Times New Roman" panose="02020603050405020304" pitchFamily="18" charset="0"/>
                <a:cs typeface="Times New Roman" panose="02020603050405020304" pitchFamily="18" charset="0"/>
              </a:rPr>
              <a:t>Where does Nepal lie?</a:t>
            </a:r>
          </a:p>
          <a:p>
            <a:pPr marL="342900" indent="-342900">
              <a:lnSpc>
                <a:spcPct val="150000"/>
              </a:lnSpc>
              <a:buAutoNum type="arabicPeriod"/>
            </a:pPr>
            <a:r>
              <a:rPr lang="en-US" sz="3200" b="1" dirty="0">
                <a:latin typeface="Times New Roman" panose="02020603050405020304" pitchFamily="18" charset="0"/>
                <a:cs typeface="Times New Roman" panose="02020603050405020304" pitchFamily="18" charset="0"/>
              </a:rPr>
              <a:t>What is the capital of Nepal?</a:t>
            </a:r>
          </a:p>
        </p:txBody>
      </p:sp>
    </p:spTree>
    <p:extLst>
      <p:ext uri="{BB962C8B-B14F-4D97-AF65-F5344CB8AC3E}">
        <p14:creationId xmlns:p14="http://schemas.microsoft.com/office/powerpoint/2010/main" val="26604659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wipe(left)">
                                      <p:cBhvr>
                                        <p:cTn id="13" dur="500"/>
                                        <p:tgtEl>
                                          <p:spTgt spid="3">
                                            <p:bg/>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wipe(left)">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wipe(left)">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wipe(left)">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wipe(left)">
                                      <p:cBhvr>
                                        <p:cTn id="31" dur="500"/>
                                        <p:tgtEl>
                                          <p:spTgt spid="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wipe(left)">
                                      <p:cBhvr>
                                        <p:cTn id="3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3643" y="1408925"/>
            <a:ext cx="11496591" cy="1015663"/>
          </a:xfrm>
          <a:prstGeom prst="rect">
            <a:avLst/>
          </a:prstGeom>
        </p:spPr>
        <p:txBody>
          <a:bodyPr wrap="square">
            <a:spAutoFit/>
          </a:bodyPr>
          <a:lstStyle/>
          <a:p>
            <a:pPr marR="33020" lvl="0" algn="just" fontAlgn="base">
              <a:spcBef>
                <a:spcPts val="0"/>
              </a:spcBef>
              <a:spcAft>
                <a:spcPts val="5"/>
              </a:spcAft>
              <a:buClr>
                <a:srgbClr val="231F20"/>
              </a:buClr>
              <a:buSzPts val="1300"/>
            </a:pPr>
            <a:r>
              <a:rPr lang="en-US" sz="2000" b="1" dirty="0">
                <a:solidFill>
                  <a:srgbClr val="231F2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F:	Imagine that you have chosen the package tour shown in </a:t>
            </a:r>
            <a:r>
              <a:rPr lang="en-US" sz="2000" b="1" dirty="0">
                <a:solidFill>
                  <a:srgbClr val="231F20"/>
                </a:solidFill>
                <a:highlight>
                  <a:srgbClr val="00FF00"/>
                </a:highligh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E</a:t>
            </a:r>
            <a:r>
              <a:rPr lang="en-US" sz="2000" b="1" dirty="0">
                <a:solidFill>
                  <a:srgbClr val="231F2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to visit 	Kathmandu and Pokhara. 	Now, write a letter to you friend 	highlighting the main attractions offered by the package. In 	your letter you should </a:t>
            </a:r>
            <a:r>
              <a:rPr lang="en-US" sz="2000" b="1" dirty="0">
                <a:solidFill>
                  <a:srgbClr val="231F20"/>
                </a:solidFill>
                <a:latin typeface="Times New Roman" panose="02020603050405020304" pitchFamily="18" charset="0"/>
                <a:ea typeface="Times New Roman" panose="02020603050405020304" pitchFamily="18" charset="0"/>
              </a:rPr>
              <a:t>cover the following points:</a:t>
            </a:r>
            <a:endParaRPr lang="en-US" sz="2000" dirty="0"/>
          </a:p>
        </p:txBody>
      </p:sp>
      <p:sp>
        <p:nvSpPr>
          <p:cNvPr id="4" name="Rectangle 3"/>
          <p:cNvSpPr/>
          <p:nvPr/>
        </p:nvSpPr>
        <p:spPr>
          <a:xfrm>
            <a:off x="443643" y="2648348"/>
            <a:ext cx="9526268" cy="3567643"/>
          </a:xfrm>
          <a:prstGeom prst="rect">
            <a:avLst/>
          </a:prstGeom>
        </p:spPr>
        <p:txBody>
          <a:bodyPr wrap="square">
            <a:spAutoFit/>
          </a:bodyPr>
          <a:lstStyle/>
          <a:p>
            <a:pPr marL="1600200" marR="838200" indent="-457200" algn="just">
              <a:spcBef>
                <a:spcPts val="0"/>
              </a:spcBef>
              <a:spcAft>
                <a:spcPts val="835"/>
              </a:spcAft>
              <a:buFont typeface="Arial" panose="020B0604020202020204" pitchFamily="34" charset="0"/>
              <a:buChar char="•"/>
            </a:pPr>
            <a:r>
              <a:rPr lang="en-US" sz="2000" dirty="0">
                <a:solidFill>
                  <a:srgbClr val="231F20"/>
                </a:solidFill>
                <a:latin typeface="Times New Roman" panose="02020603050405020304" pitchFamily="18" charset="0"/>
                <a:ea typeface="Times New Roman" panose="02020603050405020304" pitchFamily="18" charset="0"/>
              </a:rPr>
              <a:t>Duration of travel </a:t>
            </a:r>
          </a:p>
          <a:p>
            <a:pPr marL="1600200" marR="838200" indent="-457200" algn="just">
              <a:spcBef>
                <a:spcPts val="0"/>
              </a:spcBef>
              <a:spcAft>
                <a:spcPts val="1555"/>
              </a:spcAft>
              <a:buFont typeface="Arial" panose="020B0604020202020204" pitchFamily="34" charset="0"/>
              <a:buChar char="•"/>
            </a:pPr>
            <a:r>
              <a:rPr lang="en-US" sz="2000" dirty="0">
                <a:solidFill>
                  <a:srgbClr val="231F20"/>
                </a:solidFill>
                <a:latin typeface="Segoe UI Symbol" panose="020B0502040204020203" pitchFamily="34" charset="0"/>
                <a:ea typeface="Segoe UI Symbol" panose="020B0502040204020203" pitchFamily="34" charset="0"/>
                <a:cs typeface="Segoe UI Symbol" panose="020B0502040204020203" pitchFamily="34" charset="0"/>
              </a:rPr>
              <a:t> </a:t>
            </a:r>
            <a:r>
              <a:rPr lang="en-US" sz="2000" dirty="0">
                <a:solidFill>
                  <a:srgbClr val="231F20"/>
                </a:solidFill>
                <a:latin typeface="Times New Roman" panose="02020603050405020304" pitchFamily="18" charset="0"/>
                <a:ea typeface="Times New Roman" panose="02020603050405020304" pitchFamily="18" charset="0"/>
              </a:rPr>
              <a:t>Means of transports used:</a:t>
            </a:r>
          </a:p>
          <a:p>
            <a:pPr marL="1600200" marR="838200" lvl="1" algn="just">
              <a:spcAft>
                <a:spcPts val="1555"/>
              </a:spcAft>
            </a:pPr>
            <a:r>
              <a:rPr lang="en-US" sz="2000" dirty="0">
                <a:solidFill>
                  <a:srgbClr val="231F20"/>
                </a:solidFill>
                <a:latin typeface="Times New Roman" panose="02020603050405020304" pitchFamily="18" charset="0"/>
                <a:ea typeface="Times New Roman" panose="02020603050405020304" pitchFamily="18" charset="0"/>
              </a:rPr>
              <a:t>		1) Dhaka-Kathmandu-Dhaka </a:t>
            </a:r>
          </a:p>
          <a:p>
            <a:pPr marL="1834515" marR="838200" indent="-5715" algn="just">
              <a:spcBef>
                <a:spcPts val="0"/>
              </a:spcBef>
              <a:spcAft>
                <a:spcPts val="1495"/>
              </a:spcAft>
            </a:pPr>
            <a:r>
              <a:rPr lang="en-US" sz="2000" dirty="0">
                <a:solidFill>
                  <a:srgbClr val="231F20"/>
                </a:solidFill>
                <a:latin typeface="Times New Roman" panose="02020603050405020304" pitchFamily="18" charset="0"/>
                <a:ea typeface="Times New Roman" panose="02020603050405020304" pitchFamily="18" charset="0"/>
              </a:rPr>
              <a:t>		2)Kathmandu-Pokhara-</a:t>
            </a:r>
            <a:r>
              <a:rPr lang="en-US" sz="2000" dirty="0" err="1">
                <a:solidFill>
                  <a:srgbClr val="231F20"/>
                </a:solidFill>
                <a:latin typeface="Times New Roman" panose="02020603050405020304" pitchFamily="18" charset="0"/>
                <a:ea typeface="Times New Roman" panose="02020603050405020304" pitchFamily="18" charset="0"/>
              </a:rPr>
              <a:t>Kahtmandu</a:t>
            </a:r>
            <a:r>
              <a:rPr lang="en-US" sz="2000" dirty="0">
                <a:solidFill>
                  <a:srgbClr val="231F20"/>
                </a:solidFill>
                <a:latin typeface="Times New Roman" panose="02020603050405020304" pitchFamily="18" charset="0"/>
                <a:ea typeface="Times New Roman" panose="02020603050405020304" pitchFamily="18" charset="0"/>
              </a:rPr>
              <a:t> </a:t>
            </a:r>
          </a:p>
          <a:p>
            <a:pPr marL="1600200" marR="838200" indent="-457200" algn="just">
              <a:spcBef>
                <a:spcPts val="0"/>
              </a:spcBef>
              <a:spcAft>
                <a:spcPts val="840"/>
              </a:spcAft>
              <a:buFont typeface="Arial" panose="020B0604020202020204" pitchFamily="34" charset="0"/>
              <a:buChar char="•"/>
            </a:pPr>
            <a:r>
              <a:rPr lang="en-US" sz="2000" dirty="0">
                <a:solidFill>
                  <a:srgbClr val="231F20"/>
                </a:solidFill>
                <a:latin typeface="Segoe UI Symbol" panose="020B0502040204020203" pitchFamily="34" charset="0"/>
                <a:ea typeface="Segoe UI Symbol" panose="020B0502040204020203" pitchFamily="34" charset="0"/>
                <a:cs typeface="Segoe UI Symbol" panose="020B0502040204020203" pitchFamily="34" charset="0"/>
              </a:rPr>
              <a:t> </a:t>
            </a:r>
            <a:r>
              <a:rPr lang="en-US" sz="2000" dirty="0">
                <a:solidFill>
                  <a:srgbClr val="231F20"/>
                </a:solidFill>
                <a:latin typeface="Times New Roman" panose="02020603050405020304" pitchFamily="18" charset="0"/>
                <a:ea typeface="Times New Roman" panose="02020603050405020304" pitchFamily="18" charset="0"/>
              </a:rPr>
              <a:t>Accommodation facilities </a:t>
            </a:r>
          </a:p>
          <a:p>
            <a:pPr marL="1600200" marR="838200" indent="-457200" algn="just">
              <a:spcBef>
                <a:spcPts val="0"/>
              </a:spcBef>
              <a:spcAft>
                <a:spcPts val="830"/>
              </a:spcAft>
              <a:buFont typeface="Arial" panose="020B0604020202020204" pitchFamily="34" charset="0"/>
              <a:buChar char="•"/>
            </a:pPr>
            <a:r>
              <a:rPr lang="en-US" sz="2000" dirty="0">
                <a:solidFill>
                  <a:srgbClr val="231F20"/>
                </a:solidFill>
                <a:latin typeface="Segoe UI Symbol" panose="020B0502040204020203" pitchFamily="34" charset="0"/>
                <a:ea typeface="Segoe UI Symbol" panose="020B0502040204020203" pitchFamily="34" charset="0"/>
                <a:cs typeface="Segoe UI Symbol" panose="020B0502040204020203" pitchFamily="34" charset="0"/>
              </a:rPr>
              <a:t> </a:t>
            </a:r>
            <a:r>
              <a:rPr lang="en-US" sz="2000" dirty="0">
                <a:solidFill>
                  <a:srgbClr val="231F20"/>
                </a:solidFill>
                <a:latin typeface="Times New Roman" panose="02020603050405020304" pitchFamily="18" charset="0"/>
                <a:ea typeface="Times New Roman" panose="02020603050405020304" pitchFamily="18" charset="0"/>
              </a:rPr>
              <a:t>Breakfast, lunch and dinner </a:t>
            </a:r>
          </a:p>
          <a:p>
            <a:pPr marL="1600200" marR="838200" indent="-457200" algn="just">
              <a:spcBef>
                <a:spcPts val="0"/>
              </a:spcBef>
              <a:spcAft>
                <a:spcPts val="840"/>
              </a:spcAft>
              <a:buFont typeface="Arial" panose="020B0604020202020204" pitchFamily="34" charset="0"/>
              <a:buChar char="•"/>
            </a:pPr>
            <a:r>
              <a:rPr lang="en-US" sz="2000" dirty="0">
                <a:solidFill>
                  <a:srgbClr val="231F20"/>
                </a:solidFill>
                <a:latin typeface="Segoe UI Symbol" panose="020B0502040204020203" pitchFamily="34" charset="0"/>
                <a:ea typeface="Segoe UI Symbol" panose="020B0502040204020203" pitchFamily="34" charset="0"/>
                <a:cs typeface="Segoe UI Symbol" panose="020B0502040204020203" pitchFamily="34" charset="0"/>
              </a:rPr>
              <a:t> </a:t>
            </a:r>
            <a:r>
              <a:rPr lang="en-US" sz="2000" dirty="0">
                <a:solidFill>
                  <a:srgbClr val="231F20"/>
                </a:solidFill>
                <a:latin typeface="Times New Roman" panose="02020603050405020304" pitchFamily="18" charset="0"/>
                <a:ea typeface="Times New Roman" panose="02020603050405020304" pitchFamily="18" charset="0"/>
              </a:rPr>
              <a:t>Total cost of the package</a:t>
            </a:r>
          </a:p>
          <a:p>
            <a:pPr marL="1600200" marR="838200" indent="-457200" algn="just">
              <a:spcBef>
                <a:spcPts val="0"/>
              </a:spcBef>
              <a:spcAft>
                <a:spcPts val="840"/>
              </a:spcAft>
              <a:buFont typeface="Arial" panose="020B0604020202020204" pitchFamily="34" charset="0"/>
              <a:buChar char="•"/>
            </a:pPr>
            <a:r>
              <a:rPr lang="en-US" sz="2000" dirty="0">
                <a:solidFill>
                  <a:srgbClr val="231F20"/>
                </a:solidFill>
                <a:latin typeface="Times New Roman" panose="02020603050405020304" pitchFamily="18" charset="0"/>
                <a:ea typeface="Times New Roman" panose="02020603050405020304" pitchFamily="18" charset="0"/>
              </a:rPr>
              <a:t>Any other cost that is not covered by the package offer </a:t>
            </a:r>
            <a:endParaRPr lang="en-US" sz="2000" dirty="0"/>
          </a:p>
        </p:txBody>
      </p:sp>
      <p:sp>
        <p:nvSpPr>
          <p:cNvPr id="5" name="TextBox 4">
            <a:extLst>
              <a:ext uri="{FF2B5EF4-FFF2-40B4-BE49-F238E27FC236}">
                <a16:creationId xmlns:a16="http://schemas.microsoft.com/office/drawing/2014/main" id="{22AA69EA-DFBF-49EF-8945-9C33EE056046}"/>
              </a:ext>
            </a:extLst>
          </p:cNvPr>
          <p:cNvSpPr txBox="1"/>
          <p:nvPr/>
        </p:nvSpPr>
        <p:spPr>
          <a:xfrm>
            <a:off x="3147291" y="88011"/>
            <a:ext cx="5897418" cy="1107996"/>
          </a:xfrm>
          <a:prstGeom prst="rect">
            <a:avLst/>
          </a:prstGeom>
          <a:noFill/>
        </p:spPr>
        <p:txBody>
          <a:bodyPr wrap="square" rtlCol="0">
            <a:spAutoFit/>
          </a:bodyPr>
          <a:lstStyle/>
          <a:p>
            <a:pPr algn="ctr"/>
            <a:r>
              <a:rPr lang="en-US" sz="6600" b="1" dirty="0">
                <a:effectLst>
                  <a:outerShdw blurRad="38100" dist="38100" dir="2700000" algn="tl">
                    <a:srgbClr val="000000">
                      <a:alpha val="43137"/>
                    </a:srgbClr>
                  </a:outerShdw>
                </a:effectLst>
              </a:rPr>
              <a:t>HOME WORK</a:t>
            </a:r>
          </a:p>
        </p:txBody>
      </p:sp>
    </p:spTree>
    <p:extLst>
      <p:ext uri="{BB962C8B-B14F-4D97-AF65-F5344CB8AC3E}">
        <p14:creationId xmlns:p14="http://schemas.microsoft.com/office/powerpoint/2010/main" val="42424461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500"/>
                                        <p:tgtEl>
                                          <p:spTgt spid="3"/>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34E04F-BF9A-4013-B478-6EA57A4B67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8294" y="1984645"/>
            <a:ext cx="8475409" cy="4277895"/>
          </a:xfrm>
          <a:prstGeom prst="rect">
            <a:avLst/>
          </a:prstGeom>
          <a:ln>
            <a:noFill/>
          </a:ln>
          <a:effectLst>
            <a:outerShdw blurRad="190500" algn="tl" rotWithShape="0">
              <a:srgbClr val="000000">
                <a:alpha val="70000"/>
              </a:srgbClr>
            </a:outerShdw>
          </a:effectLst>
        </p:spPr>
      </p:pic>
      <p:sp>
        <p:nvSpPr>
          <p:cNvPr id="4" name="TextBox 3">
            <a:extLst>
              <a:ext uri="{FF2B5EF4-FFF2-40B4-BE49-F238E27FC236}">
                <a16:creationId xmlns:a16="http://schemas.microsoft.com/office/drawing/2014/main" id="{332F7092-177B-44A4-AFFC-28DEE64F9A22}"/>
              </a:ext>
            </a:extLst>
          </p:cNvPr>
          <p:cNvSpPr txBox="1"/>
          <p:nvPr/>
        </p:nvSpPr>
        <p:spPr>
          <a:xfrm>
            <a:off x="1858296" y="412955"/>
            <a:ext cx="8475407" cy="1446550"/>
          </a:xfrm>
          <a:prstGeom prst="rect">
            <a:avLst/>
          </a:prstGeom>
          <a:ln>
            <a:noFill/>
          </a:ln>
          <a:scene3d>
            <a:camera prst="orthographicFront"/>
            <a:lightRig rig="threePt" dir="t"/>
          </a:scene3d>
          <a:sp3d>
            <a:bevelT w="152400" h="50800" prst="softRound"/>
          </a:sp3d>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8800" b="1" dirty="0">
                <a:latin typeface="Times New Roman" panose="02020603050405020304" pitchFamily="18" charset="0"/>
                <a:cs typeface="Times New Roman" panose="02020603050405020304" pitchFamily="18" charset="0"/>
              </a:rPr>
              <a:t>Thank you all.</a:t>
            </a:r>
          </a:p>
        </p:txBody>
      </p:sp>
      <p:pic>
        <p:nvPicPr>
          <p:cNvPr id="14" name="Picture 13">
            <a:extLst>
              <a:ext uri="{FF2B5EF4-FFF2-40B4-BE49-F238E27FC236}">
                <a16:creationId xmlns:a16="http://schemas.microsoft.com/office/drawing/2014/main" id="{B3D47AD1-02E5-419B-8749-D62901314D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0691" y="135041"/>
            <a:ext cx="5958347" cy="6310004"/>
          </a:xfrm>
          <a:prstGeom prst="rect">
            <a:avLst/>
          </a:prstGeom>
        </p:spPr>
      </p:pic>
      <p:pic>
        <p:nvPicPr>
          <p:cNvPr id="16" name="Picture 15">
            <a:extLst>
              <a:ext uri="{FF2B5EF4-FFF2-40B4-BE49-F238E27FC236}">
                <a16:creationId xmlns:a16="http://schemas.microsoft.com/office/drawing/2014/main" id="{C721C95E-E98D-4C3C-AA1B-FBD5DC1772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2054341" y="128057"/>
            <a:ext cx="5958345" cy="6310004"/>
          </a:xfrm>
          <a:prstGeom prst="rect">
            <a:avLst/>
          </a:prstGeom>
        </p:spPr>
      </p:pic>
    </p:spTree>
    <p:extLst>
      <p:ext uri="{BB962C8B-B14F-4D97-AF65-F5344CB8AC3E}">
        <p14:creationId xmlns:p14="http://schemas.microsoft.com/office/powerpoint/2010/main" val="16261829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 calcmode="lin" valueType="num">
                                      <p:cBhvr>
                                        <p:cTn id="9" dur="10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4"/>
                                        </p:tgtEl>
                                      </p:cBhvr>
                                    </p:animEffect>
                                  </p:childTnLst>
                                </p:cTn>
                              </p:par>
                              <p:par>
                                <p:cTn id="12" presetID="31" presetClass="entr" presetSubtype="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2.91667E-6 3.7037E-7 L 0.48867 -0.00093 " pathEditMode="relative" rAng="0" ptsTypes="AA">
                                      <p:cBhvr>
                                        <p:cTn id="21" dur="3000" fill="hold"/>
                                        <p:tgtEl>
                                          <p:spTgt spid="14"/>
                                        </p:tgtEl>
                                        <p:attrNameLst>
                                          <p:attrName>ppt_x</p:attrName>
                                          <p:attrName>ppt_y</p:attrName>
                                        </p:attrNameLst>
                                      </p:cBhvr>
                                      <p:rCtr x="24427" y="-46"/>
                                    </p:animMotion>
                                  </p:childTnLst>
                                </p:cTn>
                              </p:par>
                              <p:par>
                                <p:cTn id="22" presetID="42" presetClass="path" presetSubtype="0" accel="50000" decel="50000" fill="hold" nodeType="withEffect">
                                  <p:stCondLst>
                                    <p:cond delay="0"/>
                                  </p:stCondLst>
                                  <p:childTnLst>
                                    <p:animMotion origin="layout" path="M -2.91667E-6 -3.7037E-6 L -0.48867 -3.7037E-6 " pathEditMode="relative" rAng="0" ptsTypes="AA">
                                      <p:cBhvr>
                                        <p:cTn id="23" dur="3000" fill="hold"/>
                                        <p:tgtEl>
                                          <p:spTgt spid="16"/>
                                        </p:tgtEl>
                                        <p:attrNameLst>
                                          <p:attrName>ppt_x</p:attrName>
                                          <p:attrName>ppt_y</p:attrName>
                                        </p:attrNameLst>
                                      </p:cBhvr>
                                      <p:rCtr x="-2444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F889BF-F4C6-4FD5-AD6C-482088CCFD4E}"/>
              </a:ext>
            </a:extLst>
          </p:cNvPr>
          <p:cNvSpPr txBox="1"/>
          <p:nvPr/>
        </p:nvSpPr>
        <p:spPr>
          <a:xfrm>
            <a:off x="1493806" y="16842"/>
            <a:ext cx="9204385" cy="584775"/>
          </a:xfrm>
          <a:prstGeom prst="rect">
            <a:avLst/>
          </a:prstGeom>
          <a:noFill/>
        </p:spPr>
        <p:txBody>
          <a:bodyPr wrap="square" rtlCol="0">
            <a:spAutoFit/>
          </a:bodyPr>
          <a:lstStyle/>
          <a:p>
            <a:pPr algn="ctr"/>
            <a:r>
              <a:rPr lang="en-US" sz="3200" b="1" dirty="0">
                <a:solidFill>
                  <a:srgbClr val="002060"/>
                </a:solidFill>
                <a:latin typeface="Times New Roman" panose="02020603050405020304" pitchFamily="18" charset="0"/>
                <a:cs typeface="Times New Roman" panose="02020603050405020304" pitchFamily="18" charset="0"/>
              </a:rPr>
              <a:t>Let us see some national flags.</a:t>
            </a:r>
          </a:p>
        </p:txBody>
      </p:sp>
      <p:pic>
        <p:nvPicPr>
          <p:cNvPr id="4" name="Picture 3">
            <a:extLst>
              <a:ext uri="{FF2B5EF4-FFF2-40B4-BE49-F238E27FC236}">
                <a16:creationId xmlns:a16="http://schemas.microsoft.com/office/drawing/2014/main" id="{AAA9E810-6037-4532-B970-FF64466913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934" y="3551104"/>
            <a:ext cx="3909743" cy="2724560"/>
          </a:xfrm>
          <a:prstGeom prst="rect">
            <a:avLst/>
          </a:prstGeom>
        </p:spPr>
      </p:pic>
      <p:pic>
        <p:nvPicPr>
          <p:cNvPr id="6" name="Picture 5">
            <a:extLst>
              <a:ext uri="{FF2B5EF4-FFF2-40B4-BE49-F238E27FC236}">
                <a16:creationId xmlns:a16="http://schemas.microsoft.com/office/drawing/2014/main" id="{797DE442-E086-4B6A-BBD9-E3D12B34A8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934" y="704440"/>
            <a:ext cx="3909743" cy="2724560"/>
          </a:xfrm>
          <a:prstGeom prst="rect">
            <a:avLst/>
          </a:prstGeom>
        </p:spPr>
      </p:pic>
      <p:pic>
        <p:nvPicPr>
          <p:cNvPr id="8" name="Picture 7">
            <a:extLst>
              <a:ext uri="{FF2B5EF4-FFF2-40B4-BE49-F238E27FC236}">
                <a16:creationId xmlns:a16="http://schemas.microsoft.com/office/drawing/2014/main" id="{94DF56D2-60DB-4BAB-9645-4676543308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34325" y="714172"/>
            <a:ext cx="3909742" cy="2714828"/>
          </a:xfrm>
          <a:prstGeom prst="rect">
            <a:avLst/>
          </a:prstGeom>
        </p:spPr>
      </p:pic>
      <p:pic>
        <p:nvPicPr>
          <p:cNvPr id="10" name="Picture 9">
            <a:extLst>
              <a:ext uri="{FF2B5EF4-FFF2-40B4-BE49-F238E27FC236}">
                <a16:creationId xmlns:a16="http://schemas.microsoft.com/office/drawing/2014/main" id="{308F44C5-59A9-4E07-B502-2A69F204659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34323" y="3560836"/>
            <a:ext cx="3909743" cy="2714828"/>
          </a:xfrm>
          <a:prstGeom prst="rect">
            <a:avLst/>
          </a:prstGeom>
        </p:spPr>
      </p:pic>
      <p:pic>
        <p:nvPicPr>
          <p:cNvPr id="12" name="Picture 11">
            <a:extLst>
              <a:ext uri="{FF2B5EF4-FFF2-40B4-BE49-F238E27FC236}">
                <a16:creationId xmlns:a16="http://schemas.microsoft.com/office/drawing/2014/main" id="{B0108BE4-1548-45AC-9694-7B4E815922A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26710" y="1785083"/>
            <a:ext cx="3138578" cy="3287833"/>
          </a:xfrm>
          <a:prstGeom prst="rect">
            <a:avLst/>
          </a:prstGeom>
        </p:spPr>
      </p:pic>
      <p:sp>
        <p:nvSpPr>
          <p:cNvPr id="13" name="Rectangle 1">
            <a:extLst>
              <a:ext uri="{FF2B5EF4-FFF2-40B4-BE49-F238E27FC236}">
                <a16:creationId xmlns:a16="http://schemas.microsoft.com/office/drawing/2014/main" id="{022E3A19-43F5-49E9-9CE1-290FF287CED1}"/>
              </a:ext>
            </a:extLst>
          </p:cNvPr>
          <p:cNvSpPr>
            <a:spLocks noChangeArrowheads="1"/>
          </p:cNvSpPr>
          <p:nvPr/>
        </p:nvSpPr>
        <p:spPr bwMode="auto">
          <a:xfrm>
            <a:off x="4404461" y="836838"/>
            <a:ext cx="3383080" cy="71302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lvl="0" eaLnBrk="0" fontAlgn="base" hangingPunct="0">
              <a:spcBef>
                <a:spcPct val="0"/>
              </a:spcBef>
              <a:spcAft>
                <a:spcPct val="0"/>
              </a:spcAft>
            </a:pPr>
            <a:r>
              <a:rPr kumimoji="0" lang="en-US" altLang="en-US" sz="24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Of which countries’ flags are these?</a:t>
            </a:r>
            <a:r>
              <a:rPr kumimoji="0" lang="en-US" altLang="en-US" sz="9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endParaRPr kumimoji="0" lang="en-US" altLang="en-US" sz="20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p:txBody>
      </p:sp>
      <p:sp>
        <p:nvSpPr>
          <p:cNvPr id="14" name="Rectangle 1">
            <a:extLst>
              <a:ext uri="{FF2B5EF4-FFF2-40B4-BE49-F238E27FC236}">
                <a16:creationId xmlns:a16="http://schemas.microsoft.com/office/drawing/2014/main" id="{12C1F93B-450A-43F7-80B7-26F7AE05D683}"/>
              </a:ext>
            </a:extLst>
          </p:cNvPr>
          <p:cNvSpPr>
            <a:spLocks noChangeArrowheads="1"/>
          </p:cNvSpPr>
          <p:nvPr/>
        </p:nvSpPr>
        <p:spPr bwMode="auto">
          <a:xfrm>
            <a:off x="4404458" y="5308138"/>
            <a:ext cx="3383080" cy="71302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lvl="0" eaLnBrk="0" fontAlgn="base" hangingPunct="0">
              <a:spcBef>
                <a:spcPct val="0"/>
              </a:spcBef>
              <a:spcAft>
                <a:spcPct val="0"/>
              </a:spcAft>
            </a:pPr>
            <a:r>
              <a:rPr lang="en-US" altLang="en-US" sz="2400" b="1" dirty="0">
                <a:solidFill>
                  <a:srgbClr val="002060"/>
                </a:solidFill>
                <a:latin typeface="Times New Roman" panose="02020603050405020304" pitchFamily="18" charset="0"/>
                <a:cs typeface="Times New Roman" panose="02020603050405020304" pitchFamily="18" charset="0"/>
              </a:rPr>
              <a:t>They are our neighbour countries.</a:t>
            </a:r>
            <a:endParaRPr kumimoji="0" lang="en-US" altLang="en-US" sz="20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63E021B5-BE56-43BF-A636-506D965A3E9A}"/>
              </a:ext>
            </a:extLst>
          </p:cNvPr>
          <p:cNvSpPr txBox="1"/>
          <p:nvPr/>
        </p:nvSpPr>
        <p:spPr>
          <a:xfrm>
            <a:off x="1152431" y="2646229"/>
            <a:ext cx="2300748" cy="646331"/>
          </a:xfrm>
          <a:prstGeom prst="rect">
            <a:avLst/>
          </a:prstGeom>
          <a:noFill/>
        </p:spPr>
        <p:txBody>
          <a:bodyPr wrap="square" rtlCol="0">
            <a:spAutoFit/>
          </a:bodyPr>
          <a:lstStyle/>
          <a:p>
            <a:pPr algn="ctr"/>
            <a:r>
              <a:rPr lang="en-US"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India</a:t>
            </a:r>
          </a:p>
        </p:txBody>
      </p:sp>
      <p:sp>
        <p:nvSpPr>
          <p:cNvPr id="16" name="TextBox 15">
            <a:extLst>
              <a:ext uri="{FF2B5EF4-FFF2-40B4-BE49-F238E27FC236}">
                <a16:creationId xmlns:a16="http://schemas.microsoft.com/office/drawing/2014/main" id="{1BD8E93A-7FEB-4D3D-AA45-B3F4D3F90D4C}"/>
              </a:ext>
            </a:extLst>
          </p:cNvPr>
          <p:cNvSpPr txBox="1"/>
          <p:nvPr/>
        </p:nvSpPr>
        <p:spPr>
          <a:xfrm>
            <a:off x="8738821" y="2782668"/>
            <a:ext cx="2300748" cy="646331"/>
          </a:xfrm>
          <a:prstGeom prst="rect">
            <a:avLst/>
          </a:prstGeom>
          <a:noFill/>
        </p:spPr>
        <p:txBody>
          <a:bodyPr wrap="square" rtlCol="0">
            <a:spAutoFit/>
          </a:bodyPr>
          <a:lstStyle/>
          <a:p>
            <a:pPr algn="ctr"/>
            <a:r>
              <a:rPr lang="en-US"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Maldives</a:t>
            </a:r>
          </a:p>
        </p:txBody>
      </p:sp>
      <p:sp>
        <p:nvSpPr>
          <p:cNvPr id="17" name="TextBox 16">
            <a:extLst>
              <a:ext uri="{FF2B5EF4-FFF2-40B4-BE49-F238E27FC236}">
                <a16:creationId xmlns:a16="http://schemas.microsoft.com/office/drawing/2014/main" id="{6251F92B-0167-4514-ADAC-1444A1756A4B}"/>
              </a:ext>
            </a:extLst>
          </p:cNvPr>
          <p:cNvSpPr txBox="1"/>
          <p:nvPr/>
        </p:nvSpPr>
        <p:spPr>
          <a:xfrm>
            <a:off x="5237734" y="1785083"/>
            <a:ext cx="2300748" cy="646331"/>
          </a:xfrm>
          <a:prstGeom prst="rect">
            <a:avLst/>
          </a:prstGeom>
          <a:noFill/>
        </p:spPr>
        <p:txBody>
          <a:bodyPr wrap="square" rtlCol="0">
            <a:spAutoFit/>
          </a:bodyPr>
          <a:lstStyle/>
          <a:p>
            <a:pPr algn="ctr"/>
            <a:r>
              <a:rPr lang="en-US" sz="36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Nepal</a:t>
            </a:r>
          </a:p>
        </p:txBody>
      </p:sp>
      <p:sp>
        <p:nvSpPr>
          <p:cNvPr id="18" name="TextBox 17">
            <a:extLst>
              <a:ext uri="{FF2B5EF4-FFF2-40B4-BE49-F238E27FC236}">
                <a16:creationId xmlns:a16="http://schemas.microsoft.com/office/drawing/2014/main" id="{EA4ED70F-7289-4D3B-98B9-82F59A1BFEF3}"/>
              </a:ext>
            </a:extLst>
          </p:cNvPr>
          <p:cNvSpPr txBox="1"/>
          <p:nvPr/>
        </p:nvSpPr>
        <p:spPr>
          <a:xfrm>
            <a:off x="201153" y="3560836"/>
            <a:ext cx="2300748" cy="646331"/>
          </a:xfrm>
          <a:prstGeom prst="rect">
            <a:avLst/>
          </a:prstGeom>
          <a:noFill/>
        </p:spPr>
        <p:txBody>
          <a:bodyPr wrap="square" rtlCol="0">
            <a:spAutoFit/>
          </a:bodyPr>
          <a:lstStyle/>
          <a:p>
            <a:pPr algn="ctr"/>
            <a:r>
              <a:rPr lang="en-US" sz="36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Bhutan</a:t>
            </a:r>
          </a:p>
        </p:txBody>
      </p:sp>
      <p:sp>
        <p:nvSpPr>
          <p:cNvPr id="19" name="TextBox 18">
            <a:extLst>
              <a:ext uri="{FF2B5EF4-FFF2-40B4-BE49-F238E27FC236}">
                <a16:creationId xmlns:a16="http://schemas.microsoft.com/office/drawing/2014/main" id="{830A143B-B543-46E8-89B9-69331DD2AE13}"/>
              </a:ext>
            </a:extLst>
          </p:cNvPr>
          <p:cNvSpPr txBox="1"/>
          <p:nvPr/>
        </p:nvSpPr>
        <p:spPr>
          <a:xfrm>
            <a:off x="7665288" y="4509081"/>
            <a:ext cx="2300748" cy="646331"/>
          </a:xfrm>
          <a:prstGeom prst="rect">
            <a:avLst/>
          </a:prstGeom>
          <a:noFill/>
        </p:spPr>
        <p:txBody>
          <a:bodyPr wrap="square" rtlCol="0">
            <a:spAutoFit/>
          </a:bodyPr>
          <a:lstStyle/>
          <a:p>
            <a:pPr algn="ctr"/>
            <a:r>
              <a:rPr lang="en-US"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Srilanka</a:t>
            </a:r>
          </a:p>
        </p:txBody>
      </p:sp>
    </p:spTree>
    <p:extLst>
      <p:ext uri="{BB962C8B-B14F-4D97-AF65-F5344CB8AC3E}">
        <p14:creationId xmlns:p14="http://schemas.microsoft.com/office/powerpoint/2010/main" val="13226372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 presetClass="entr" presetSubtype="2"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0-#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 presetClass="entr" presetSubtype="2"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1+#ppt_w/2"/>
                                          </p:val>
                                        </p:tav>
                                        <p:tav tm="100000">
                                          <p:val>
                                            <p:strVal val="#ppt_x"/>
                                          </p:val>
                                        </p:tav>
                                      </p:tavLst>
                                    </p:anim>
                                    <p:anim calcmode="lin" valueType="num">
                                      <p:cBhvr additive="base">
                                        <p:cTn id="24" dur="500" fill="hold"/>
                                        <p:tgtEl>
                                          <p:spTgt spid="4"/>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8"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0-#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15" presetClass="entr" presetSubtype="0"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 calcmode="lin" valueType="num">
                                      <p:cBhvr>
                                        <p:cTn id="35" dur="500" fill="hold"/>
                                        <p:tgtEl>
                                          <p:spTgt spid="12"/>
                                        </p:tgtEl>
                                        <p:attrNameLst>
                                          <p:attrName>ppt_x</p:attrName>
                                        </p:attrNameLst>
                                      </p:cBhvr>
                                      <p:tavLst>
                                        <p:tav tm="0" fmla="#ppt_x+(cos(-2*pi*(1-$))*-#ppt_x-sin(-2*pi*(1-$))*(1-#ppt_y))*(1-$)">
                                          <p:val>
                                            <p:fltVal val="0"/>
                                          </p:val>
                                        </p:tav>
                                        <p:tav tm="100000">
                                          <p:val>
                                            <p:fltVal val="1"/>
                                          </p:val>
                                        </p:tav>
                                      </p:tavLst>
                                    </p:anim>
                                    <p:anim calcmode="lin" valueType="num">
                                      <p:cBhvr>
                                        <p:cTn id="36" dur="500" fill="hold"/>
                                        <p:tgtEl>
                                          <p:spTgt spid="12"/>
                                        </p:tgtEl>
                                        <p:attrNameLst>
                                          <p:attrName>ppt_y</p:attrName>
                                        </p:attrNameLst>
                                      </p:cBhvr>
                                      <p:tavLst>
                                        <p:tav tm="0" fmla="#ppt_y+(sin(-2*pi*(1-$))*-#ppt_x+cos(-2*pi*(1-$))*(1-#ppt_y))*(1-$)">
                                          <p:val>
                                            <p:fltVal val="0"/>
                                          </p:val>
                                        </p:tav>
                                        <p:tav tm="100000">
                                          <p:val>
                                            <p:fltVal val="1"/>
                                          </p:val>
                                        </p:tav>
                                      </p:tavLst>
                                    </p:anim>
                                  </p:childTnLst>
                                </p:cTn>
                              </p:par>
                            </p:childTnLst>
                          </p:cTn>
                        </p:par>
                        <p:par>
                          <p:cTn id="37" fill="hold">
                            <p:stCondLst>
                              <p:cond delay="3000"/>
                            </p:stCondLst>
                            <p:childTnLst>
                              <p:par>
                                <p:cTn id="38" presetID="1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500" fill="hold"/>
                                        <p:tgtEl>
                                          <p:spTgt spid="13"/>
                                        </p:tgtEl>
                                        <p:attrNameLst>
                                          <p:attrName>ppt_w</p:attrName>
                                        </p:attrNameLst>
                                      </p:cBhvr>
                                      <p:tavLst>
                                        <p:tav tm="0">
                                          <p:val>
                                            <p:fltVal val="0"/>
                                          </p:val>
                                        </p:tav>
                                        <p:tav tm="100000">
                                          <p:val>
                                            <p:strVal val="#ppt_w"/>
                                          </p:val>
                                        </p:tav>
                                      </p:tavLst>
                                    </p:anim>
                                    <p:anim calcmode="lin" valueType="num">
                                      <p:cBhvr>
                                        <p:cTn id="41" dur="500" fill="hold"/>
                                        <p:tgtEl>
                                          <p:spTgt spid="13"/>
                                        </p:tgtEl>
                                        <p:attrNameLst>
                                          <p:attrName>ppt_h</p:attrName>
                                        </p:attrNameLst>
                                      </p:cBhvr>
                                      <p:tavLst>
                                        <p:tav tm="0">
                                          <p:val>
                                            <p:fltVal val="0"/>
                                          </p:val>
                                        </p:tav>
                                        <p:tav tm="100000">
                                          <p:val>
                                            <p:strVal val="#ppt_h"/>
                                          </p:val>
                                        </p:tav>
                                      </p:tavLst>
                                    </p:anim>
                                    <p:anim calcmode="lin" valueType="num">
                                      <p:cBhvr>
                                        <p:cTn id="42" dur="500" fill="hold"/>
                                        <p:tgtEl>
                                          <p:spTgt spid="13"/>
                                        </p:tgtEl>
                                        <p:attrNameLst>
                                          <p:attrName>ppt_x</p:attrName>
                                        </p:attrNameLst>
                                      </p:cBhvr>
                                      <p:tavLst>
                                        <p:tav tm="0" fmla="#ppt_x+(cos(-2*pi*(1-$))*-#ppt_x-sin(-2*pi*(1-$))*(1-#ppt_y))*(1-$)">
                                          <p:val>
                                            <p:fltVal val="0"/>
                                          </p:val>
                                        </p:tav>
                                        <p:tav tm="100000">
                                          <p:val>
                                            <p:fltVal val="1"/>
                                          </p:val>
                                        </p:tav>
                                      </p:tavLst>
                                    </p:anim>
                                    <p:anim calcmode="lin" valueType="num">
                                      <p:cBhvr>
                                        <p:cTn id="43" dur="500" fill="hold"/>
                                        <p:tgtEl>
                                          <p:spTgt spid="1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4" fill="hold">
                      <p:stCondLst>
                        <p:cond delay="indefinite"/>
                      </p:stCondLst>
                      <p:childTnLst>
                        <p:par>
                          <p:cTn id="45" fill="hold">
                            <p:stCondLst>
                              <p:cond delay="0"/>
                            </p:stCondLst>
                            <p:childTnLst>
                              <p:par>
                                <p:cTn id="46" presetID="15" presetClass="entr" presetSubtype="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p:cTn id="48" dur="500" fill="hold"/>
                                        <p:tgtEl>
                                          <p:spTgt spid="14"/>
                                        </p:tgtEl>
                                        <p:attrNameLst>
                                          <p:attrName>ppt_w</p:attrName>
                                        </p:attrNameLst>
                                      </p:cBhvr>
                                      <p:tavLst>
                                        <p:tav tm="0">
                                          <p:val>
                                            <p:fltVal val="0"/>
                                          </p:val>
                                        </p:tav>
                                        <p:tav tm="100000">
                                          <p:val>
                                            <p:strVal val="#ppt_w"/>
                                          </p:val>
                                        </p:tav>
                                      </p:tavLst>
                                    </p:anim>
                                    <p:anim calcmode="lin" valueType="num">
                                      <p:cBhvr>
                                        <p:cTn id="49" dur="500" fill="hold"/>
                                        <p:tgtEl>
                                          <p:spTgt spid="14"/>
                                        </p:tgtEl>
                                        <p:attrNameLst>
                                          <p:attrName>ppt_h</p:attrName>
                                        </p:attrNameLst>
                                      </p:cBhvr>
                                      <p:tavLst>
                                        <p:tav tm="0">
                                          <p:val>
                                            <p:fltVal val="0"/>
                                          </p:val>
                                        </p:tav>
                                        <p:tav tm="100000">
                                          <p:val>
                                            <p:strVal val="#ppt_h"/>
                                          </p:val>
                                        </p:tav>
                                      </p:tavLst>
                                    </p:anim>
                                    <p:anim calcmode="lin" valueType="num">
                                      <p:cBhvr>
                                        <p:cTn id="50" dur="500" fill="hold"/>
                                        <p:tgtEl>
                                          <p:spTgt spid="14"/>
                                        </p:tgtEl>
                                        <p:attrNameLst>
                                          <p:attrName>ppt_x</p:attrName>
                                        </p:attrNameLst>
                                      </p:cBhvr>
                                      <p:tavLst>
                                        <p:tav tm="0" fmla="#ppt_x+(cos(-2*pi*(1-$))*-#ppt_x-sin(-2*pi*(1-$))*(1-#ppt_y))*(1-$)">
                                          <p:val>
                                            <p:fltVal val="0"/>
                                          </p:val>
                                        </p:tav>
                                        <p:tav tm="100000">
                                          <p:val>
                                            <p:fltVal val="1"/>
                                          </p:val>
                                        </p:tav>
                                      </p:tavLst>
                                    </p:anim>
                                    <p:anim calcmode="lin" valueType="num">
                                      <p:cBhvr>
                                        <p:cTn id="51" dur="500" fill="hold"/>
                                        <p:tgtEl>
                                          <p:spTgt spid="1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2" restart="whenNotActive" fill="hold" evtFilter="cancelBubble" nodeType="interactiveSeq">
                <p:stCondLst>
                  <p:cond evt="onClick" delay="0">
                    <p:tgtEl>
                      <p:spTgt spid="6"/>
                    </p:tgtEl>
                  </p:cond>
                </p:stCondLst>
                <p:endSync evt="end" delay="0">
                  <p:rtn val="all"/>
                </p:endSync>
                <p:childTnLst>
                  <p:par>
                    <p:cTn id="53" fill="hold">
                      <p:stCondLst>
                        <p:cond delay="0"/>
                      </p:stCondLst>
                      <p:childTnLst>
                        <p:par>
                          <p:cTn id="54" fill="hold">
                            <p:stCondLst>
                              <p:cond delay="0"/>
                            </p:stCondLst>
                            <p:childTnLst>
                              <p:par>
                                <p:cTn id="55" presetID="15"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60" dur="1000" fill="hold"/>
                                        <p:tgtEl>
                                          <p:spTgt spid="1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nextCondLst>
                <p:cond evt="onClick" delay="0">
                  <p:tgtEl>
                    <p:spTgt spid="6"/>
                  </p:tgtEl>
                </p:cond>
              </p:nextCondLst>
            </p:seq>
            <p:seq concurrent="1" nextAc="seek">
              <p:cTn id="61" restart="whenNotActive" fill="hold" evtFilter="cancelBubble" nodeType="interactiveSeq">
                <p:stCondLst>
                  <p:cond evt="onClick" delay="0">
                    <p:tgtEl>
                      <p:spTgt spid="8"/>
                    </p:tgtEl>
                  </p:cond>
                </p:stCondLst>
                <p:endSync evt="end" delay="0">
                  <p:rtn val="all"/>
                </p:endSync>
                <p:childTnLst>
                  <p:par>
                    <p:cTn id="62" fill="hold">
                      <p:stCondLst>
                        <p:cond delay="0"/>
                      </p:stCondLst>
                      <p:childTnLst>
                        <p:par>
                          <p:cTn id="63" fill="hold">
                            <p:stCondLst>
                              <p:cond delay="0"/>
                            </p:stCondLst>
                            <p:childTnLst>
                              <p:par>
                                <p:cTn id="64" presetID="15" presetClass="entr" presetSubtype="0" fill="hold" grpId="0" nodeType="click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1000" fill="hold"/>
                                        <p:tgtEl>
                                          <p:spTgt spid="16"/>
                                        </p:tgtEl>
                                        <p:attrNameLst>
                                          <p:attrName>ppt_w</p:attrName>
                                        </p:attrNameLst>
                                      </p:cBhvr>
                                      <p:tavLst>
                                        <p:tav tm="0">
                                          <p:val>
                                            <p:fltVal val="0"/>
                                          </p:val>
                                        </p:tav>
                                        <p:tav tm="100000">
                                          <p:val>
                                            <p:strVal val="#ppt_w"/>
                                          </p:val>
                                        </p:tav>
                                      </p:tavLst>
                                    </p:anim>
                                    <p:anim calcmode="lin" valueType="num">
                                      <p:cBhvr>
                                        <p:cTn id="67" dur="1000" fill="hold"/>
                                        <p:tgtEl>
                                          <p:spTgt spid="16"/>
                                        </p:tgtEl>
                                        <p:attrNameLst>
                                          <p:attrName>ppt_h</p:attrName>
                                        </p:attrNameLst>
                                      </p:cBhvr>
                                      <p:tavLst>
                                        <p:tav tm="0">
                                          <p:val>
                                            <p:fltVal val="0"/>
                                          </p:val>
                                        </p:tav>
                                        <p:tav tm="100000">
                                          <p:val>
                                            <p:strVal val="#ppt_h"/>
                                          </p:val>
                                        </p:tav>
                                      </p:tavLst>
                                    </p:anim>
                                    <p:anim calcmode="lin" valueType="num">
                                      <p:cBhvr>
                                        <p:cTn id="68" dur="1000" fill="hold"/>
                                        <p:tgtEl>
                                          <p:spTgt spid="16"/>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1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nextCondLst>
                <p:cond evt="onClick" delay="0">
                  <p:tgtEl>
                    <p:spTgt spid="8"/>
                  </p:tgtEl>
                </p:cond>
              </p:nextCondLst>
            </p:seq>
            <p:seq concurrent="1" nextAc="seek">
              <p:cTn id="70" restart="whenNotActive" fill="hold" evtFilter="cancelBubble" nodeType="interactiveSeq">
                <p:stCondLst>
                  <p:cond evt="onClick" delay="0">
                    <p:tgtEl>
                      <p:spTgt spid="4"/>
                    </p:tgtEl>
                  </p:cond>
                </p:stCondLst>
                <p:endSync evt="end" delay="0">
                  <p:rtn val="all"/>
                </p:endSync>
                <p:childTnLst>
                  <p:par>
                    <p:cTn id="71" fill="hold">
                      <p:stCondLst>
                        <p:cond delay="0"/>
                      </p:stCondLst>
                      <p:childTnLst>
                        <p:par>
                          <p:cTn id="72" fill="hold">
                            <p:stCondLst>
                              <p:cond delay="0"/>
                            </p:stCondLst>
                            <p:childTnLst>
                              <p:par>
                                <p:cTn id="73" presetID="15" presetClass="entr" presetSubtype="0" fill="hold" grpId="0" nodeType="clickEffect">
                                  <p:stCondLst>
                                    <p:cond delay="0"/>
                                  </p:stCondLst>
                                  <p:childTnLst>
                                    <p:set>
                                      <p:cBhvr>
                                        <p:cTn id="74" dur="1" fill="hold">
                                          <p:stCondLst>
                                            <p:cond delay="0"/>
                                          </p:stCondLst>
                                        </p:cTn>
                                        <p:tgtEl>
                                          <p:spTgt spid="18"/>
                                        </p:tgtEl>
                                        <p:attrNameLst>
                                          <p:attrName>style.visibility</p:attrName>
                                        </p:attrNameLst>
                                      </p:cBhvr>
                                      <p:to>
                                        <p:strVal val="visible"/>
                                      </p:to>
                                    </p:set>
                                    <p:anim calcmode="lin" valueType="num">
                                      <p:cBhvr>
                                        <p:cTn id="75" dur="1000" fill="hold"/>
                                        <p:tgtEl>
                                          <p:spTgt spid="18"/>
                                        </p:tgtEl>
                                        <p:attrNameLst>
                                          <p:attrName>ppt_w</p:attrName>
                                        </p:attrNameLst>
                                      </p:cBhvr>
                                      <p:tavLst>
                                        <p:tav tm="0">
                                          <p:val>
                                            <p:fltVal val="0"/>
                                          </p:val>
                                        </p:tav>
                                        <p:tav tm="100000">
                                          <p:val>
                                            <p:strVal val="#ppt_w"/>
                                          </p:val>
                                        </p:tav>
                                      </p:tavLst>
                                    </p:anim>
                                    <p:anim calcmode="lin" valueType="num">
                                      <p:cBhvr>
                                        <p:cTn id="76" dur="1000" fill="hold"/>
                                        <p:tgtEl>
                                          <p:spTgt spid="18"/>
                                        </p:tgtEl>
                                        <p:attrNameLst>
                                          <p:attrName>ppt_h</p:attrName>
                                        </p:attrNameLst>
                                      </p:cBhvr>
                                      <p:tavLst>
                                        <p:tav tm="0">
                                          <p:val>
                                            <p:fltVal val="0"/>
                                          </p:val>
                                        </p:tav>
                                        <p:tav tm="100000">
                                          <p:val>
                                            <p:strVal val="#ppt_h"/>
                                          </p:val>
                                        </p:tav>
                                      </p:tavLst>
                                    </p:anim>
                                    <p:anim calcmode="lin" valueType="num">
                                      <p:cBhvr>
                                        <p:cTn id="7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78" dur="1000" fill="hold"/>
                                        <p:tgtEl>
                                          <p:spTgt spid="1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nextCondLst>
                <p:cond evt="onClick" delay="0">
                  <p:tgtEl>
                    <p:spTgt spid="4"/>
                  </p:tgtEl>
                </p:cond>
              </p:nextCondLst>
            </p:seq>
            <p:seq concurrent="1" nextAc="seek">
              <p:cTn id="79" restart="whenNotActive" fill="hold" evtFilter="cancelBubble" nodeType="interactiveSeq">
                <p:stCondLst>
                  <p:cond evt="onClick" delay="0">
                    <p:tgtEl>
                      <p:spTgt spid="10"/>
                    </p:tgtEl>
                  </p:cond>
                </p:stCondLst>
                <p:endSync evt="end" delay="0">
                  <p:rtn val="all"/>
                </p:endSync>
                <p:childTnLst>
                  <p:par>
                    <p:cTn id="80" fill="hold">
                      <p:stCondLst>
                        <p:cond delay="0"/>
                      </p:stCondLst>
                      <p:childTnLst>
                        <p:par>
                          <p:cTn id="81" fill="hold">
                            <p:stCondLst>
                              <p:cond delay="0"/>
                            </p:stCondLst>
                            <p:childTnLst>
                              <p:par>
                                <p:cTn id="82" presetID="15" presetClass="entr" presetSubtype="0" fill="hold" grpId="0" nodeType="clickEffect">
                                  <p:stCondLst>
                                    <p:cond delay="0"/>
                                  </p:stCondLst>
                                  <p:childTnLst>
                                    <p:set>
                                      <p:cBhvr>
                                        <p:cTn id="83" dur="1" fill="hold">
                                          <p:stCondLst>
                                            <p:cond delay="0"/>
                                          </p:stCondLst>
                                        </p:cTn>
                                        <p:tgtEl>
                                          <p:spTgt spid="19"/>
                                        </p:tgtEl>
                                        <p:attrNameLst>
                                          <p:attrName>style.visibility</p:attrName>
                                        </p:attrNameLst>
                                      </p:cBhvr>
                                      <p:to>
                                        <p:strVal val="visible"/>
                                      </p:to>
                                    </p:set>
                                    <p:anim calcmode="lin" valueType="num">
                                      <p:cBhvr>
                                        <p:cTn id="84" dur="1000" fill="hold"/>
                                        <p:tgtEl>
                                          <p:spTgt spid="19"/>
                                        </p:tgtEl>
                                        <p:attrNameLst>
                                          <p:attrName>ppt_w</p:attrName>
                                        </p:attrNameLst>
                                      </p:cBhvr>
                                      <p:tavLst>
                                        <p:tav tm="0">
                                          <p:val>
                                            <p:fltVal val="0"/>
                                          </p:val>
                                        </p:tav>
                                        <p:tav tm="100000">
                                          <p:val>
                                            <p:strVal val="#ppt_w"/>
                                          </p:val>
                                        </p:tav>
                                      </p:tavLst>
                                    </p:anim>
                                    <p:anim calcmode="lin" valueType="num">
                                      <p:cBhvr>
                                        <p:cTn id="85" dur="1000" fill="hold"/>
                                        <p:tgtEl>
                                          <p:spTgt spid="19"/>
                                        </p:tgtEl>
                                        <p:attrNameLst>
                                          <p:attrName>ppt_h</p:attrName>
                                        </p:attrNameLst>
                                      </p:cBhvr>
                                      <p:tavLst>
                                        <p:tav tm="0">
                                          <p:val>
                                            <p:fltVal val="0"/>
                                          </p:val>
                                        </p:tav>
                                        <p:tav tm="100000">
                                          <p:val>
                                            <p:strVal val="#ppt_h"/>
                                          </p:val>
                                        </p:tav>
                                      </p:tavLst>
                                    </p:anim>
                                    <p:anim calcmode="lin" valueType="num">
                                      <p:cBhvr>
                                        <p:cTn id="86" dur="1000" fill="hold"/>
                                        <p:tgtEl>
                                          <p:spTgt spid="19"/>
                                        </p:tgtEl>
                                        <p:attrNameLst>
                                          <p:attrName>ppt_x</p:attrName>
                                        </p:attrNameLst>
                                      </p:cBhvr>
                                      <p:tavLst>
                                        <p:tav tm="0" fmla="#ppt_x+(cos(-2*pi*(1-$))*-#ppt_x-sin(-2*pi*(1-$))*(1-#ppt_y))*(1-$)">
                                          <p:val>
                                            <p:fltVal val="0"/>
                                          </p:val>
                                        </p:tav>
                                        <p:tav tm="100000">
                                          <p:val>
                                            <p:fltVal val="1"/>
                                          </p:val>
                                        </p:tav>
                                      </p:tavLst>
                                    </p:anim>
                                    <p:anim calcmode="lin" valueType="num">
                                      <p:cBhvr>
                                        <p:cTn id="87" dur="1000" fill="hold"/>
                                        <p:tgtEl>
                                          <p:spTgt spid="1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nextCondLst>
                <p:cond evt="onClick" delay="0">
                  <p:tgtEl>
                    <p:spTgt spid="10"/>
                  </p:tgtEl>
                </p:cond>
              </p:nextCondLst>
            </p:seq>
            <p:seq concurrent="1" nextAc="seek">
              <p:cTn id="88" restart="whenNotActive" fill="hold" evtFilter="cancelBubble" nodeType="interactiveSeq">
                <p:stCondLst>
                  <p:cond evt="onClick" delay="0">
                    <p:tgtEl>
                      <p:spTgt spid="12"/>
                    </p:tgtEl>
                  </p:cond>
                </p:stCondLst>
                <p:endSync evt="end" delay="0">
                  <p:rtn val="all"/>
                </p:endSync>
                <p:childTnLst>
                  <p:par>
                    <p:cTn id="89" fill="hold">
                      <p:stCondLst>
                        <p:cond delay="0"/>
                      </p:stCondLst>
                      <p:childTnLst>
                        <p:par>
                          <p:cTn id="90" fill="hold">
                            <p:stCondLst>
                              <p:cond delay="0"/>
                            </p:stCondLst>
                            <p:childTnLst>
                              <p:par>
                                <p:cTn id="91" presetID="15" presetClass="entr" presetSubtype="0" fill="hold" grpId="0" nodeType="clickEffect">
                                  <p:stCondLst>
                                    <p:cond delay="0"/>
                                  </p:stCondLst>
                                  <p:childTnLst>
                                    <p:set>
                                      <p:cBhvr>
                                        <p:cTn id="92" dur="1" fill="hold">
                                          <p:stCondLst>
                                            <p:cond delay="0"/>
                                          </p:stCondLst>
                                        </p:cTn>
                                        <p:tgtEl>
                                          <p:spTgt spid="17"/>
                                        </p:tgtEl>
                                        <p:attrNameLst>
                                          <p:attrName>style.visibility</p:attrName>
                                        </p:attrNameLst>
                                      </p:cBhvr>
                                      <p:to>
                                        <p:strVal val="visible"/>
                                      </p:to>
                                    </p:set>
                                    <p:anim calcmode="lin" valueType="num">
                                      <p:cBhvr>
                                        <p:cTn id="93" dur="1000" fill="hold"/>
                                        <p:tgtEl>
                                          <p:spTgt spid="17"/>
                                        </p:tgtEl>
                                        <p:attrNameLst>
                                          <p:attrName>ppt_w</p:attrName>
                                        </p:attrNameLst>
                                      </p:cBhvr>
                                      <p:tavLst>
                                        <p:tav tm="0">
                                          <p:val>
                                            <p:fltVal val="0"/>
                                          </p:val>
                                        </p:tav>
                                        <p:tav tm="100000">
                                          <p:val>
                                            <p:strVal val="#ppt_w"/>
                                          </p:val>
                                        </p:tav>
                                      </p:tavLst>
                                    </p:anim>
                                    <p:anim calcmode="lin" valueType="num">
                                      <p:cBhvr>
                                        <p:cTn id="94" dur="1000" fill="hold"/>
                                        <p:tgtEl>
                                          <p:spTgt spid="17"/>
                                        </p:tgtEl>
                                        <p:attrNameLst>
                                          <p:attrName>ppt_h</p:attrName>
                                        </p:attrNameLst>
                                      </p:cBhvr>
                                      <p:tavLst>
                                        <p:tav tm="0">
                                          <p:val>
                                            <p:fltVal val="0"/>
                                          </p:val>
                                        </p:tav>
                                        <p:tav tm="100000">
                                          <p:val>
                                            <p:strVal val="#ppt_h"/>
                                          </p:val>
                                        </p:tav>
                                      </p:tavLst>
                                    </p:anim>
                                    <p:anim calcmode="lin" valueType="num">
                                      <p:cBhvr>
                                        <p:cTn id="95"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96" dur="1000" fill="hold"/>
                                        <p:tgtEl>
                                          <p:spTgt spid="1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nextCondLst>
                <p:cond evt="onClick" delay="0">
                  <p:tgtEl>
                    <p:spTgt spid="12"/>
                  </p:tgtEl>
                </p:cond>
              </p:nextCondLst>
            </p:seq>
          </p:childTnLst>
        </p:cTn>
      </p:par>
    </p:tnLst>
    <p:bldLst>
      <p:bldP spid="2" grpId="0"/>
      <p:bldP spid="13" grpId="0" animBg="1"/>
      <p:bldP spid="14" grpId="0" animBg="1"/>
      <p:bldP spid="15" grpId="0"/>
      <p:bldP spid="16" grpId="0"/>
      <p:bldP spid="17" grpId="0"/>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12A307-F467-4993-B9AA-3C8FE74A637D}"/>
              </a:ext>
            </a:extLst>
          </p:cNvPr>
          <p:cNvSpPr txBox="1"/>
          <p:nvPr/>
        </p:nvSpPr>
        <p:spPr>
          <a:xfrm>
            <a:off x="2531806" y="119249"/>
            <a:ext cx="7128388" cy="769441"/>
          </a:xfrm>
          <a:prstGeom prst="rect">
            <a:avLst/>
          </a:prstGeom>
          <a:noFill/>
        </p:spPr>
        <p:txBody>
          <a:bodyPr wrap="square" rtlCol="0">
            <a:spAutoFit/>
          </a:bodyPr>
          <a:lstStyle/>
          <a:p>
            <a:pPr algn="ctr"/>
            <a:r>
              <a:rPr lang="en-US" sz="4400" b="1" dirty="0">
                <a:latin typeface="Times New Roman" panose="02020603050405020304" pitchFamily="18" charset="0"/>
                <a:cs typeface="Times New Roman" panose="02020603050405020304" pitchFamily="18" charset="0"/>
              </a:rPr>
              <a:t>Look at this picture</a:t>
            </a:r>
          </a:p>
        </p:txBody>
      </p:sp>
      <p:pic>
        <p:nvPicPr>
          <p:cNvPr id="4" name="Picture 3">
            <a:extLst>
              <a:ext uri="{FF2B5EF4-FFF2-40B4-BE49-F238E27FC236}">
                <a16:creationId xmlns:a16="http://schemas.microsoft.com/office/drawing/2014/main" id="{9E5A2B70-71EF-49AE-8B9B-7C6F8D005C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88373" y="1559542"/>
            <a:ext cx="6308807" cy="4384621"/>
          </a:xfrm>
          <a:prstGeom prst="rect">
            <a:avLst/>
          </a:prstGeom>
          <a:ln>
            <a:noFill/>
          </a:ln>
          <a:effectLst>
            <a:outerShdw blurRad="190500" algn="tl" rotWithShape="0">
              <a:srgbClr val="000000">
                <a:alpha val="70000"/>
              </a:srgbClr>
            </a:outerShdw>
          </a:effectLst>
        </p:spPr>
      </p:pic>
      <p:sp>
        <p:nvSpPr>
          <p:cNvPr id="7" name="Rectangle 1">
            <a:extLst>
              <a:ext uri="{FF2B5EF4-FFF2-40B4-BE49-F238E27FC236}">
                <a16:creationId xmlns:a16="http://schemas.microsoft.com/office/drawing/2014/main" id="{12DA42E4-3530-41C0-ADC3-1F130625FB98}"/>
              </a:ext>
            </a:extLst>
          </p:cNvPr>
          <p:cNvSpPr>
            <a:spLocks noChangeArrowheads="1"/>
          </p:cNvSpPr>
          <p:nvPr/>
        </p:nvSpPr>
        <p:spPr bwMode="auto">
          <a:xfrm>
            <a:off x="7516762" y="1559543"/>
            <a:ext cx="4286864" cy="145168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3200" b="1" dirty="0">
                <a:solidFill>
                  <a:srgbClr val="202124"/>
                </a:solidFill>
                <a:latin typeface="Times New Roman" panose="02020603050405020304" pitchFamily="18" charset="0"/>
                <a:cs typeface="Times New Roman" panose="02020603050405020304" pitchFamily="18" charset="0"/>
              </a:rPr>
              <a:t>Do you know the name of the highest peak of the world</a:t>
            </a:r>
            <a:r>
              <a:rPr kumimoji="0" lang="en-US" altLang="en-US" sz="3200" b="1"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a:t>
            </a:r>
            <a:r>
              <a:rPr kumimoji="0" lang="en-US" altLang="en-US" sz="105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endParaRPr kumimoji="0" lang="en-US" alt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8" name="Rectangle 1">
            <a:extLst>
              <a:ext uri="{FF2B5EF4-FFF2-40B4-BE49-F238E27FC236}">
                <a16:creationId xmlns:a16="http://schemas.microsoft.com/office/drawing/2014/main" id="{DEAFB16F-C737-4333-8A29-0EB3DD163A90}"/>
              </a:ext>
            </a:extLst>
          </p:cNvPr>
          <p:cNvSpPr>
            <a:spLocks noChangeArrowheads="1"/>
          </p:cNvSpPr>
          <p:nvPr/>
        </p:nvSpPr>
        <p:spPr bwMode="auto">
          <a:xfrm>
            <a:off x="7516762" y="3682084"/>
            <a:ext cx="4286864" cy="46680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3200" b="1" dirty="0">
                <a:solidFill>
                  <a:srgbClr val="202124"/>
                </a:solidFill>
                <a:latin typeface="Times New Roman" panose="02020603050405020304" pitchFamily="18" charset="0"/>
                <a:cs typeface="Times New Roman" panose="02020603050405020304" pitchFamily="18" charset="0"/>
              </a:rPr>
              <a:t>Mount Everest.</a:t>
            </a:r>
            <a:r>
              <a:rPr kumimoji="0" lang="en-US" altLang="en-US" sz="105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endParaRPr kumimoji="0" lang="en-US" alt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9" name="Rectangle 1">
            <a:extLst>
              <a:ext uri="{FF2B5EF4-FFF2-40B4-BE49-F238E27FC236}">
                <a16:creationId xmlns:a16="http://schemas.microsoft.com/office/drawing/2014/main" id="{59BB0CAE-BD58-41A6-B409-41D9682CA14A}"/>
              </a:ext>
            </a:extLst>
          </p:cNvPr>
          <p:cNvSpPr>
            <a:spLocks noChangeArrowheads="1"/>
          </p:cNvSpPr>
          <p:nvPr/>
        </p:nvSpPr>
        <p:spPr bwMode="auto">
          <a:xfrm>
            <a:off x="7516762" y="4578790"/>
            <a:ext cx="4286864" cy="46680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Where</a:t>
            </a:r>
            <a:r>
              <a:rPr kumimoji="0" lang="en-US" altLang="en-US" sz="3200" b="1" i="0" u="none" strike="noStrike" cap="none" normalizeH="0" dirty="0">
                <a:ln>
                  <a:noFill/>
                </a:ln>
                <a:solidFill>
                  <a:srgbClr val="202124"/>
                </a:solidFill>
                <a:effectLst/>
                <a:latin typeface="Times New Roman" panose="02020603050405020304" pitchFamily="18" charset="0"/>
                <a:cs typeface="Times New Roman" panose="02020603050405020304" pitchFamily="18" charset="0"/>
              </a:rPr>
              <a:t> is it located</a:t>
            </a:r>
            <a:r>
              <a:rPr kumimoji="0" lang="en-US" altLang="en-US" sz="3200" b="1"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a:t>
            </a:r>
            <a:r>
              <a:rPr kumimoji="0" lang="en-US" altLang="en-US" sz="105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endParaRPr kumimoji="0" lang="en-US" alt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0" name="Rectangle 1">
            <a:extLst>
              <a:ext uri="{FF2B5EF4-FFF2-40B4-BE49-F238E27FC236}">
                <a16:creationId xmlns:a16="http://schemas.microsoft.com/office/drawing/2014/main" id="{D5430D3B-8E98-41F5-AB85-D13BAB21B97C}"/>
              </a:ext>
            </a:extLst>
          </p:cNvPr>
          <p:cNvSpPr>
            <a:spLocks noChangeArrowheads="1"/>
          </p:cNvSpPr>
          <p:nvPr/>
        </p:nvSpPr>
        <p:spPr bwMode="auto">
          <a:xfrm>
            <a:off x="7516762" y="5477361"/>
            <a:ext cx="4286864" cy="46680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3200" b="1" dirty="0">
                <a:solidFill>
                  <a:srgbClr val="202124"/>
                </a:solidFill>
                <a:latin typeface="Times New Roman" panose="02020603050405020304" pitchFamily="18" charset="0"/>
                <a:cs typeface="Times New Roman" panose="02020603050405020304" pitchFamily="18" charset="0"/>
              </a:rPr>
              <a:t>In Nepal.</a:t>
            </a:r>
            <a:r>
              <a:rPr kumimoji="0" lang="en-US" altLang="en-US" sz="105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endParaRPr kumimoji="0" lang="en-US" alt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71950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4CA1C-85EC-474D-8DDD-3B905CF351AC}"/>
              </a:ext>
            </a:extLst>
          </p:cNvPr>
          <p:cNvSpPr txBox="1">
            <a:spLocks/>
          </p:cNvSpPr>
          <p:nvPr/>
        </p:nvSpPr>
        <p:spPr>
          <a:xfrm>
            <a:off x="604683" y="1617296"/>
            <a:ext cx="10982632" cy="986242"/>
          </a:xfrm>
          <a:prstGeom prst="rect">
            <a:avLst/>
          </a:prstGeom>
          <a:noFill/>
          <a:ln w="57150">
            <a:no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b="1" dirty="0">
                <a:ln w="12700">
                  <a:solidFill>
                    <a:schemeClr val="tx2">
                      <a:lumMod val="75000"/>
                    </a:schemeClr>
                  </a:solidFill>
                  <a:prstDash val="solid"/>
                </a:ln>
                <a:solidFill>
                  <a:srgbClr val="0070C0"/>
                </a:solidFill>
                <a:effectLst>
                  <a:outerShdw dist="38100" dir="2640000" algn="bl" rotWithShape="0">
                    <a:schemeClr val="tx2">
                      <a:lumMod val="75000"/>
                    </a:schemeClr>
                  </a:outerShdw>
                </a:effectLst>
                <a:latin typeface="Times New Roman" panose="02020603050405020304" pitchFamily="18" charset="0"/>
                <a:ea typeface="+mn-ea"/>
                <a:cs typeface="Times New Roman" panose="02020603050405020304" pitchFamily="18" charset="0"/>
              </a:rPr>
              <a:t>Nepal, the land of Everest</a:t>
            </a:r>
            <a:endParaRPr lang="en-US" sz="6600" b="1" dirty="0">
              <a:ln w="12700">
                <a:solidFill>
                  <a:schemeClr val="tx2">
                    <a:lumMod val="75000"/>
                  </a:schemeClr>
                </a:solidFill>
                <a:prstDash val="solid"/>
              </a:ln>
              <a:solidFill>
                <a:srgbClr val="0070C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0CB97971-22DB-41DD-B367-D146F676D4BA}"/>
              </a:ext>
            </a:extLst>
          </p:cNvPr>
          <p:cNvSpPr txBox="1">
            <a:spLocks/>
          </p:cNvSpPr>
          <p:nvPr/>
        </p:nvSpPr>
        <p:spPr>
          <a:xfrm>
            <a:off x="2153264" y="3499065"/>
            <a:ext cx="7885471" cy="249951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6000" b="1" dirty="0">
                <a:latin typeface="Times New Roman" panose="02020603050405020304" pitchFamily="18" charset="0"/>
                <a:cs typeface="Times New Roman" panose="02020603050405020304" pitchFamily="18" charset="0"/>
              </a:rPr>
              <a:t>Unit  : 06 </a:t>
            </a:r>
          </a:p>
          <a:p>
            <a:pPr marL="0" indent="0" algn="ctr">
              <a:buNone/>
            </a:pP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[Our Neighbours]</a:t>
            </a:r>
          </a:p>
          <a:p>
            <a:pPr marL="0" indent="0" algn="ctr">
              <a:buNone/>
            </a:pPr>
            <a:r>
              <a:rPr lang="en-US" sz="4000" b="1" dirty="0">
                <a:latin typeface="Times New Roman" panose="02020603050405020304" pitchFamily="18" charset="0"/>
                <a:cs typeface="Times New Roman" panose="02020603050405020304" pitchFamily="18" charset="0"/>
              </a:rPr>
              <a:t>Lesson : 01</a:t>
            </a:r>
          </a:p>
        </p:txBody>
      </p:sp>
      <p:sp>
        <p:nvSpPr>
          <p:cNvPr id="4" name="TextBox 3">
            <a:extLst>
              <a:ext uri="{FF2B5EF4-FFF2-40B4-BE49-F238E27FC236}">
                <a16:creationId xmlns:a16="http://schemas.microsoft.com/office/drawing/2014/main" id="{7A33DA6E-C313-4322-87BB-D92FD1EFE2B7}"/>
              </a:ext>
            </a:extLst>
          </p:cNvPr>
          <p:cNvSpPr txBox="1"/>
          <p:nvPr/>
        </p:nvSpPr>
        <p:spPr>
          <a:xfrm>
            <a:off x="1432232" y="89980"/>
            <a:ext cx="9137445" cy="769441"/>
          </a:xfrm>
          <a:prstGeom prst="rect">
            <a:avLst/>
          </a:prstGeom>
          <a:noFill/>
        </p:spPr>
        <p:txBody>
          <a:bodyPr wrap="square" rtlCol="0">
            <a:spAutoFit/>
          </a:bodyPr>
          <a:lstStyle/>
          <a:p>
            <a:r>
              <a:rPr lang="en-US" sz="4400" b="1" dirty="0"/>
              <a:t>Our today’s topic of the class is…..???</a:t>
            </a:r>
          </a:p>
        </p:txBody>
      </p:sp>
    </p:spTree>
    <p:extLst>
      <p:ext uri="{BB962C8B-B14F-4D97-AF65-F5344CB8AC3E}">
        <p14:creationId xmlns:p14="http://schemas.microsoft.com/office/powerpoint/2010/main" val="29752913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
                                        </p:tgtEl>
                                        <p:attrNameLst>
                                          <p:attrName>ppt_y</p:attrName>
                                        </p:attrNameLst>
                                      </p:cBhvr>
                                      <p:tavLst>
                                        <p:tav tm="0">
                                          <p:val>
                                            <p:strVal val="#ppt_y"/>
                                          </p:val>
                                        </p:tav>
                                        <p:tav tm="100000">
                                          <p:val>
                                            <p:strVal val="#ppt_y"/>
                                          </p:val>
                                        </p:tav>
                                      </p:tavLst>
                                    </p:anim>
                                    <p:anim calcmode="lin" valueType="num">
                                      <p:cBhvr>
                                        <p:cTn id="16"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2"/>
                                        </p:tgtEl>
                                      </p:cBhvr>
                                    </p:animEffect>
                                  </p:childTnLst>
                                </p:cTn>
                              </p:par>
                              <p:par>
                                <p:cTn id="19" presetID="15" presetClass="entr" presetSubtype="0" fill="hold" grpId="0" nodeType="with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p:cTn id="21"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par>
                                <p:cTn id="25" presetID="15" presetClass="entr" presetSubtype="0" fill="hold" grpId="0" nodeType="with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p:cTn id="2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par>
                                <p:cTn id="31" presetID="15" presetClass="entr" presetSubtype="0" fill="hold" grpId="0" nodeType="with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p:cTn id="3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5"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5525" y="237112"/>
            <a:ext cx="10836852" cy="923330"/>
          </a:xfrm>
          <a:prstGeom prst="rect">
            <a:avLst/>
          </a:prstGeom>
          <a:noFill/>
          <a:ln w="762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NewRomanPS-BoldMT"/>
                <a:ea typeface="+mn-ea"/>
                <a:cs typeface="+mn-cs"/>
              </a:rPr>
              <a:t>Learning outcomes</a:t>
            </a:r>
            <a:endParaRPr kumimoji="0" lang="en-US" sz="5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3" name="Rectangle 2"/>
          <p:cNvSpPr/>
          <p:nvPr/>
        </p:nvSpPr>
        <p:spPr>
          <a:xfrm>
            <a:off x="492208" y="1692741"/>
            <a:ext cx="11503148" cy="3892861"/>
          </a:xfrm>
          <a:prstGeom prst="rect">
            <a:avLst/>
          </a:prstGeom>
          <a:noFill/>
          <a:ln w="76200">
            <a:noFill/>
          </a:ln>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After the students have studied the lesson, they will be able to…………</a:t>
            </a:r>
          </a:p>
          <a:p>
            <a:pPr marL="742950" lvl="1" indent="-285750">
              <a:lnSpc>
                <a:spcPct val="150000"/>
              </a:lnSpc>
              <a:buFont typeface="Wingdings" pitchFamily="2" charset="2"/>
              <a:buChar char="v"/>
            </a:pPr>
            <a:r>
              <a:rPr lang="en-US" sz="2800" b="1" dirty="0">
                <a:latin typeface="Times New Roman" pitchFamily="18" charset="0"/>
                <a:cs typeface="Times New Roman" pitchFamily="18" charset="0"/>
              </a:rPr>
              <a:t> 	read, comprehend and summaries texts.</a:t>
            </a:r>
          </a:p>
          <a:p>
            <a:pPr marL="742950" lvl="1" indent="-285750">
              <a:lnSpc>
                <a:spcPct val="150000"/>
              </a:lnSpc>
              <a:buFont typeface="Wingdings" pitchFamily="2" charset="2"/>
              <a:buChar char="v"/>
            </a:pPr>
            <a:r>
              <a:rPr lang="en-US" sz="2800" b="1" dirty="0">
                <a:latin typeface="Times New Roman" pitchFamily="18" charset="0"/>
                <a:cs typeface="Times New Roman" pitchFamily="18" charset="0"/>
              </a:rPr>
              <a:t> 	ask and answer questions.</a:t>
            </a:r>
          </a:p>
          <a:p>
            <a:pPr marL="742950" lvl="1" indent="-285750">
              <a:lnSpc>
                <a:spcPct val="150000"/>
              </a:lnSpc>
              <a:buFont typeface="Wingdings" pitchFamily="2" charset="2"/>
              <a:buChar char="v"/>
            </a:pPr>
            <a:r>
              <a:rPr lang="en-US" sz="2800" b="1" dirty="0">
                <a:latin typeface="Times New Roman" pitchFamily="18" charset="0"/>
                <a:cs typeface="Times New Roman" pitchFamily="18" charset="0"/>
              </a:rPr>
              <a:t> 	read travel ads and talk about them.</a:t>
            </a:r>
          </a:p>
          <a:p>
            <a:pPr marL="742950" lvl="1" indent="-285750">
              <a:lnSpc>
                <a:spcPct val="150000"/>
              </a:lnSpc>
              <a:buFont typeface="Wingdings" pitchFamily="2" charset="2"/>
              <a:buChar char="v"/>
            </a:pPr>
            <a:r>
              <a:rPr lang="en-US" sz="2800" b="1" dirty="0">
                <a:latin typeface="Times New Roman" pitchFamily="18" charset="0"/>
                <a:cs typeface="Times New Roman" pitchFamily="18" charset="0"/>
              </a:rPr>
              <a:t> 	select and write headings.</a:t>
            </a:r>
          </a:p>
          <a:p>
            <a:pPr marL="742950" lvl="1" indent="-285750">
              <a:lnSpc>
                <a:spcPct val="150000"/>
              </a:lnSpc>
              <a:buFont typeface="Wingdings" pitchFamily="2" charset="2"/>
              <a:buChar char="v"/>
            </a:pPr>
            <a:r>
              <a:rPr lang="en-US" sz="2800" b="1" dirty="0">
                <a:latin typeface="Times New Roman" pitchFamily="18" charset="0"/>
                <a:cs typeface="Times New Roman" pitchFamily="18" charset="0"/>
              </a:rPr>
              <a:t> 	write letters to friends describing places of interest. </a:t>
            </a:r>
          </a:p>
        </p:txBody>
      </p:sp>
    </p:spTree>
    <p:extLst>
      <p:ext uri="{BB962C8B-B14F-4D97-AF65-F5344CB8AC3E}">
        <p14:creationId xmlns:p14="http://schemas.microsoft.com/office/powerpoint/2010/main" val="4542457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47" presetClass="entr" presetSubtype="0" fill="hold"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anim calcmode="lin" valueType="num">
                                      <p:cBhvr>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3" fill="hold">
                            <p:stCondLst>
                              <p:cond delay="500"/>
                            </p:stCondLst>
                            <p:childTnLst>
                              <p:par>
                                <p:cTn id="14" presetID="47"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anim calcmode="lin" valueType="num">
                                      <p:cBhvr>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anim calcmode="lin" valueType="num">
                                      <p:cBhvr>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anim calcmode="lin" valueType="num">
                                      <p:cBhvr>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47" presetClass="entr" presetSubtype="0" fill="hold" nodeType="after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500"/>
                                        <p:tgtEl>
                                          <p:spTgt spid="3">
                                            <p:txEl>
                                              <p:pRg st="4" end="4"/>
                                            </p:txEl>
                                          </p:spTgt>
                                        </p:tgtEl>
                                      </p:cBhvr>
                                    </p:animEffect>
                                    <p:anim calcmode="lin" valueType="num">
                                      <p:cBhvr>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47" presetClass="entr" presetSubtype="0" fill="hold" nodeType="after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500"/>
                                        <p:tgtEl>
                                          <p:spTgt spid="3">
                                            <p:txEl>
                                              <p:pRg st="5" end="5"/>
                                            </p:txEl>
                                          </p:spTgt>
                                        </p:tgtEl>
                                      </p:cBhvr>
                                    </p:animEffect>
                                    <p:anim calcmode="lin" valueType="num">
                                      <p:cBhvr>
                                        <p:cTn id="4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p:blipFill>
        <p:spPr>
          <a:xfrm>
            <a:off x="5719803" y="1521273"/>
            <a:ext cx="5692988" cy="3517452"/>
          </a:xfrm>
          <a:prstGeom prst="rect">
            <a:avLst/>
          </a:prstGeom>
        </p:spPr>
      </p:pic>
      <p:sp>
        <p:nvSpPr>
          <p:cNvPr id="14" name="TextBox 13">
            <a:extLst>
              <a:ext uri="{FF2B5EF4-FFF2-40B4-BE49-F238E27FC236}">
                <a16:creationId xmlns:a16="http://schemas.microsoft.com/office/drawing/2014/main" id="{9F9C2B8A-7375-4022-88AE-9FD66D77D73C}"/>
              </a:ext>
            </a:extLst>
          </p:cNvPr>
          <p:cNvSpPr txBox="1"/>
          <p:nvPr/>
        </p:nvSpPr>
        <p:spPr>
          <a:xfrm>
            <a:off x="4252451" y="152261"/>
            <a:ext cx="3687097" cy="707886"/>
          </a:xfrm>
          <a:prstGeom prst="rect">
            <a:avLst/>
          </a:prstGeom>
          <a:noFill/>
        </p:spPr>
        <p:txBody>
          <a:bodyPr wrap="square" rtlCol="0">
            <a:spAutoFit/>
          </a:bodyPr>
          <a:lstStyle/>
          <a:p>
            <a:pPr algn="ctr"/>
            <a:r>
              <a:rPr lang="en-US" sz="4000" b="1" dirty="0">
                <a:effectLst>
                  <a:outerShdw blurRad="38100" dist="38100" dir="2700000" algn="tl">
                    <a:srgbClr val="000000">
                      <a:alpha val="43137"/>
                    </a:srgbClr>
                  </a:outerShdw>
                </a:effectLst>
                <a:latin typeface="Arial Rounded MT Bold" panose="020F0704030504030204" pitchFamily="34" charset="0"/>
                <a:cs typeface="Times New Roman" panose="02020603050405020304" pitchFamily="18" charset="0"/>
              </a:rPr>
              <a:t>New word</a:t>
            </a:r>
          </a:p>
        </p:txBody>
      </p:sp>
      <p:sp>
        <p:nvSpPr>
          <p:cNvPr id="15" name="TextBox 14">
            <a:extLst>
              <a:ext uri="{FF2B5EF4-FFF2-40B4-BE49-F238E27FC236}">
                <a16:creationId xmlns:a16="http://schemas.microsoft.com/office/drawing/2014/main" id="{9CF5A22A-9D4B-4BC6-A870-207D000841AC}"/>
              </a:ext>
            </a:extLst>
          </p:cNvPr>
          <p:cNvSpPr txBox="1"/>
          <p:nvPr/>
        </p:nvSpPr>
        <p:spPr>
          <a:xfrm>
            <a:off x="421287" y="506204"/>
            <a:ext cx="3817492" cy="923330"/>
          </a:xfrm>
          <a:prstGeom prst="rect">
            <a:avLst/>
          </a:prstGeom>
          <a:noFill/>
          <a:ln w="57150">
            <a:noFill/>
          </a:ln>
        </p:spPr>
        <p:txBody>
          <a:bodyPr wrap="square" rtlCol="0">
            <a:spAutoFit/>
          </a:bodyPr>
          <a:lstStyle/>
          <a:p>
            <a:r>
              <a:rPr lang="en-US" sz="5400" b="1" dirty="0">
                <a:effectLst>
                  <a:outerShdw blurRad="38100" dist="38100" dir="2700000" algn="tl">
                    <a:srgbClr val="000000">
                      <a:alpha val="43137"/>
                    </a:srgbClr>
                  </a:outerShdw>
                </a:effectLst>
                <a:latin typeface="Arial Rounded MT Bold" panose="020F0704030504030204" pitchFamily="34" charset="0"/>
              </a:rPr>
              <a:t>Monsoon</a:t>
            </a:r>
          </a:p>
        </p:txBody>
      </p:sp>
      <p:sp>
        <p:nvSpPr>
          <p:cNvPr id="16" name="TextBox 15">
            <a:extLst>
              <a:ext uri="{FF2B5EF4-FFF2-40B4-BE49-F238E27FC236}">
                <a16:creationId xmlns:a16="http://schemas.microsoft.com/office/drawing/2014/main" id="{EDD536BF-D4D6-46D5-AAE6-7C170EBEAA90}"/>
              </a:ext>
            </a:extLst>
          </p:cNvPr>
          <p:cNvSpPr txBox="1"/>
          <p:nvPr/>
        </p:nvSpPr>
        <p:spPr>
          <a:xfrm>
            <a:off x="421287" y="1846941"/>
            <a:ext cx="4169302" cy="2862322"/>
          </a:xfrm>
          <a:prstGeom prst="rect">
            <a:avLst/>
          </a:prstGeom>
          <a:noFill/>
          <a:ln w="57150">
            <a:solidFill>
              <a:srgbClr val="7030A0"/>
            </a:solidFill>
          </a:ln>
        </p:spPr>
        <p:txBody>
          <a:bodyPr wrap="square" rtlCol="0">
            <a:spAutoFit/>
          </a:bodyPr>
          <a:lstStyle/>
          <a:p>
            <a:pPr algn="just"/>
            <a:r>
              <a:rPr lang="en-US" sz="3600" b="1" dirty="0">
                <a:solidFill>
                  <a:srgbClr val="7030A0"/>
                </a:solidFill>
                <a:latin typeface="Arial Rounded MT Bold" panose="020F0704030504030204" pitchFamily="34" charset="0"/>
              </a:rPr>
              <a:t>A wind which blows in South Asia, bringing heavy rains in the summer.</a:t>
            </a:r>
          </a:p>
        </p:txBody>
      </p:sp>
      <p:sp>
        <p:nvSpPr>
          <p:cNvPr id="17" name="Rectangle 16">
            <a:extLst>
              <a:ext uri="{FF2B5EF4-FFF2-40B4-BE49-F238E27FC236}">
                <a16:creationId xmlns:a16="http://schemas.microsoft.com/office/drawing/2014/main" id="{8B30B816-A660-4B30-A254-CD82F605FA19}"/>
              </a:ext>
            </a:extLst>
          </p:cNvPr>
          <p:cNvSpPr/>
          <p:nvPr/>
        </p:nvSpPr>
        <p:spPr>
          <a:xfrm>
            <a:off x="421287" y="5372891"/>
            <a:ext cx="10110445" cy="646331"/>
          </a:xfrm>
          <a:prstGeom prst="rect">
            <a:avLst/>
          </a:prstGeom>
          <a:noFill/>
          <a:ln w="57150">
            <a:noFill/>
          </a:ln>
        </p:spPr>
        <p:txBody>
          <a:bodyPr wrap="square">
            <a:spAutoFit/>
          </a:bodyPr>
          <a:lstStyle/>
          <a:p>
            <a:pPr lvl="0"/>
            <a:r>
              <a:rPr lang="en-US" sz="3600" b="1" dirty="0">
                <a:solidFill>
                  <a:srgbClr val="7030A0"/>
                </a:solidFill>
                <a:effectLst>
                  <a:outerShdw blurRad="38100" dist="38100" dir="2700000" algn="tl">
                    <a:srgbClr val="000000">
                      <a:alpha val="43137"/>
                    </a:srgbClr>
                  </a:outerShdw>
                </a:effectLst>
                <a:latin typeface="Arial Rounded MT Bold" panose="020F0704030504030204" pitchFamily="34" charset="0"/>
              </a:rPr>
              <a:t>Syn.:   A periodical wind of the Indian Ocean</a:t>
            </a:r>
          </a:p>
        </p:txBody>
      </p:sp>
    </p:spTree>
    <p:extLst>
      <p:ext uri="{BB962C8B-B14F-4D97-AF65-F5344CB8AC3E}">
        <p14:creationId xmlns:p14="http://schemas.microsoft.com/office/powerpoint/2010/main" val="15156617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p:cTn id="7"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4">
                                            <p:txEl>
                                              <p:pRg st="0" end="0"/>
                                            </p:tx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fltVal val="0"/>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500" fill="hold"/>
                                        <p:tgtEl>
                                          <p:spTgt spid="17"/>
                                        </p:tgtEl>
                                        <p:attrNameLst>
                                          <p:attrName>ppt_w</p:attrName>
                                        </p:attrNameLst>
                                      </p:cBhvr>
                                      <p:tavLst>
                                        <p:tav tm="0">
                                          <p:val>
                                            <p:fltVal val="0"/>
                                          </p:val>
                                        </p:tav>
                                        <p:tav tm="100000">
                                          <p:val>
                                            <p:strVal val="#ppt_w"/>
                                          </p:val>
                                        </p:tav>
                                      </p:tavLst>
                                    </p:anim>
                                    <p:anim calcmode="lin" valueType="num">
                                      <p:cBhvr>
                                        <p:cTn id="33" dur="500" fill="hold"/>
                                        <p:tgtEl>
                                          <p:spTgt spid="17"/>
                                        </p:tgtEl>
                                        <p:attrNameLst>
                                          <p:attrName>ppt_h</p:attrName>
                                        </p:attrNameLst>
                                      </p:cBhvr>
                                      <p:tavLst>
                                        <p:tav tm="0">
                                          <p:val>
                                            <p:fltVal val="0"/>
                                          </p:val>
                                        </p:tav>
                                        <p:tav tm="100000">
                                          <p:val>
                                            <p:strVal val="#ppt_h"/>
                                          </p:val>
                                        </p:tav>
                                      </p:tavLst>
                                    </p:anim>
                                    <p:animEffect transition="in" filter="fade">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12056" y="515581"/>
            <a:ext cx="2807191" cy="923330"/>
          </a:xfrm>
          <a:prstGeom prst="rect">
            <a:avLst/>
          </a:prstGeom>
          <a:noFill/>
          <a:ln w="57150">
            <a:noFill/>
          </a:ln>
        </p:spPr>
        <p:txBody>
          <a:bodyPr wrap="square" rtlCol="0">
            <a:spAutoFit/>
          </a:bodyPr>
          <a:lstStyle/>
          <a:p>
            <a:r>
              <a:rPr lang="en-US" sz="5400" b="1" dirty="0">
                <a:effectLst>
                  <a:outerShdw blurRad="38100" dist="38100" dir="2700000" algn="tl">
                    <a:srgbClr val="000000">
                      <a:alpha val="43137"/>
                    </a:srgbClr>
                  </a:outerShdw>
                </a:effectLst>
                <a:latin typeface="Arial Rounded MT Bold" panose="020F0704030504030204" pitchFamily="34" charset="0"/>
              </a:rPr>
              <a:t>Ethnic</a:t>
            </a:r>
          </a:p>
        </p:txBody>
      </p:sp>
      <p:sp>
        <p:nvSpPr>
          <p:cNvPr id="8" name="TextBox 7"/>
          <p:cNvSpPr txBox="1"/>
          <p:nvPr/>
        </p:nvSpPr>
        <p:spPr>
          <a:xfrm>
            <a:off x="245382" y="2231717"/>
            <a:ext cx="4007069" cy="2308324"/>
          </a:xfrm>
          <a:prstGeom prst="rect">
            <a:avLst/>
          </a:prstGeom>
          <a:noFill/>
          <a:ln w="28575">
            <a:solidFill>
              <a:srgbClr val="7030A0"/>
            </a:solidFill>
          </a:ln>
        </p:spPr>
        <p:txBody>
          <a:bodyPr wrap="square" rtlCol="0">
            <a:spAutoFit/>
          </a:bodyPr>
          <a:lstStyle/>
          <a:p>
            <a:pPr algn="just"/>
            <a:r>
              <a:rPr lang="en-US" sz="3600" b="1" dirty="0">
                <a:solidFill>
                  <a:srgbClr val="7030A0"/>
                </a:solidFill>
                <a:effectLst>
                  <a:outerShdw blurRad="38100" dist="38100" dir="2700000" algn="tl">
                    <a:srgbClr val="000000">
                      <a:alpha val="43137"/>
                    </a:srgbClr>
                  </a:outerShdw>
                </a:effectLst>
                <a:latin typeface="Arial Rounded MT Bold" panose="020F0704030504030204" pitchFamily="34" charset="0"/>
              </a:rPr>
              <a:t>Relating to a particular racial or tribal group of people.</a:t>
            </a:r>
          </a:p>
        </p:txBody>
      </p:sp>
      <p:sp>
        <p:nvSpPr>
          <p:cNvPr id="9" name="Rectangle 8"/>
          <p:cNvSpPr/>
          <p:nvPr/>
        </p:nvSpPr>
        <p:spPr>
          <a:xfrm>
            <a:off x="312056" y="5142059"/>
            <a:ext cx="3288394" cy="646331"/>
          </a:xfrm>
          <a:prstGeom prst="rect">
            <a:avLst/>
          </a:prstGeom>
          <a:noFill/>
          <a:ln w="57150">
            <a:noFill/>
          </a:ln>
        </p:spPr>
        <p:txBody>
          <a:bodyPr wrap="square">
            <a:spAutoFit/>
          </a:bodyPr>
          <a:lstStyle/>
          <a:p>
            <a:pPr lvl="0"/>
            <a:r>
              <a:rPr lang="en-US" sz="3600" b="1" dirty="0">
                <a:solidFill>
                  <a:srgbClr val="7030A0"/>
                </a:solidFill>
                <a:effectLst>
                  <a:outerShdw blurRad="38100" dist="38100" dir="2700000" algn="tl">
                    <a:srgbClr val="000000">
                      <a:alpha val="43137"/>
                    </a:srgbClr>
                  </a:outerShdw>
                </a:effectLst>
                <a:latin typeface="Arial Rounded MT Bold" panose="020F0704030504030204" pitchFamily="34" charset="0"/>
              </a:rPr>
              <a:t>Syn.:   tribal</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p:blipFill>
        <p:spPr>
          <a:xfrm>
            <a:off x="6429375" y="1845036"/>
            <a:ext cx="5303071" cy="3081687"/>
          </a:xfrm>
          <a:prstGeom prst="rect">
            <a:avLst/>
          </a:prstGeom>
          <a:ln w="88900" cap="sq" cmpd="thickThin">
            <a:solidFill>
              <a:srgbClr val="000000"/>
            </a:solidFill>
            <a:prstDash val="solid"/>
            <a:miter lim="800000"/>
          </a:ln>
          <a:effectLst>
            <a:innerShdw blurRad="76200">
              <a:srgbClr val="000000"/>
            </a:innerShdw>
          </a:effectLst>
        </p:spPr>
      </p:pic>
      <p:sp>
        <p:nvSpPr>
          <p:cNvPr id="2" name="TextBox 1">
            <a:extLst>
              <a:ext uri="{FF2B5EF4-FFF2-40B4-BE49-F238E27FC236}">
                <a16:creationId xmlns:a16="http://schemas.microsoft.com/office/drawing/2014/main" id="{7A8C26B0-8C98-464A-8687-60BB8731B5DB}"/>
              </a:ext>
            </a:extLst>
          </p:cNvPr>
          <p:cNvSpPr txBox="1"/>
          <p:nvPr/>
        </p:nvSpPr>
        <p:spPr>
          <a:xfrm>
            <a:off x="4252451" y="152261"/>
            <a:ext cx="3687097" cy="707886"/>
          </a:xfrm>
          <a:prstGeom prst="rect">
            <a:avLst/>
          </a:prstGeom>
          <a:noFill/>
        </p:spPr>
        <p:txBody>
          <a:bodyPr wrap="square" rtlCol="0">
            <a:spAutoFit/>
          </a:bodyPr>
          <a:lstStyle/>
          <a:p>
            <a:pPr algn="ctr"/>
            <a:r>
              <a:rPr lang="en-US" sz="4000" b="1" dirty="0">
                <a:effectLst>
                  <a:outerShdw blurRad="38100" dist="38100" dir="2700000" algn="tl">
                    <a:srgbClr val="000000">
                      <a:alpha val="43137"/>
                    </a:srgbClr>
                  </a:outerShdw>
                </a:effectLst>
                <a:latin typeface="Arial Rounded MT Bold" panose="020F0704030504030204" pitchFamily="34" charset="0"/>
                <a:cs typeface="Times New Roman" panose="02020603050405020304" pitchFamily="18" charset="0"/>
              </a:rPr>
              <a:t>New word</a:t>
            </a:r>
          </a:p>
        </p:txBody>
      </p:sp>
    </p:spTree>
    <p:extLst>
      <p:ext uri="{BB962C8B-B14F-4D97-AF65-F5344CB8AC3E}">
        <p14:creationId xmlns:p14="http://schemas.microsoft.com/office/powerpoint/2010/main" val="21441837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Effect transition="in" filter="fade">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3679812A-438A-47BE-A8A6-2B05E172B4DF}"/>
              </a:ext>
            </a:extLst>
          </p:cNvPr>
          <p:cNvSpPr txBox="1"/>
          <p:nvPr/>
        </p:nvSpPr>
        <p:spPr>
          <a:xfrm>
            <a:off x="4252451" y="152261"/>
            <a:ext cx="3687097" cy="707886"/>
          </a:xfrm>
          <a:prstGeom prst="rect">
            <a:avLst/>
          </a:prstGeom>
          <a:noFill/>
        </p:spPr>
        <p:txBody>
          <a:bodyPr wrap="square" rtlCol="0">
            <a:spAutoFit/>
          </a:bodyPr>
          <a:lstStyle/>
          <a:p>
            <a:pPr algn="ctr"/>
            <a:r>
              <a:rPr lang="en-US" sz="4000" b="1" dirty="0">
                <a:effectLst>
                  <a:outerShdw blurRad="38100" dist="38100" dir="2700000" algn="tl">
                    <a:srgbClr val="000000">
                      <a:alpha val="43137"/>
                    </a:srgbClr>
                  </a:outerShdw>
                </a:effectLst>
                <a:latin typeface="Arial Rounded MT Bold" panose="020F0704030504030204" pitchFamily="34" charset="0"/>
                <a:cs typeface="Times New Roman" panose="02020603050405020304" pitchFamily="18" charset="0"/>
              </a:rPr>
              <a:t>New word</a:t>
            </a:r>
          </a:p>
        </p:txBody>
      </p:sp>
      <p:sp>
        <p:nvSpPr>
          <p:cNvPr id="17" name="TextBox 16">
            <a:extLst>
              <a:ext uri="{FF2B5EF4-FFF2-40B4-BE49-F238E27FC236}">
                <a16:creationId xmlns:a16="http://schemas.microsoft.com/office/drawing/2014/main" id="{25F370E4-687C-4DC1-90C3-B18AF664720D}"/>
              </a:ext>
            </a:extLst>
          </p:cNvPr>
          <p:cNvSpPr txBox="1"/>
          <p:nvPr/>
        </p:nvSpPr>
        <p:spPr>
          <a:xfrm>
            <a:off x="524258" y="775732"/>
            <a:ext cx="3817492" cy="923330"/>
          </a:xfrm>
          <a:prstGeom prst="rect">
            <a:avLst/>
          </a:prstGeom>
          <a:noFill/>
          <a:ln w="57150">
            <a:noFill/>
          </a:ln>
        </p:spPr>
        <p:txBody>
          <a:bodyPr wrap="square" rtlCol="0">
            <a:spAutoFit/>
          </a:bodyPr>
          <a:lstStyle/>
          <a:p>
            <a:r>
              <a:rPr lang="en-US" sz="5400" b="1" dirty="0">
                <a:effectLst>
                  <a:outerShdw blurRad="38100" dist="38100" dir="2700000" algn="tl">
                    <a:srgbClr val="000000">
                      <a:alpha val="43137"/>
                    </a:srgbClr>
                  </a:outerShdw>
                </a:effectLst>
                <a:latin typeface="Arial Rounded MT Bold" panose="020F0704030504030204" pitchFamily="34" charset="0"/>
              </a:rPr>
              <a:t>Sublime</a:t>
            </a:r>
          </a:p>
        </p:txBody>
      </p:sp>
      <p:sp>
        <p:nvSpPr>
          <p:cNvPr id="18" name="TextBox 17">
            <a:extLst>
              <a:ext uri="{FF2B5EF4-FFF2-40B4-BE49-F238E27FC236}">
                <a16:creationId xmlns:a16="http://schemas.microsoft.com/office/drawing/2014/main" id="{B7CC9B7F-4646-49D3-A684-83E111314535}"/>
              </a:ext>
            </a:extLst>
          </p:cNvPr>
          <p:cNvSpPr txBox="1"/>
          <p:nvPr/>
        </p:nvSpPr>
        <p:spPr>
          <a:xfrm>
            <a:off x="524258" y="2274837"/>
            <a:ext cx="4169302" cy="2308324"/>
          </a:xfrm>
          <a:prstGeom prst="rect">
            <a:avLst/>
          </a:prstGeom>
          <a:noFill/>
          <a:ln w="57150">
            <a:solidFill>
              <a:srgbClr val="7030A0"/>
            </a:solidFill>
          </a:ln>
        </p:spPr>
        <p:txBody>
          <a:bodyPr wrap="square" rtlCol="0">
            <a:spAutoFit/>
          </a:bodyPr>
          <a:lstStyle/>
          <a:p>
            <a:pPr algn="just"/>
            <a:r>
              <a:rPr lang="en-US" sz="3600" b="1" dirty="0">
                <a:solidFill>
                  <a:srgbClr val="7030A0"/>
                </a:solidFill>
                <a:latin typeface="Arial Rounded MT Bold" panose="020F0704030504030204" pitchFamily="34" charset="0"/>
              </a:rPr>
              <a:t>Any thing that looks at the best or most excellent kind.</a:t>
            </a:r>
          </a:p>
        </p:txBody>
      </p:sp>
      <p:sp>
        <p:nvSpPr>
          <p:cNvPr id="19" name="Rectangle 18">
            <a:extLst>
              <a:ext uri="{FF2B5EF4-FFF2-40B4-BE49-F238E27FC236}">
                <a16:creationId xmlns:a16="http://schemas.microsoft.com/office/drawing/2014/main" id="{9E8D1961-35A0-410C-A3F8-E69919263F96}"/>
              </a:ext>
            </a:extLst>
          </p:cNvPr>
          <p:cNvSpPr/>
          <p:nvPr/>
        </p:nvSpPr>
        <p:spPr>
          <a:xfrm>
            <a:off x="524258" y="5158936"/>
            <a:ext cx="5519395" cy="646331"/>
          </a:xfrm>
          <a:prstGeom prst="rect">
            <a:avLst/>
          </a:prstGeom>
          <a:noFill/>
          <a:ln w="57150">
            <a:noFill/>
          </a:ln>
        </p:spPr>
        <p:txBody>
          <a:bodyPr wrap="square">
            <a:spAutoFit/>
          </a:bodyPr>
          <a:lstStyle/>
          <a:p>
            <a:pPr lvl="0"/>
            <a:r>
              <a:rPr lang="en-US" sz="3600" b="1" dirty="0">
                <a:solidFill>
                  <a:srgbClr val="7030A0"/>
                </a:solidFill>
                <a:effectLst>
                  <a:outerShdw blurRad="38100" dist="38100" dir="2700000" algn="tl">
                    <a:srgbClr val="000000">
                      <a:alpha val="43137"/>
                    </a:srgbClr>
                  </a:outerShdw>
                </a:effectLst>
                <a:latin typeface="Arial Rounded MT Bold" panose="020F0704030504030204" pitchFamily="34" charset="0"/>
              </a:rPr>
              <a:t>Syn.:   majestic, lofty</a:t>
            </a:r>
          </a:p>
        </p:txBody>
      </p:sp>
      <p:pic>
        <p:nvPicPr>
          <p:cNvPr id="20" name="Picture 19">
            <a:extLst>
              <a:ext uri="{FF2B5EF4-FFF2-40B4-BE49-F238E27FC236}">
                <a16:creationId xmlns:a16="http://schemas.microsoft.com/office/drawing/2014/main" id="{38BE43D3-1DFB-4940-BA1C-0EE05723A31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95999" y="1722130"/>
            <a:ext cx="5571743" cy="341373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5185726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p:cTn id="7" dur="5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6">
                                            <p:txEl>
                                              <p:pRg st="0" end="0"/>
                                            </p:tx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500" fill="hold"/>
                                        <p:tgtEl>
                                          <p:spTgt spid="17"/>
                                        </p:tgtEl>
                                        <p:attrNameLst>
                                          <p:attrName>ppt_w</p:attrName>
                                        </p:attrNameLst>
                                      </p:cBhvr>
                                      <p:tavLst>
                                        <p:tav tm="0">
                                          <p:val>
                                            <p:fltVal val="0"/>
                                          </p:val>
                                        </p:tav>
                                        <p:tav tm="100000">
                                          <p:val>
                                            <p:strVal val="#ppt_w"/>
                                          </p:val>
                                        </p:tav>
                                      </p:tavLst>
                                    </p:anim>
                                    <p:anim calcmode="lin" valueType="num">
                                      <p:cBhvr>
                                        <p:cTn id="14" dur="500" fill="hold"/>
                                        <p:tgtEl>
                                          <p:spTgt spid="17"/>
                                        </p:tgtEl>
                                        <p:attrNameLst>
                                          <p:attrName>ppt_h</p:attrName>
                                        </p:attrNameLst>
                                      </p:cBhvr>
                                      <p:tavLst>
                                        <p:tav tm="0">
                                          <p:val>
                                            <p:fltVal val="0"/>
                                          </p:val>
                                        </p:tav>
                                        <p:tav tm="100000">
                                          <p:val>
                                            <p:strVal val="#ppt_h"/>
                                          </p:val>
                                        </p:tav>
                                      </p:tavLst>
                                    </p:anim>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fltVal val="0"/>
                                          </p:val>
                                        </p:tav>
                                        <p:tav tm="100000">
                                          <p:val>
                                            <p:strVal val="#ppt_h"/>
                                          </p:val>
                                        </p:tav>
                                      </p:tavLst>
                                    </p:anim>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294</TotalTime>
  <Words>2055</Words>
  <Application>Microsoft Office PowerPoint</Application>
  <PresentationFormat>Widescreen</PresentationFormat>
  <Paragraphs>189</Paragraphs>
  <Slides>24</Slides>
  <Notes>4</Notes>
  <HiddenSlides>4</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Arial</vt:lpstr>
      <vt:lpstr>Arial Rounded MT Bold</vt:lpstr>
      <vt:lpstr>Calibri</vt:lpstr>
      <vt:lpstr>Calibri Light</vt:lpstr>
      <vt:lpstr>Monotype Corsiva</vt:lpstr>
      <vt:lpstr>Segoe UI Symbol</vt:lpstr>
      <vt:lpstr>Times New Roman</vt:lpstr>
      <vt:lpstr>TimesNewRomanPS-BoldMT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SWAPNIL</dc:creator>
  <cp:lastModifiedBy>SWAPNIL</cp:lastModifiedBy>
  <cp:revision>102</cp:revision>
  <dcterms:created xsi:type="dcterms:W3CDTF">2020-12-27T12:52:11Z</dcterms:created>
  <dcterms:modified xsi:type="dcterms:W3CDTF">2020-12-31T16:21:57Z</dcterms:modified>
</cp:coreProperties>
</file>