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7" r:id="rId2"/>
    <p:sldId id="258" r:id="rId3"/>
    <p:sldId id="278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80" r:id="rId12"/>
    <p:sldId id="279" r:id="rId13"/>
    <p:sldId id="281" r:id="rId14"/>
    <p:sldId id="268" r:id="rId15"/>
    <p:sldId id="277" r:id="rId16"/>
    <p:sldId id="267" r:id="rId17"/>
    <p:sldId id="284" r:id="rId18"/>
    <p:sldId id="273" r:id="rId19"/>
    <p:sldId id="272" r:id="rId20"/>
    <p:sldId id="274" r:id="rId21"/>
    <p:sldId id="275" r:id="rId22"/>
    <p:sldId id="27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54DB84-AFE8-4292-9CC8-3A41D50EC4BC}" type="datetimeFigureOut">
              <a:rPr lang="en-US" smtClean="0"/>
              <a:t>29-Dec-20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5F1066-BC6F-444C-8AD8-208936E43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048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D4801-AD89-4541-B0B8-032F3B28811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556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F665C-7AA5-4C9F-89D8-F9BD3A335DB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247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F665C-7AA5-4C9F-89D8-F9BD3A335DB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456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F665C-7AA5-4C9F-89D8-F9BD3A335DB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54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85AF-60C1-4F53-B575-F910C08E211B}" type="datetimeFigureOut">
              <a:rPr lang="en-US" smtClean="0"/>
              <a:t>29-Dec-20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096B-B386-49F0-8E18-98C54B7A7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998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85AF-60C1-4F53-B575-F910C08E211B}" type="datetimeFigureOut">
              <a:rPr lang="en-US" smtClean="0"/>
              <a:t>29-Dec-20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096B-B386-49F0-8E18-98C54B7A7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525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85AF-60C1-4F53-B575-F910C08E211B}" type="datetimeFigureOut">
              <a:rPr lang="en-US" smtClean="0"/>
              <a:t>29-Dec-20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096B-B386-49F0-8E18-98C54B7A7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787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85AF-60C1-4F53-B575-F910C08E211B}" type="datetimeFigureOut">
              <a:rPr lang="en-US" smtClean="0"/>
              <a:t>29-Dec-20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096B-B386-49F0-8E18-98C54B7A7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041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85AF-60C1-4F53-B575-F910C08E211B}" type="datetimeFigureOut">
              <a:rPr lang="en-US" smtClean="0"/>
              <a:t>29-Dec-20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096B-B386-49F0-8E18-98C54B7A7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700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85AF-60C1-4F53-B575-F910C08E211B}" type="datetimeFigureOut">
              <a:rPr lang="en-US" smtClean="0"/>
              <a:t>29-Dec-20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096B-B386-49F0-8E18-98C54B7A7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438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85AF-60C1-4F53-B575-F910C08E211B}" type="datetimeFigureOut">
              <a:rPr lang="en-US" smtClean="0"/>
              <a:t>29-Dec-20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096B-B386-49F0-8E18-98C54B7A7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628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85AF-60C1-4F53-B575-F910C08E211B}" type="datetimeFigureOut">
              <a:rPr lang="en-US" smtClean="0"/>
              <a:t>29-Dec-20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096B-B386-49F0-8E18-98C54B7A7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54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85AF-60C1-4F53-B575-F910C08E211B}" type="datetimeFigureOut">
              <a:rPr lang="en-US" smtClean="0"/>
              <a:t>29-Dec-20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096B-B386-49F0-8E18-98C54B7A7E66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4" t="8428" r="8003" b="12957"/>
          <a:stretch/>
        </p:blipFill>
        <p:spPr>
          <a:xfrm>
            <a:off x="7952" y="5800300"/>
            <a:ext cx="1551757" cy="10577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4" t="8428" r="8003" b="12957"/>
          <a:stretch/>
        </p:blipFill>
        <p:spPr>
          <a:xfrm rot="5400000">
            <a:off x="234979" y="-227031"/>
            <a:ext cx="1097700" cy="15517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4" t="8428" r="8003" b="12957"/>
          <a:stretch/>
        </p:blipFill>
        <p:spPr>
          <a:xfrm rot="10800000">
            <a:off x="10581563" y="-1"/>
            <a:ext cx="1610436" cy="10976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4" t="8428" r="8003" b="12957"/>
          <a:stretch/>
        </p:blipFill>
        <p:spPr>
          <a:xfrm rot="16200000">
            <a:off x="10913263" y="5592911"/>
            <a:ext cx="1156308" cy="140116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H="1">
            <a:off x="109184" y="1555841"/>
            <a:ext cx="7949" cy="3698543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" t="64295" r="69145"/>
          <a:stretch/>
        </p:blipFill>
        <p:spPr>
          <a:xfrm>
            <a:off x="-145577" y="3125342"/>
            <a:ext cx="616361" cy="54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016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85AF-60C1-4F53-B575-F910C08E211B}" type="datetimeFigureOut">
              <a:rPr lang="en-US" smtClean="0"/>
              <a:t>29-Dec-20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096B-B386-49F0-8E18-98C54B7A7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165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85AF-60C1-4F53-B575-F910C08E211B}" type="datetimeFigureOut">
              <a:rPr lang="en-US" smtClean="0"/>
              <a:t>29-Dec-20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096B-B386-49F0-8E18-98C54B7A7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464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B85AF-60C1-4F53-B575-F910C08E211B}" type="datetimeFigureOut">
              <a:rPr lang="en-US" smtClean="0"/>
              <a:t>29-Dec-20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0096B-B386-49F0-8E18-98C54B7A7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845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13" Type="http://schemas.openxmlformats.org/officeDocument/2006/relationships/image" Target="../media/image29.jpg"/><Relationship Id="rId3" Type="http://schemas.openxmlformats.org/officeDocument/2006/relationships/image" Target="../media/image23.jpg"/><Relationship Id="rId7" Type="http://schemas.openxmlformats.org/officeDocument/2006/relationships/image" Target="../media/image10.jpg"/><Relationship Id="rId12" Type="http://schemas.openxmlformats.org/officeDocument/2006/relationships/image" Target="../media/image28.jpg"/><Relationship Id="rId2" Type="http://schemas.openxmlformats.org/officeDocument/2006/relationships/image" Target="../media/image22.jpg"/><Relationship Id="rId16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11" Type="http://schemas.openxmlformats.org/officeDocument/2006/relationships/image" Target="../media/image27.jpg"/><Relationship Id="rId5" Type="http://schemas.openxmlformats.org/officeDocument/2006/relationships/image" Target="../media/image24.jpg"/><Relationship Id="rId15" Type="http://schemas.openxmlformats.org/officeDocument/2006/relationships/image" Target="../media/image7.jpg"/><Relationship Id="rId10" Type="http://schemas.openxmlformats.org/officeDocument/2006/relationships/image" Target="../media/image12.jpg"/><Relationship Id="rId4" Type="http://schemas.openxmlformats.org/officeDocument/2006/relationships/image" Target="../media/image9.jpg"/><Relationship Id="rId9" Type="http://schemas.openxmlformats.org/officeDocument/2006/relationships/image" Target="../media/image26.jpg"/><Relationship Id="rId14" Type="http://schemas.openxmlformats.org/officeDocument/2006/relationships/image" Target="../media/image3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790" y="682389"/>
            <a:ext cx="6114196" cy="3821373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421041" y="4831308"/>
            <a:ext cx="5704764" cy="156949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2800" dirty="0">
                <a:blipFill>
                  <a:blip r:embed="rId3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2800" dirty="0">
              <a:blipFill>
                <a:blip r:embed="rId3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52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61310" y="3974684"/>
            <a:ext cx="3583860" cy="639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 দেখি নীল আকাশে </a:t>
            </a:r>
          </a:p>
          <a:p>
            <a:pPr algn="ctr"/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পায়রা মেলে পাখা,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68" y="2608898"/>
            <a:ext cx="4144744" cy="2713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649" y="495841"/>
            <a:ext cx="4445185" cy="2778241"/>
          </a:xfrm>
          <a:prstGeom prst="rect">
            <a:avLst/>
          </a:prstGeom>
        </p:spPr>
      </p:pic>
      <p:pic>
        <p:nvPicPr>
          <p:cNvPr id="12" name="Picture 11" descr="i6ujy.gif"/>
          <p:cNvPicPr>
            <a:picLocks noChangeAspect="1"/>
          </p:cNvPicPr>
          <p:nvPr/>
        </p:nvPicPr>
        <p:blipFill>
          <a:blip r:embed="rId4" cstate="print">
            <a:lum contrast="40000"/>
          </a:blip>
          <a:stretch>
            <a:fillRect/>
          </a:stretch>
        </p:blipFill>
        <p:spPr>
          <a:xfrm>
            <a:off x="2938775" y="738625"/>
            <a:ext cx="1500864" cy="757717"/>
          </a:xfrm>
          <a:prstGeom prst="rect">
            <a:avLst/>
          </a:prstGeom>
        </p:spPr>
      </p:pic>
      <p:pic>
        <p:nvPicPr>
          <p:cNvPr id="13" name="Picture 12" descr="i6ujy.gif"/>
          <p:cNvPicPr>
            <a:picLocks noChangeAspect="1"/>
          </p:cNvPicPr>
          <p:nvPr/>
        </p:nvPicPr>
        <p:blipFill>
          <a:blip r:embed="rId4" cstate="print">
            <a:lum contrast="40000"/>
          </a:blip>
          <a:stretch>
            <a:fillRect/>
          </a:stretch>
        </p:blipFill>
        <p:spPr>
          <a:xfrm>
            <a:off x="3533141" y="1205109"/>
            <a:ext cx="1500864" cy="757717"/>
          </a:xfrm>
          <a:prstGeom prst="rect">
            <a:avLst/>
          </a:prstGeom>
        </p:spPr>
      </p:pic>
      <p:pic>
        <p:nvPicPr>
          <p:cNvPr id="14" name="Picture 13" descr="i6ujy.gif"/>
          <p:cNvPicPr>
            <a:picLocks noChangeAspect="1"/>
          </p:cNvPicPr>
          <p:nvPr/>
        </p:nvPicPr>
        <p:blipFill>
          <a:blip r:embed="rId4" cstate="print">
            <a:lum contrast="40000"/>
          </a:blip>
          <a:stretch>
            <a:fillRect/>
          </a:stretch>
        </p:blipFill>
        <p:spPr>
          <a:xfrm>
            <a:off x="2485526" y="1196443"/>
            <a:ext cx="1500864" cy="757717"/>
          </a:xfrm>
          <a:prstGeom prst="rect">
            <a:avLst/>
          </a:prstGeom>
        </p:spPr>
      </p:pic>
      <p:pic>
        <p:nvPicPr>
          <p:cNvPr id="15" name="Picture 14" descr="i6ujy.gif"/>
          <p:cNvPicPr>
            <a:picLocks noChangeAspect="1"/>
          </p:cNvPicPr>
          <p:nvPr/>
        </p:nvPicPr>
        <p:blipFill>
          <a:blip r:embed="rId4" cstate="print">
            <a:lum contrast="40000"/>
          </a:blip>
          <a:stretch>
            <a:fillRect/>
          </a:stretch>
        </p:blipFill>
        <p:spPr>
          <a:xfrm>
            <a:off x="2938775" y="1603702"/>
            <a:ext cx="1500864" cy="757717"/>
          </a:xfrm>
          <a:prstGeom prst="rect">
            <a:avLst/>
          </a:prstGeom>
        </p:spPr>
      </p:pic>
      <p:pic>
        <p:nvPicPr>
          <p:cNvPr id="16" name="Picture 15" descr="i6ujy.gif"/>
          <p:cNvPicPr>
            <a:picLocks noChangeAspect="1"/>
          </p:cNvPicPr>
          <p:nvPr/>
        </p:nvPicPr>
        <p:blipFill>
          <a:blip r:embed="rId4" cstate="print">
            <a:lum contrast="40000"/>
          </a:blip>
          <a:stretch>
            <a:fillRect/>
          </a:stretch>
        </p:blipFill>
        <p:spPr>
          <a:xfrm>
            <a:off x="4865593" y="975154"/>
            <a:ext cx="1500864" cy="757717"/>
          </a:xfrm>
          <a:prstGeom prst="rect">
            <a:avLst/>
          </a:prstGeom>
        </p:spPr>
      </p:pic>
      <p:pic>
        <p:nvPicPr>
          <p:cNvPr id="23" name="Picture 22" descr="i6ujy.gif"/>
          <p:cNvPicPr>
            <a:picLocks noChangeAspect="1"/>
          </p:cNvPicPr>
          <p:nvPr/>
        </p:nvPicPr>
        <p:blipFill>
          <a:blip r:embed="rId4" cstate="print">
            <a:lum contrast="40000"/>
          </a:blip>
          <a:stretch>
            <a:fillRect/>
          </a:stretch>
        </p:blipFill>
        <p:spPr>
          <a:xfrm>
            <a:off x="4053241" y="1127245"/>
            <a:ext cx="1500864" cy="757717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6196213" y="5213351"/>
            <a:ext cx="4203510" cy="11189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 হয়ে যায় দেশের মাটি</a:t>
            </a:r>
          </a:p>
          <a:p>
            <a:pPr algn="ctr"/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তার বুকেতেই থাকা।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57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844" y="771099"/>
            <a:ext cx="5158854" cy="34392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" name="Rectangle 13"/>
          <p:cNvSpPr/>
          <p:nvPr/>
        </p:nvSpPr>
        <p:spPr>
          <a:xfrm>
            <a:off x="2143836" y="4210335"/>
            <a:ext cx="7543800" cy="167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আবৃত্তি ও পাঠ্যাংশ পর্যালোচনা।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121365"/>
              </p:ext>
            </p:extLst>
          </p:nvPr>
        </p:nvGraphicFramePr>
        <p:xfrm>
          <a:off x="3803178" y="3979271"/>
          <a:ext cx="4844954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Packager Shell Object" showAsIcon="1" r:id="rId3" imgW="4899960" imgH="480960" progId="Package">
                  <p:embed/>
                </p:oleObj>
              </mc:Choice>
              <mc:Fallback>
                <p:oleObj name="Packager Shell Object" showAsIcon="1" r:id="rId3" imgW="4899960" imgH="4809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03178" y="3979271"/>
                        <a:ext cx="4844954" cy="481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3471651" y="1412544"/>
            <a:ext cx="4607257" cy="5117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শুনি ও পরে ছন্দে আবৃত্তি করি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46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0"/>
          <a:stretch/>
        </p:blipFill>
        <p:spPr>
          <a:xfrm>
            <a:off x="3923479" y="876115"/>
            <a:ext cx="4171675" cy="33956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5" name="Rectangle 24"/>
          <p:cNvSpPr/>
          <p:nvPr/>
        </p:nvSpPr>
        <p:spPr>
          <a:xfrm>
            <a:off x="2143836" y="4210335"/>
            <a:ext cx="7543800" cy="167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আবৃত্তি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878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25000" y="1580539"/>
            <a:ext cx="1187355" cy="4913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বর্গি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51484" y="1580539"/>
            <a:ext cx="1569493" cy="4913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মারাটা দস্যু।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43444" y="2175164"/>
            <a:ext cx="4531056" cy="8734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বহু আগে বাংলায় বর্গি এসে হানা দিত,মানুষ মারত,ধনসম্পদ লুট করত।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935" y="1546837"/>
            <a:ext cx="2065762" cy="13821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2184837" y="3320367"/>
            <a:ext cx="1187355" cy="4913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হানাদার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50342" y="3560718"/>
            <a:ext cx="1670634" cy="4913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আক্রমনকারী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51483" y="4202781"/>
            <a:ext cx="4825700" cy="477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পাকিস্থানি হানাদার বাহিনী আমাদের অনেক অত্যাচার করেছে।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25001" y="5085609"/>
            <a:ext cx="1187355" cy="4913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খাজনা 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46766" y="5308869"/>
            <a:ext cx="1774210" cy="4913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 বা টেক্স ।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94980" y="6000090"/>
            <a:ext cx="4359960" cy="477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সরকারকে খাজনা দেওয়া সকল নাগরিকের কর্তব্য।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07802" y="152625"/>
            <a:ext cx="5471754" cy="6005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 জেনে নিই </a:t>
            </a:r>
            <a:endParaRPr lang="en-US" sz="28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802" y="5101759"/>
            <a:ext cx="1870566" cy="13968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537" y="3346472"/>
            <a:ext cx="2134160" cy="141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35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61726" y="1353482"/>
            <a:ext cx="7328349" cy="21960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 কথা দেশের মানুষ কখনো ভুলবে না।</a:t>
            </a:r>
            <a:endParaRPr lang="bn-IN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ক)  মুক্তিযুদ্ধের কথা মানুষ কখনো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ভুলবেনা</a:t>
            </a:r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কেনো?</a:t>
            </a:r>
          </a:p>
          <a:p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খ) মুক্তিসেনারা কাদের সাথে যুদ্ধ করেছিলো?</a:t>
            </a:r>
          </a:p>
        </p:txBody>
      </p:sp>
      <p:sp>
        <p:nvSpPr>
          <p:cNvPr id="3" name="Rectangle 2"/>
          <p:cNvSpPr/>
          <p:nvPr/>
        </p:nvSpPr>
        <p:spPr>
          <a:xfrm>
            <a:off x="4445118" y="391941"/>
            <a:ext cx="2660815" cy="8709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 নং-০১ </a:t>
            </a:r>
            <a:endParaRPr lang="en-US" sz="32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61726" y="4511065"/>
            <a:ext cx="7328349" cy="1863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“বর্গি এলো খাজনা নিতে, মারলো মানুষ কত”।</a:t>
            </a:r>
          </a:p>
          <a:p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ক)  খাজনা অর্থ কী?</a:t>
            </a:r>
          </a:p>
          <a:p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খ)  বর্গি কারা?</a:t>
            </a:r>
          </a:p>
          <a:p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গ)  বর্গিরা কেনো মানুষ মারতে এসেছিলো ?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27004" y="3640108"/>
            <a:ext cx="2660815" cy="8709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 নং-০২  </a:t>
            </a:r>
            <a:endParaRPr lang="en-US" sz="32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53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79093" y="2874557"/>
            <a:ext cx="8270544" cy="3458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খোকনের দাদা একজন মুক্তিযুদ্ধা। সময় পেলেই সে দাদার কাছে বসে মুক্তিযুদ্ধের গল্প শুনে। যুদ্ধের গল্প শুনে সে পুলকিত হয়।মাঝে মাঝে শিহরিত হয়। </a:t>
            </a:r>
          </a:p>
          <a:p>
            <a:endParaRPr lang="bn-BD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‘রৌদ্র লেখে জয়’ কবিতাটি কে লিখেছেন?</a:t>
            </a:r>
          </a:p>
          <a:p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মুক্তিযুদ্ধের কথা মানুষ কেন ভুলবে না?</a:t>
            </a:r>
          </a:p>
          <a:p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 উদ্দীপকের ‘খোকনের  দাদা একজন যুদ্ধাহত মুক্তিযুদ্ধা’...উক্তিটি 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বিশ্লেষণ কর।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33434" y="1340275"/>
            <a:ext cx="6045958" cy="7284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উদ্দীপকটি পড়ে প্রশ্নগুলোর উত্তর দিই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36187" y="241815"/>
            <a:ext cx="2660815" cy="8709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 নং-০৩</a:t>
            </a:r>
            <a:endParaRPr lang="en-US" sz="32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36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722571" y="2470245"/>
            <a:ext cx="6553357" cy="36712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বহু </a:t>
            </a:r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বাংলায় </a:t>
            </a:r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............ 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এসে হানা দিত,মানুষ মারত,ধনসম্পদ লুট করত।</a:t>
            </a:r>
            <a:endParaRPr lang="bn-IN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..................পরাজিত করেই মুক্তিযোদ্ধারা এ দেশকে স্বাধীন করেছিলেন।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সরকারকে </a:t>
            </a:r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............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দেওয়া সকল নাগরিকের কর্তব্য।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053690" y="686529"/>
            <a:ext cx="8106770" cy="7096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bn-IN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ঘরের ভিতরের শব্দগুলো খালি জায়গায় বসিয়ে বাক্য তৈরি করি।</a:t>
            </a:r>
            <a:endParaRPr lang="en-US" sz="28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298384" y="1669075"/>
            <a:ext cx="1350847" cy="3562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হানাদারের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45588" y="1669075"/>
            <a:ext cx="990397" cy="3562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বর্গি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232341" y="1662839"/>
            <a:ext cx="1020788" cy="3562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খাজনা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15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80949" y="867497"/>
            <a:ext cx="5104262" cy="6602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মুক্তিসেনারা কাদের সঙ্গে যুদ্ধ করেছিলো? 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25002" y="1433016"/>
            <a:ext cx="2169994" cy="464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পাকিস্থানিদের 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60375" y="1433016"/>
            <a:ext cx="2033516" cy="464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ইংরেজদের 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51244" y="1861217"/>
            <a:ext cx="1828800" cy="464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 ভারতীয়দের 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91083" y="1861217"/>
            <a:ext cx="1828800" cy="464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ঘ) মারাঠাদের 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68834" y="2506947"/>
            <a:ext cx="3727544" cy="6602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‘হানাদার’ শব্দের অর্থ কোনটি?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28414" y="3138987"/>
            <a:ext cx="2169994" cy="464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আক্রমণকারী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19030" y="3127058"/>
            <a:ext cx="2033516" cy="464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bn-IN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মুক্তিয্যদ্ধা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51244" y="3574032"/>
            <a:ext cx="1828800" cy="464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bn-IN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বর্গী বাহিনী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17526" y="3551858"/>
            <a:ext cx="2238232" cy="464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bn-IN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পাকিস্থান 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58219" y="112591"/>
            <a:ext cx="5104262" cy="6602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bn-BD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 বেছে নিই </a:t>
            </a:r>
            <a:r>
              <a:rPr lang="bn-BD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3530222" y="1433016"/>
            <a:ext cx="477671" cy="359106"/>
          </a:xfrm>
          <a:custGeom>
            <a:avLst/>
            <a:gdLst>
              <a:gd name="connsiteX0" fmla="*/ 0 w 600501"/>
              <a:gd name="connsiteY0" fmla="*/ 286603 h 477672"/>
              <a:gd name="connsiteX1" fmla="*/ 81886 w 600501"/>
              <a:gd name="connsiteY1" fmla="*/ 395785 h 477672"/>
              <a:gd name="connsiteX2" fmla="*/ 136477 w 600501"/>
              <a:gd name="connsiteY2" fmla="*/ 477672 h 477672"/>
              <a:gd name="connsiteX3" fmla="*/ 232012 w 600501"/>
              <a:gd name="connsiteY3" fmla="*/ 409433 h 477672"/>
              <a:gd name="connsiteX4" fmla="*/ 259307 w 600501"/>
              <a:gd name="connsiteY4" fmla="*/ 354842 h 477672"/>
              <a:gd name="connsiteX5" fmla="*/ 300251 w 600501"/>
              <a:gd name="connsiteY5" fmla="*/ 327546 h 477672"/>
              <a:gd name="connsiteX6" fmla="*/ 382137 w 600501"/>
              <a:gd name="connsiteY6" fmla="*/ 232012 h 477672"/>
              <a:gd name="connsiteX7" fmla="*/ 436728 w 600501"/>
              <a:gd name="connsiteY7" fmla="*/ 177421 h 477672"/>
              <a:gd name="connsiteX8" fmla="*/ 477671 w 600501"/>
              <a:gd name="connsiteY8" fmla="*/ 122830 h 477672"/>
              <a:gd name="connsiteX9" fmla="*/ 532262 w 600501"/>
              <a:gd name="connsiteY9" fmla="*/ 68239 h 477672"/>
              <a:gd name="connsiteX10" fmla="*/ 559558 w 600501"/>
              <a:gd name="connsiteY10" fmla="*/ 27295 h 477672"/>
              <a:gd name="connsiteX11" fmla="*/ 600501 w 600501"/>
              <a:gd name="connsiteY11" fmla="*/ 0 h 47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0501" h="477672">
                <a:moveTo>
                  <a:pt x="0" y="286603"/>
                </a:moveTo>
                <a:cubicBezTo>
                  <a:pt x="158310" y="444913"/>
                  <a:pt x="22336" y="288593"/>
                  <a:pt x="81886" y="395785"/>
                </a:cubicBezTo>
                <a:cubicBezTo>
                  <a:pt x="97817" y="424462"/>
                  <a:pt x="136477" y="477672"/>
                  <a:pt x="136477" y="477672"/>
                </a:cubicBezTo>
                <a:cubicBezTo>
                  <a:pt x="168322" y="454926"/>
                  <a:pt x="204340" y="437105"/>
                  <a:pt x="232012" y="409433"/>
                </a:cubicBezTo>
                <a:cubicBezTo>
                  <a:pt x="246398" y="395047"/>
                  <a:pt x="246283" y="370471"/>
                  <a:pt x="259307" y="354842"/>
                </a:cubicBezTo>
                <a:cubicBezTo>
                  <a:pt x="269808" y="342241"/>
                  <a:pt x="287797" y="338221"/>
                  <a:pt x="300251" y="327546"/>
                </a:cubicBezTo>
                <a:cubicBezTo>
                  <a:pt x="406131" y="236792"/>
                  <a:pt x="315269" y="310024"/>
                  <a:pt x="382137" y="232012"/>
                </a:cubicBezTo>
                <a:cubicBezTo>
                  <a:pt x="398885" y="212473"/>
                  <a:pt x="419782" y="196788"/>
                  <a:pt x="436728" y="177421"/>
                </a:cubicBezTo>
                <a:cubicBezTo>
                  <a:pt x="451706" y="160303"/>
                  <a:pt x="462693" y="139948"/>
                  <a:pt x="477671" y="122830"/>
                </a:cubicBezTo>
                <a:cubicBezTo>
                  <a:pt x="494617" y="103463"/>
                  <a:pt x="515514" y="87778"/>
                  <a:pt x="532262" y="68239"/>
                </a:cubicBezTo>
                <a:cubicBezTo>
                  <a:pt x="542937" y="55785"/>
                  <a:pt x="547959" y="38894"/>
                  <a:pt x="559558" y="27295"/>
                </a:cubicBezTo>
                <a:cubicBezTo>
                  <a:pt x="571156" y="15697"/>
                  <a:pt x="600501" y="0"/>
                  <a:pt x="600501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3598035" y="3574032"/>
            <a:ext cx="477671" cy="359106"/>
          </a:xfrm>
          <a:custGeom>
            <a:avLst/>
            <a:gdLst>
              <a:gd name="connsiteX0" fmla="*/ 0 w 600501"/>
              <a:gd name="connsiteY0" fmla="*/ 286603 h 477672"/>
              <a:gd name="connsiteX1" fmla="*/ 81886 w 600501"/>
              <a:gd name="connsiteY1" fmla="*/ 395785 h 477672"/>
              <a:gd name="connsiteX2" fmla="*/ 136477 w 600501"/>
              <a:gd name="connsiteY2" fmla="*/ 477672 h 477672"/>
              <a:gd name="connsiteX3" fmla="*/ 232012 w 600501"/>
              <a:gd name="connsiteY3" fmla="*/ 409433 h 477672"/>
              <a:gd name="connsiteX4" fmla="*/ 259307 w 600501"/>
              <a:gd name="connsiteY4" fmla="*/ 354842 h 477672"/>
              <a:gd name="connsiteX5" fmla="*/ 300251 w 600501"/>
              <a:gd name="connsiteY5" fmla="*/ 327546 h 477672"/>
              <a:gd name="connsiteX6" fmla="*/ 382137 w 600501"/>
              <a:gd name="connsiteY6" fmla="*/ 232012 h 477672"/>
              <a:gd name="connsiteX7" fmla="*/ 436728 w 600501"/>
              <a:gd name="connsiteY7" fmla="*/ 177421 h 477672"/>
              <a:gd name="connsiteX8" fmla="*/ 477671 w 600501"/>
              <a:gd name="connsiteY8" fmla="*/ 122830 h 477672"/>
              <a:gd name="connsiteX9" fmla="*/ 532262 w 600501"/>
              <a:gd name="connsiteY9" fmla="*/ 68239 h 477672"/>
              <a:gd name="connsiteX10" fmla="*/ 559558 w 600501"/>
              <a:gd name="connsiteY10" fmla="*/ 27295 h 477672"/>
              <a:gd name="connsiteX11" fmla="*/ 600501 w 600501"/>
              <a:gd name="connsiteY11" fmla="*/ 0 h 47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0501" h="477672">
                <a:moveTo>
                  <a:pt x="0" y="286603"/>
                </a:moveTo>
                <a:cubicBezTo>
                  <a:pt x="158310" y="444913"/>
                  <a:pt x="22336" y="288593"/>
                  <a:pt x="81886" y="395785"/>
                </a:cubicBezTo>
                <a:cubicBezTo>
                  <a:pt x="97817" y="424462"/>
                  <a:pt x="136477" y="477672"/>
                  <a:pt x="136477" y="477672"/>
                </a:cubicBezTo>
                <a:cubicBezTo>
                  <a:pt x="168322" y="454926"/>
                  <a:pt x="204340" y="437105"/>
                  <a:pt x="232012" y="409433"/>
                </a:cubicBezTo>
                <a:cubicBezTo>
                  <a:pt x="246398" y="395047"/>
                  <a:pt x="246283" y="370471"/>
                  <a:pt x="259307" y="354842"/>
                </a:cubicBezTo>
                <a:cubicBezTo>
                  <a:pt x="269808" y="342241"/>
                  <a:pt x="287797" y="338221"/>
                  <a:pt x="300251" y="327546"/>
                </a:cubicBezTo>
                <a:cubicBezTo>
                  <a:pt x="406131" y="236792"/>
                  <a:pt x="315269" y="310024"/>
                  <a:pt x="382137" y="232012"/>
                </a:cubicBezTo>
                <a:cubicBezTo>
                  <a:pt x="398885" y="212473"/>
                  <a:pt x="419782" y="196788"/>
                  <a:pt x="436728" y="177421"/>
                </a:cubicBezTo>
                <a:cubicBezTo>
                  <a:pt x="451706" y="160303"/>
                  <a:pt x="462693" y="139948"/>
                  <a:pt x="477671" y="122830"/>
                </a:cubicBezTo>
                <a:cubicBezTo>
                  <a:pt x="494617" y="103463"/>
                  <a:pt x="515514" y="87778"/>
                  <a:pt x="532262" y="68239"/>
                </a:cubicBezTo>
                <a:cubicBezTo>
                  <a:pt x="542937" y="55785"/>
                  <a:pt x="547959" y="38894"/>
                  <a:pt x="559558" y="27295"/>
                </a:cubicBezTo>
                <a:cubicBezTo>
                  <a:pt x="571156" y="15697"/>
                  <a:pt x="600501" y="0"/>
                  <a:pt x="600501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399163" y="4251296"/>
            <a:ext cx="6374357" cy="6602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বহু পূর্বে বাংলায় কারা এসে হানা দিত, মানুষ মারত, ধনসম্পদ লুট করতো? 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463988" y="4798087"/>
            <a:ext cx="2169994" cy="464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bn-IN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বাঘ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99361" y="4798087"/>
            <a:ext cx="2033516" cy="464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bn-IN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সিংহ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90230" y="5226288"/>
            <a:ext cx="1828800" cy="464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bn-IN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বর্গী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030069" y="5226288"/>
            <a:ext cx="1828800" cy="464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bn-IN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দস্যু 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7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48836" y="2645078"/>
            <a:ext cx="3684895" cy="12405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বর্গি এলো খাজনা নিতে,</a:t>
            </a:r>
          </a:p>
          <a:p>
            <a:pPr algn="ctr"/>
            <a:r>
              <a:rPr lang="bn-BD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মরলো মানুষ কত।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48836" y="3293896"/>
            <a:ext cx="3684895" cy="15415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 কথা দেশের মানুষ</a:t>
            </a:r>
          </a:p>
          <a:p>
            <a:pPr algn="ctr"/>
            <a:r>
              <a:rPr lang="bn-BD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কখনো ভুলবেনা। 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60512" y="4093216"/>
            <a:ext cx="3973219" cy="2615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আবার দেখি নীল আকাশে </a:t>
            </a:r>
          </a:p>
          <a:p>
            <a:pPr algn="ctr"/>
            <a:r>
              <a:rPr lang="bn-BD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পায়রা মেলে পাখা,</a:t>
            </a:r>
          </a:p>
          <a:p>
            <a:pPr algn="ctr"/>
            <a:endParaRPr lang="bn-BD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 হয়ে যায় দেশের মাটি</a:t>
            </a:r>
          </a:p>
          <a:p>
            <a:pPr algn="ctr"/>
            <a:r>
              <a:rPr lang="bn-BD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তার বুকেতেই থাকা। 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63736" y="3293895"/>
            <a:ext cx="2169994" cy="2782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915467" y="4614332"/>
            <a:ext cx="2169994" cy="2782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563736" y="5913527"/>
            <a:ext cx="2169994" cy="2782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158017" y="887385"/>
            <a:ext cx="3684895" cy="12405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 পূরণ করিঃ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703927" y="303946"/>
            <a:ext cx="2593074" cy="54591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একাকী করি 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57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439101" y="2571193"/>
            <a:ext cx="5190715" cy="2584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বাংলা। </a:t>
            </a:r>
          </a:p>
          <a:p>
            <a:pPr algn="ctr"/>
            <a:r>
              <a:rPr lang="bn-BD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bn-BD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মূলপাঠঃ রৌদ্র লেখে জয়। </a:t>
            </a:r>
          </a:p>
          <a:p>
            <a:pPr algn="ctr"/>
            <a:r>
              <a:rPr lang="bn-BD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বিশেষ পাঠঃ বর্গি এলো খাজনা......বুকেতেই থাকা। </a:t>
            </a:r>
          </a:p>
          <a:p>
            <a:pPr algn="ctr"/>
            <a:r>
              <a:rPr lang="bn-BD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সময়ঃ৪৫ মিনিট। 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92817" y="3748041"/>
            <a:ext cx="4004625" cy="1747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জয়নব ইসলাম</a:t>
            </a:r>
          </a:p>
          <a:p>
            <a:pPr algn="ctr"/>
            <a:r>
              <a:rPr lang="bn-BD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আল্কদম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 </a:t>
            </a:r>
            <a:r>
              <a:rPr lang="bn-BD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বিদ্যালয়।</a:t>
            </a:r>
          </a:p>
          <a:p>
            <a:pPr algn="ctr"/>
            <a:r>
              <a:rPr lang="bn-BD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আলীকদম, বান্দরবান</a:t>
            </a:r>
            <a:r>
              <a:rPr lang="bn-BD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joynob</a:t>
            </a:r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78</a:t>
            </a:r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en-US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50742" y="1326753"/>
            <a:ext cx="2388358" cy="764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37362" y="1329672"/>
            <a:ext cx="2388358" cy="764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046087" y="764275"/>
            <a:ext cx="13645" cy="5227092"/>
          </a:xfrm>
          <a:prstGeom prst="line">
            <a:avLst/>
          </a:prstGeom>
          <a:ln w="38100">
            <a:solidFill>
              <a:schemeClr val="accent1"/>
            </a:solidFill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42" t="4944" r="24328" b="18936"/>
          <a:stretch/>
        </p:blipFill>
        <p:spPr>
          <a:xfrm>
            <a:off x="3311955" y="2065000"/>
            <a:ext cx="1580452" cy="182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53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13" y="111324"/>
            <a:ext cx="2026044" cy="13247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104" y="219007"/>
            <a:ext cx="1860958" cy="11303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35" y="202818"/>
            <a:ext cx="1773761" cy="11418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769" y="43511"/>
            <a:ext cx="2047389" cy="13261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14" y="1472957"/>
            <a:ext cx="1786635" cy="11992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532" y="1441310"/>
            <a:ext cx="1839643" cy="12200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178" y="2757234"/>
            <a:ext cx="1786635" cy="11910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636" y="4078430"/>
            <a:ext cx="1780258" cy="12511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423" y="1412888"/>
            <a:ext cx="1758734" cy="12698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855" y="4032823"/>
            <a:ext cx="1786635" cy="12756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972" y="2710707"/>
            <a:ext cx="1839643" cy="12626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971" y="4008802"/>
            <a:ext cx="1839643" cy="13001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637" y="2705249"/>
            <a:ext cx="1786521" cy="130857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462726" y="5861543"/>
            <a:ext cx="3930329" cy="464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দেখে বাংলাদেশের মুক্তিযুদ্ধ সম্পর্কে  একটি ছোট গল্প বানাই। 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610" y="1377946"/>
            <a:ext cx="1809750" cy="25336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173" y="4049255"/>
            <a:ext cx="1841444" cy="130232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13" y="5379555"/>
            <a:ext cx="2379650" cy="138539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054" y="5394162"/>
            <a:ext cx="1913840" cy="139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88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36966" y="2169994"/>
            <a:ext cx="7472403" cy="3330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</a:t>
            </a:r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যুদ্ধ সম্পর্কে </a:t>
            </a:r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 লাইনের একটি অনুচ্ছেদ লিখে আনবে।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61082" y="2047165"/>
            <a:ext cx="4640239" cy="6141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কর্ম-আনুশীলন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27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566" y="1097650"/>
            <a:ext cx="2423189" cy="339246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492991" y="4831308"/>
            <a:ext cx="7315200" cy="6960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 সোনার বাংলা আমি তোমায় ভালোবাসি </a:t>
            </a:r>
            <a:endParaRPr lang="en-US" b="1" dirty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65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03" b="33407"/>
          <a:stretch/>
        </p:blipFill>
        <p:spPr>
          <a:xfrm>
            <a:off x="5356749" y="615429"/>
            <a:ext cx="4540155" cy="5715853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5577385" y="1104189"/>
            <a:ext cx="1228298" cy="52270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79983" y="1284597"/>
            <a:ext cx="2347414" cy="586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দেখা যাচ্ছে?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60562" y="1980632"/>
            <a:ext cx="4444621" cy="586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ছবি কী তোমরা কোথাও আগে দেখেছো?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1" y="2649801"/>
            <a:ext cx="2579427" cy="586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কোথায় দেখেছো? 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96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61979" y="2727847"/>
            <a:ext cx="5049672" cy="12419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oubleWave1">
              <a:avLst/>
            </a:prstTxWarp>
          </a:bodyPr>
          <a:lstStyle/>
          <a:p>
            <a:pPr algn="ctr"/>
            <a:r>
              <a:rPr lang="bn-BD" sz="1400" dirty="0">
                <a:blipFill>
                  <a:blip r:embed="rId2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রৌদ্র লেখে জয়   </a:t>
            </a:r>
            <a:endParaRPr lang="en-US" sz="1400" dirty="0">
              <a:blipFill>
                <a:blip r:embed="rId2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28964" y="4307577"/>
            <a:ext cx="7915702" cy="1050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বর্গি এলো.........বুকেতেই থাকা।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60973" y="2140993"/>
            <a:ext cx="1201007" cy="586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মূলপাঠঃ  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60972" y="4014149"/>
            <a:ext cx="1596788" cy="586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বিশেষ পাঠঃ 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406" y="360388"/>
            <a:ext cx="180975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33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84059" y="1542198"/>
            <a:ext cx="7014950" cy="3835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শিশুরা যা জানবে----</a:t>
            </a:r>
            <a:endParaRPr lang="bn-BD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শিক্ষার্থীরা কবিতাংশটুকু স্বরসঙ্গতি বজায় রেখে ছন্দের তালে তালে আবৃত্তি করতে পারবে। </a:t>
            </a:r>
            <a:endParaRPr lang="bn-IN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পাঠে ব্যবহৃত নতুন শব্দ খুঁজে বের কড়ে অর্থ বলতে পারবে।</a:t>
            </a:r>
            <a:endParaRPr lang="bn-BD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বাংলাদেশের মুক্তিযুদ্ধ , পাকিস্থানি বাহিনীর অত্যাচার ও বাংলাদেশের বিজয় সম্পর্কে জেনে তা নিজের ভাষায় বলতে পারবে। 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38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67736" y="5084728"/>
            <a:ext cx="2374711" cy="5459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শামসুর রহমান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95915" y="436728"/>
            <a:ext cx="4188193" cy="54591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63237" y="1754675"/>
            <a:ext cx="5554639" cy="3875963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জন্মঃ ১৯২৯ খ্রিস্টাব্দের ২৩শে অক্টোবর পুরনো ঢাকার মাহুতটুলিতে। </a:t>
            </a:r>
          </a:p>
          <a:p>
            <a:r>
              <a:rPr lang="bn-BD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পেশাঃ সাংবাদিকতা। </a:t>
            </a:r>
          </a:p>
          <a:p>
            <a:r>
              <a:rPr lang="bn-BD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বিখ্যাত বইঃ ‘এলাটিং বেলাটিং’, ‘ধান ভানলে কুঁড়ো দেবো’, ‘স্মৃতির শহর ঢাকা’ ইত্যাদি।</a:t>
            </a:r>
          </a:p>
          <a:p>
            <a:r>
              <a:rPr lang="bn-BD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মৃত্যুঃ ২০০৬ সালের ১৭ই আগস্ট ঢাকায়। 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402" y="1754675"/>
            <a:ext cx="2336045" cy="2917151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4696019" y="982638"/>
            <a:ext cx="13645" cy="5227092"/>
          </a:xfrm>
          <a:prstGeom prst="line">
            <a:avLst/>
          </a:prstGeom>
          <a:ln w="38100">
            <a:solidFill>
              <a:schemeClr val="accent1"/>
            </a:solidFill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55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95355" y="2949822"/>
            <a:ext cx="3684895" cy="6786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বর্গি এলো খাজনা নিতে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127" y="453095"/>
            <a:ext cx="3731520" cy="24967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249" y="2949822"/>
            <a:ext cx="3731520" cy="27241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6355252" y="5872227"/>
            <a:ext cx="3684895" cy="5600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মরলো মানুষ কত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56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94246" y="4853484"/>
            <a:ext cx="3684895" cy="1232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পুড়ল শহর পুড়ল শ্যামল</a:t>
            </a:r>
          </a:p>
          <a:p>
            <a:pPr algn="ctr"/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গ্রাম যে শত শত।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232" y="362113"/>
            <a:ext cx="4372804" cy="43728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2504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1" y="3759202"/>
            <a:ext cx="3684895" cy="14381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হানাদারের সঙ্গে জোরে </a:t>
            </a:r>
          </a:p>
          <a:p>
            <a:pPr algn="ctr"/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লড়ে মুক্তি-সেনা,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079" y="350931"/>
            <a:ext cx="3360272" cy="34977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352" y="2738838"/>
            <a:ext cx="5070957" cy="23216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5920383" y="4937651"/>
            <a:ext cx="3684895" cy="14381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 কথা দেশের মানুষ</a:t>
            </a:r>
          </a:p>
          <a:p>
            <a:pPr algn="ctr"/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কখনো ভুলবেনা।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08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454</TotalTime>
  <Words>520</Words>
  <Application>Microsoft Office PowerPoint</Application>
  <PresentationFormat>Widescreen</PresentationFormat>
  <Paragraphs>117</Paragraphs>
  <Slides>22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Mongolian Baiti</vt:lpstr>
      <vt:lpstr>NikoshBAN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Joynob Islam</dc:creator>
  <cp:lastModifiedBy>Hp</cp:lastModifiedBy>
  <cp:revision>41</cp:revision>
  <dcterms:created xsi:type="dcterms:W3CDTF">2017-06-29T02:33:56Z</dcterms:created>
  <dcterms:modified xsi:type="dcterms:W3CDTF">2020-12-29T14:52:35Z</dcterms:modified>
</cp:coreProperties>
</file>