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653" r:id="rId2"/>
    <p:sldMasterId id="2147484671" r:id="rId3"/>
  </p:sldMasterIdLst>
  <p:notesMasterIdLst>
    <p:notesMasterId r:id="rId27"/>
  </p:notesMasterIdLst>
  <p:handoutMasterIdLst>
    <p:handoutMasterId r:id="rId28"/>
  </p:handoutMasterIdLst>
  <p:sldIdLst>
    <p:sldId id="479" r:id="rId4"/>
    <p:sldId id="449" r:id="rId5"/>
    <p:sldId id="473" r:id="rId6"/>
    <p:sldId id="467" r:id="rId7"/>
    <p:sldId id="436" r:id="rId8"/>
    <p:sldId id="488" r:id="rId9"/>
    <p:sldId id="490" r:id="rId10"/>
    <p:sldId id="451" r:id="rId11"/>
    <p:sldId id="486" r:id="rId12"/>
    <p:sldId id="450" r:id="rId13"/>
    <p:sldId id="469" r:id="rId14"/>
    <p:sldId id="459" r:id="rId15"/>
    <p:sldId id="480" r:id="rId16"/>
    <p:sldId id="489" r:id="rId17"/>
    <p:sldId id="476" r:id="rId18"/>
    <p:sldId id="457" r:id="rId19"/>
    <p:sldId id="491" r:id="rId20"/>
    <p:sldId id="487" r:id="rId21"/>
    <p:sldId id="462" r:id="rId22"/>
    <p:sldId id="481" r:id="rId23"/>
    <p:sldId id="478" r:id="rId24"/>
    <p:sldId id="443" r:id="rId25"/>
    <p:sldId id="477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479"/>
            <p14:sldId id="449"/>
            <p14:sldId id="473"/>
            <p14:sldId id="467"/>
            <p14:sldId id="436"/>
            <p14:sldId id="488"/>
            <p14:sldId id="490"/>
            <p14:sldId id="451"/>
            <p14:sldId id="486"/>
            <p14:sldId id="450"/>
            <p14:sldId id="469"/>
            <p14:sldId id="459"/>
            <p14:sldId id="480"/>
            <p14:sldId id="489"/>
            <p14:sldId id="476"/>
            <p14:sldId id="457"/>
            <p14:sldId id="491"/>
            <p14:sldId id="487"/>
            <p14:sldId id="462"/>
            <p14:sldId id="481"/>
            <p14:sldId id="478"/>
            <p14:sldId id="443"/>
            <p14:sldId id="4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FF00FF"/>
    <a:srgbClr val="3EFCD3"/>
    <a:srgbClr val="89EAEF"/>
    <a:srgbClr val="66FF33"/>
    <a:srgbClr val="96C1F6"/>
    <a:srgbClr val="993366"/>
    <a:srgbClr val="731365"/>
    <a:srgbClr val="811D5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74" autoAdjust="0"/>
    <p:restoredTop sz="95179" autoAdjust="0"/>
  </p:normalViewPr>
  <p:slideViewPr>
    <p:cSldViewPr snapToGrid="0">
      <p:cViewPr>
        <p:scale>
          <a:sx n="75" d="100"/>
          <a:sy n="75" d="100"/>
        </p:scale>
        <p:origin x="-180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29-Dec-20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29-Dec-20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4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0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1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1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8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86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8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9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30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21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9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9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7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1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72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3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4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3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0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4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1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  <p:sldLayoutId id="2147484666" r:id="rId13"/>
    <p:sldLayoutId id="2147484667" r:id="rId14"/>
    <p:sldLayoutId id="2147484668" r:id="rId15"/>
    <p:sldLayoutId id="2147484669" r:id="rId16"/>
    <p:sldLayoutId id="2147484670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81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  <p:sldLayoutId id="2147484683" r:id="rId12"/>
    <p:sldLayoutId id="2147484684" r:id="rId13"/>
    <p:sldLayoutId id="2147484685" r:id="rId14"/>
    <p:sldLayoutId id="2147484686" r:id="rId15"/>
    <p:sldLayoutId id="2147484687" r:id="rId16"/>
    <p:sldLayoutId id="2147484688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8" y="252416"/>
            <a:ext cx="5792667" cy="6362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32" y="238126"/>
            <a:ext cx="5705474" cy="640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941" y="309043"/>
            <a:ext cx="11618259" cy="62531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9581" y="394407"/>
            <a:ext cx="11095359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Today’s lesson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569582" y="1590776"/>
            <a:ext cx="11153842" cy="1015663"/>
          </a:xfrm>
          <a:prstGeom prst="rect">
            <a:avLst/>
          </a:prstGeom>
          <a:solidFill>
            <a:srgbClr val="89EAE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Life is Beautiful!</a:t>
            </a:r>
            <a:endParaRPr lang="en-US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05" y="2883142"/>
            <a:ext cx="8951496" cy="23083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Lessons		       : 7-8 (7th period)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Part of the lesson :      Activity F </a:t>
            </a:r>
          </a:p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Unit                       :      20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Page			: 	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81 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1" y="2773616"/>
            <a:ext cx="2514599" cy="35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7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0422" y="337507"/>
            <a:ext cx="6701177" cy="830997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Presenting the lesson</a:t>
            </a:r>
            <a:endParaRPr lang="en-US" sz="48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9742" y="1238630"/>
            <a:ext cx="259225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Activity F 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4601" y="3451264"/>
            <a:ext cx="6565293" cy="2899143"/>
            <a:chOff x="284095" y="4324106"/>
            <a:chExt cx="6565293" cy="20002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637" y="4324107"/>
              <a:ext cx="2129751" cy="18716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5" y="4324106"/>
              <a:ext cx="4562475" cy="2000250"/>
            </a:xfrm>
            <a:prstGeom prst="rect">
              <a:avLst/>
            </a:prstGeom>
          </p:spPr>
        </p:pic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83" y="180572"/>
            <a:ext cx="4262117" cy="5248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63050" y="6267450"/>
            <a:ext cx="127635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Maria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 rot="16200000">
            <a:off x="8812258" y="4915349"/>
            <a:ext cx="2263324" cy="234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9742" y="2076830"/>
            <a:ext cx="701185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Arial" pitchFamily="34" charset="0"/>
              </a:rPr>
              <a:t>Read the job descriptions . Complete the sentences with a word from the box.</a:t>
            </a:r>
            <a:endParaRPr lang="en-US" sz="3200" b="1" dirty="0">
              <a:ln w="11430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FF00FF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4" grpId="0" animBg="1"/>
      <p:bldP spid="5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7" name="Rectangle 6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81056" y="396033"/>
            <a:ext cx="4307911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Picture 5" descr="C:\Users\ATAUR RAHMAN\Desktop\nirob pat.jpg"/>
          <p:cNvPicPr>
            <a:picLocks noChangeAspect="1" noChangeArrowheads="1"/>
          </p:cNvPicPr>
          <p:nvPr/>
        </p:nvPicPr>
        <p:blipFill>
          <a:blip r:embed="rId2" cstate="print"/>
          <a:srcRect t="20809"/>
          <a:stretch>
            <a:fillRect/>
          </a:stretch>
        </p:blipFill>
        <p:spPr bwMode="auto">
          <a:xfrm>
            <a:off x="1264010" y="1472968"/>
            <a:ext cx="9708777" cy="48323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154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784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42103" y="-28370"/>
            <a:ext cx="12209930" cy="6866873"/>
            <a:chOff x="-17929" y="-8873"/>
            <a:chExt cx="12209930" cy="6866873"/>
          </a:xfrm>
        </p:grpSpPr>
        <p:sp>
          <p:nvSpPr>
            <p:cNvPr id="14" name="Rectangle 13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ame 17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43429" y="322702"/>
            <a:ext cx="2979598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New Words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1784" y="2206674"/>
            <a:ext cx="4110789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Computer engineer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981" y="1392406"/>
            <a:ext cx="4008592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latin typeface="Arial Narrow" pitchFamily="34" charset="0"/>
              </a:rPr>
              <a:t>Business person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33968" y="382793"/>
            <a:ext cx="4064224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Meaning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Bengali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53230" y="2988594"/>
            <a:ext cx="194257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</a:rPr>
              <a:t>Doctor 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07230" y="3755473"/>
            <a:ext cx="168857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</a:rPr>
              <a:t>farmer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56010" y="3013993"/>
            <a:ext cx="2310248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Arial Narrow" pitchFamily="34" charset="0"/>
              </a:rPr>
              <a:t>চিকিৎসক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2573" y="2219007"/>
            <a:ext cx="4415619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কম্পিউটার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প্রকৌশলী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605749" y="1610403"/>
            <a:ext cx="2476824" cy="353943"/>
          </a:xfrm>
          <a:prstGeom prst="rightArrow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554949" y="2370579"/>
            <a:ext cx="2476824" cy="353943"/>
          </a:xfrm>
          <a:prstGeom prst="rightArrow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4504149" y="3178265"/>
            <a:ext cx="2476824" cy="353943"/>
          </a:xfrm>
          <a:prstGeom prst="rightArrow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162372" y="1382631"/>
            <a:ext cx="3696128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atin typeface="Arial Narrow" pitchFamily="34" charset="0"/>
              </a:rPr>
              <a:t> </a:t>
            </a:r>
            <a:r>
              <a:rPr lang="en-US" sz="4000" b="1" dirty="0" err="1" smtClean="0">
                <a:latin typeface="Arial Narrow" pitchFamily="34" charset="0"/>
              </a:rPr>
              <a:t>ব্যবসায়ী</a:t>
            </a:r>
            <a:r>
              <a:rPr lang="en-US" sz="4000" b="1" dirty="0" smtClean="0">
                <a:latin typeface="Arial Narrow" pitchFamily="34" charset="0"/>
              </a:rPr>
              <a:t> </a:t>
            </a:r>
            <a:r>
              <a:rPr lang="en-US" sz="4000" b="1" dirty="0" err="1" smtClean="0">
                <a:latin typeface="Arial Narrow" pitchFamily="34" charset="0"/>
              </a:rPr>
              <a:t>ব্যক্তি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56010" y="3757081"/>
            <a:ext cx="1402948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Arial Narrow" pitchFamily="34" charset="0"/>
              </a:rPr>
              <a:t>কৃষক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4504149" y="3921353"/>
            <a:ext cx="2476824" cy="353943"/>
          </a:xfrm>
          <a:prstGeom prst="rightArrow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807230" y="4593673"/>
            <a:ext cx="168857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</a:rPr>
              <a:t>Pilot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538277" y="5482673"/>
            <a:ext cx="1957523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</a:rPr>
              <a:t>Teacher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4504149" y="4770644"/>
            <a:ext cx="2476824" cy="353943"/>
          </a:xfrm>
          <a:prstGeom prst="rightArrow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4504149" y="5659644"/>
            <a:ext cx="2476824" cy="353943"/>
          </a:xfrm>
          <a:prstGeom prst="rightArrow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082573" y="4593672"/>
            <a:ext cx="2645627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atin typeface="Arial Narrow" pitchFamily="34" charset="0"/>
              </a:rPr>
              <a:t> </a:t>
            </a:r>
            <a:r>
              <a:rPr lang="en-US" sz="4000" b="1" dirty="0" err="1" smtClean="0">
                <a:latin typeface="Arial Narrow" pitchFamily="34" charset="0"/>
              </a:rPr>
              <a:t>বৈমানিক</a:t>
            </a:r>
            <a:r>
              <a:rPr lang="en-US" sz="4000" b="1" dirty="0" smtClean="0">
                <a:latin typeface="Arial Narrow" pitchFamily="34" charset="0"/>
              </a:rPr>
              <a:t> 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082573" y="5482672"/>
            <a:ext cx="1927863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atin typeface="Arial Narrow" pitchFamily="34" charset="0"/>
              </a:rPr>
              <a:t> </a:t>
            </a:r>
            <a:r>
              <a:rPr lang="en-US" sz="4000" b="1" dirty="0" err="1" smtClean="0">
                <a:latin typeface="Arial Narrow" pitchFamily="34" charset="0"/>
              </a:rPr>
              <a:t>শিক্ষক</a:t>
            </a:r>
            <a:r>
              <a:rPr lang="en-US" sz="4000" b="1" dirty="0" smtClean="0">
                <a:latin typeface="Arial Narrow" pitchFamily="34" charset="0"/>
              </a:rPr>
              <a:t> </a:t>
            </a:r>
            <a:endParaRPr lang="en-US" sz="4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2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2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12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32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48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720"/>
                            </p:stCondLst>
                            <p:childTnLst>
                              <p:par>
                                <p:cTn id="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720"/>
                            </p:stCondLst>
                            <p:childTnLst>
                              <p:par>
                                <p:cTn id="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280"/>
                            </p:stCondLst>
                            <p:childTnLst>
                              <p:par>
                                <p:cTn id="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280"/>
                            </p:stCondLst>
                            <p:childTnLst>
                              <p:par>
                                <p:cTn id="7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920"/>
                            </p:stCondLst>
                            <p:childTnLst>
                              <p:par>
                                <p:cTn id="7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920"/>
                            </p:stCondLst>
                            <p:childTnLst>
                              <p:par>
                                <p:cTn id="8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160"/>
                            </p:stCondLst>
                            <p:childTnLst>
                              <p:par>
                                <p:cTn id="8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160"/>
                            </p:stCondLst>
                            <p:childTnLst>
                              <p:par>
                                <p:cTn id="9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280"/>
                            </p:stCondLst>
                            <p:childTnLst>
                              <p:par>
                                <p:cTn id="10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280"/>
                            </p:stCondLst>
                            <p:childTnLst>
                              <p:par>
                                <p:cTn id="10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20"/>
                            </p:stCondLst>
                            <p:childTnLst>
                              <p:par>
                                <p:cTn id="1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3520"/>
                            </p:stCondLst>
                            <p:childTnLst>
                              <p:par>
                                <p:cTn id="1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87370" y="-414786"/>
            <a:ext cx="12209929" cy="7272786"/>
            <a:chOff x="-17929" y="-8873"/>
            <a:chExt cx="12209930" cy="5450303"/>
          </a:xfrm>
        </p:grpSpPr>
        <p:sp>
          <p:nvSpPr>
            <p:cNvPr id="22" name="Rectangle 21"/>
            <p:cNvSpPr/>
            <p:nvPr/>
          </p:nvSpPr>
          <p:spPr>
            <a:xfrm>
              <a:off x="268941" y="128100"/>
              <a:ext cx="11618259" cy="50734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3" name="Frame 22"/>
            <p:cNvSpPr/>
            <p:nvPr/>
          </p:nvSpPr>
          <p:spPr>
            <a:xfrm>
              <a:off x="-17929" y="-8873"/>
              <a:ext cx="12209930" cy="545030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ln>
              <a:solidFill>
                <a:srgbClr val="811D59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801579" y="575131"/>
            <a:ext cx="27577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Business person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64736" y="635000"/>
            <a:ext cx="308066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Computer engineer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75371" y="613231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Doctor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88071" y="1259117"/>
            <a:ext cx="143692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teacher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58528" y="128451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Pilot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22699" y="1259117"/>
            <a:ext cx="126820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Farmer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35299" y="2344905"/>
            <a:ext cx="10247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(1 A)   ……………works in a school. Children learn how to read and    </a:t>
            </a:r>
          </a:p>
          <a:p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    write from this person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35298" y="3266562"/>
            <a:ext cx="982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(2 A) ………………..…………studies computer science and can fix </a:t>
            </a:r>
          </a:p>
          <a:p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         computers.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35298" y="4200919"/>
            <a:ext cx="8597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(3 A) ……………...looks after ill people and helps them to </a:t>
            </a:r>
          </a:p>
          <a:p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   become healthy.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35298" y="5088105"/>
            <a:ext cx="900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(4 A) ……….flies planes. He or she travels around the world.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35297" y="5699519"/>
            <a:ext cx="10247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(5 A) ……………grows crops, such as rice. We get our food from this </a:t>
            </a:r>
          </a:p>
          <a:p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person.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85900" y="495300"/>
            <a:ext cx="0" cy="138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932299" y="495300"/>
            <a:ext cx="0" cy="138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85900" y="495300"/>
            <a:ext cx="8446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485900" y="1187450"/>
            <a:ext cx="8446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485900" y="1847850"/>
            <a:ext cx="8446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513936" y="495300"/>
            <a:ext cx="0" cy="138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77599" y="495300"/>
            <a:ext cx="0" cy="138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3397" y="5724918"/>
            <a:ext cx="927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(6 A) ……………………buys and sells things in Bangladesh or in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other countries.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36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1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00"/>
                            </p:stCondLst>
                            <p:childTnLst>
                              <p:par>
                                <p:cTn id="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200"/>
                            </p:stCondLst>
                            <p:childTnLst>
                              <p:par>
                                <p:cTn id="8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200"/>
                            </p:stCondLst>
                            <p:childTnLst>
                              <p:par>
                                <p:cTn id="9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200"/>
                            </p:stCondLst>
                            <p:childTnLst>
                              <p:par>
                                <p:cTn id="10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200"/>
                            </p:stCondLst>
                            <p:childTnLst>
                              <p:par>
                                <p:cTn id="1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600"/>
                            </p:stCondLst>
                            <p:childTnLst>
                              <p:par>
                                <p:cTn id="1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0.00417 3.7037E-7 L -0.46771 0.13889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1.04167E-6 0.00185 L -0.19062 0.3648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3.125E-6 3.33333E-6 L -0.46666 0.5055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0.00208 -3.33333E-6 L -0.3 0.53704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1.66667E-6 3.7037E-7 L 0.00625 0.6240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0208 -0.00185 L 0.01875 0.72963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3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39" grpId="0"/>
      <p:bldP spid="39" grpId="1"/>
      <p:bldP spid="40" grpId="0"/>
      <p:bldP spid="40" grpId="1"/>
      <p:bldP spid="43" grpId="0"/>
      <p:bldP spid="43" grpId="1"/>
      <p:bldP spid="44" grpId="0"/>
      <p:bldP spid="44" grpId="1"/>
      <p:bldP spid="45" grpId="0"/>
      <p:bldP spid="45" grpId="1"/>
      <p:bldP spid="45" grpId="2"/>
      <p:bldP spid="46" grpId="0"/>
      <p:bldP spid="47" grpId="0"/>
      <p:bldP spid="48" grpId="0"/>
      <p:bldP spid="49" grpId="0"/>
      <p:bldP spid="50" grpId="0"/>
      <p:bldP spid="50" grpId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87370" y="-414786"/>
            <a:ext cx="12209929" cy="7272786"/>
            <a:chOff x="-17929" y="-8873"/>
            <a:chExt cx="12209930" cy="5450303"/>
          </a:xfrm>
        </p:grpSpPr>
        <p:sp>
          <p:nvSpPr>
            <p:cNvPr id="22" name="Rectangle 21"/>
            <p:cNvSpPr/>
            <p:nvPr/>
          </p:nvSpPr>
          <p:spPr>
            <a:xfrm>
              <a:off x="268941" y="128100"/>
              <a:ext cx="11618259" cy="50734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3" name="Frame 22"/>
            <p:cNvSpPr/>
            <p:nvPr/>
          </p:nvSpPr>
          <p:spPr>
            <a:xfrm>
              <a:off x="-17929" y="-8873"/>
              <a:ext cx="12209930" cy="545030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ln>
              <a:solidFill>
                <a:srgbClr val="811D59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10956" y="-145140"/>
            <a:ext cx="10395346" cy="10772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Match the words in column A with their meanings in column B. Two extra meanings are gives in column B.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10956" y="1048184"/>
            <a:ext cx="10118301" cy="3872153"/>
            <a:chOff x="957943" y="1021635"/>
            <a:chExt cx="9971314" cy="3027852"/>
          </a:xfrm>
        </p:grpSpPr>
        <p:sp>
          <p:nvSpPr>
            <p:cNvPr id="2" name="Rectangle 1"/>
            <p:cNvSpPr/>
            <p:nvPr/>
          </p:nvSpPr>
          <p:spPr>
            <a:xfrm>
              <a:off x="957943" y="1030515"/>
              <a:ext cx="9971314" cy="301897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57943" y="1449030"/>
              <a:ext cx="9971314" cy="29029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64340" y="1021635"/>
              <a:ext cx="0" cy="3018972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153905" y="1158351"/>
            <a:ext cx="161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Column A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8413" y="1129323"/>
            <a:ext cx="161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Column 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B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9600" y="1621418"/>
            <a:ext cx="132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(i) hope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5532" y="2023441"/>
            <a:ext cx="1560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(ii) goals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1865" y="2485106"/>
            <a:ext cx="167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(iii) show 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4400" y="3160245"/>
            <a:ext cx="1611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(iv) future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3272" y="3913131"/>
            <a:ext cx="1466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(v) agree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76304" y="1601319"/>
            <a:ext cx="351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(i)  proposal.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61348" y="2037955"/>
            <a:ext cx="307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(ii) To become an adult.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1343" y="2513204"/>
            <a:ext cx="529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(ii </a:t>
            </a:r>
            <a:r>
              <a:rPr lang="en-US" sz="2400" dirty="0"/>
              <a:t>To want something to </a:t>
            </a:r>
            <a:r>
              <a:rPr lang="en-US" sz="2400" dirty="0" err="1"/>
              <a:t>happned</a:t>
            </a:r>
            <a:r>
              <a:rPr lang="en-US" sz="2400" dirty="0"/>
              <a:t> 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i) 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96293" y="2922140"/>
            <a:ext cx="418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(iv)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targe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31688" y="3860613"/>
            <a:ext cx="498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(vi) Feeling or showing  pleasure or  joy.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68156" y="3383805"/>
            <a:ext cx="4948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(v) To prove that you can do something.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31688" y="4328630"/>
            <a:ext cx="4745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(vii)   coming.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559E-6 2.27567E-6 L 0.06912 0.2109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" y="10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37 L 0.06667 0.0967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213E-6 3.70028E-7 L 0.06209 0.2622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8" y="13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04531 0.1125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871E-7 2.83996E-6 L 0.06117 0.29301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9" y="14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05911 0.1669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621E-6 4.6161E-6 L 0.06 0.30966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4" y="15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4948 0.12524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68E-6 2.22942E-6 L 0.05076 0.2950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8" y="14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808E-6 -2.51619E-6 L 0.05544 0.63738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2" y="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6" grpId="0"/>
      <p:bldP spid="16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209930" cy="7240946"/>
            <a:chOff x="-17929" y="-8873"/>
            <a:chExt cx="12209930" cy="6866873"/>
          </a:xfrm>
        </p:grpSpPr>
        <p:sp>
          <p:nvSpPr>
            <p:cNvPr id="17" name="Rectangle 16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Frame 17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0199" y="571300"/>
            <a:ext cx="11524129" cy="461665"/>
          </a:xfrm>
          <a:prstGeom prst="rect">
            <a:avLst/>
          </a:prstGeom>
          <a:solidFill>
            <a:srgbClr val="89EAEF"/>
          </a:solidFill>
          <a:ln w="28575">
            <a:solidFill>
              <a:srgbClr val="7030A0"/>
            </a:solidFill>
            <a:prstDash val="sysDash"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Re-arrange the words in the appropriate order to make meaningful sentences.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0214" y="1745559"/>
            <a:ext cx="10837085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(a) Cannot, beautiful, day, Maria, the, spring, see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0214" y="2531590"/>
            <a:ext cx="10062386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Answer : Maria cannot see the beautiful spring day.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5113" y="2618126"/>
            <a:ext cx="11167285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(c) smell, outside, home, she, flowers, can, her, the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028" y="2651112"/>
            <a:ext cx="11167285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(d) cannot,</a:t>
            </a:r>
            <a:r>
              <a:rPr lang="en-US" sz="10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new, on, trees, the, she, leaves, see, the, green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8414" y="1422393"/>
            <a:ext cx="5512049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(e) gets, early, Maria, up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3709" y="1971795"/>
            <a:ext cx="7192186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(b) beautiful, day, spring, it’s, a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53709" y="2823977"/>
            <a:ext cx="8411261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Answer : I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t’s a beautiful 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spring day.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0214" y="3620473"/>
            <a:ext cx="10571233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Answer : 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She can smell the flowers outside her home.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9614" y="3632379"/>
            <a:ext cx="9677524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Answer 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: She </a:t>
            </a:r>
            <a:r>
              <a:rPr lang="en-US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cannot see the 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new green leaves on the trees.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18414" y="2647334"/>
            <a:ext cx="687508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Answer 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:  Maria gets up early.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5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209930" cy="7240946"/>
            <a:chOff x="-17929" y="-8873"/>
            <a:chExt cx="12209930" cy="6866873"/>
          </a:xfrm>
        </p:grpSpPr>
        <p:sp>
          <p:nvSpPr>
            <p:cNvPr id="17" name="Rectangle 16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ame 17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9" name="Picture 8" descr="F:\School\IMG_20141029_140601.jpg"/>
          <p:cNvPicPr>
            <a:picLocks noChangeAspect="1" noChangeArrowheads="1"/>
          </p:cNvPicPr>
          <p:nvPr/>
        </p:nvPicPr>
        <p:blipFill>
          <a:blip r:embed="rId3" cstate="print"/>
          <a:srcRect t="15686"/>
          <a:stretch>
            <a:fillRect/>
          </a:stretch>
        </p:blipFill>
        <p:spPr bwMode="auto">
          <a:xfrm>
            <a:off x="7576991" y="505434"/>
            <a:ext cx="3857927" cy="2076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42778" y="575774"/>
            <a:ext cx="3810000" cy="83099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Group work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8698" y="2814662"/>
            <a:ext cx="10837085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(a) Cannot, beautiful, day, Maria, the, spring, see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698" y="3521195"/>
            <a:ext cx="7192186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(b) beautiful, day, spring, it’s, a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698" y="4269126"/>
            <a:ext cx="11167285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(c) smell, outside, home, she, flowers, can, her, the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2356" y="4976344"/>
            <a:ext cx="11167285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(d) cannot,</a:t>
            </a:r>
            <a:r>
              <a:rPr lang="en-US" sz="10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new, on, trees, the, she, leaves, see, the, green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356" y="591738"/>
            <a:ext cx="10893427" cy="1323439"/>
          </a:xfrm>
          <a:prstGeom prst="rect">
            <a:avLst/>
          </a:prstGeom>
          <a:solidFill>
            <a:srgbClr val="89EAEF"/>
          </a:solidFill>
          <a:ln w="28575">
            <a:solidFill>
              <a:srgbClr val="7030A0"/>
            </a:solidFill>
            <a:prstDash val="sysDash"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Re-arrange the words in the appropriate order to make meaningful sentences.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80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778" y="55074"/>
            <a:ext cx="3810000" cy="830997"/>
          </a:xfrm>
          <a:prstGeom prst="rect">
            <a:avLst/>
          </a:prstGeom>
          <a:ln>
            <a:noFill/>
          </a:ln>
          <a:effectLst>
            <a:glow rad="228600">
              <a:srgbClr val="00CC00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smtClean="0">
                <a:ln w="50800"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pair </a:t>
            </a:r>
            <a:r>
              <a:rPr lang="en-US" sz="4800" b="1" dirty="0">
                <a:ln w="50800"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work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62" y="524974"/>
            <a:ext cx="4224023" cy="2530229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-87370" y="-414786"/>
            <a:ext cx="12209929" cy="7272786"/>
          </a:xfrm>
          <a:prstGeom prst="frame">
            <a:avLst>
              <a:gd name="adj1" fmla="val 2578"/>
            </a:avLst>
          </a:prstGeom>
          <a:solidFill>
            <a:srgbClr val="66FF33"/>
          </a:solidFill>
          <a:ln>
            <a:solidFill>
              <a:srgbClr val="811D59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179" y="1019631"/>
            <a:ext cx="27577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Business person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0367" y="1175938"/>
            <a:ext cx="308066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Computer engineer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7332" y="1855142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Doctor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0403" y="2456507"/>
            <a:ext cx="143692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teacher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59928" y="251554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Pilot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47778" y="1805929"/>
            <a:ext cx="126820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Farmer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5299" y="3208505"/>
            <a:ext cx="10247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(1)   ……………works in a school. Children learn how to read and    </a:t>
            </a:r>
          </a:p>
          <a:p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    write from this person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5298" y="4079362"/>
            <a:ext cx="982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(2) ………………..…………studies computer science and can fix </a:t>
            </a:r>
          </a:p>
          <a:p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         computers.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5298" y="4924819"/>
            <a:ext cx="8597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(3) ……………...looks after ill people and helps them to </a:t>
            </a:r>
          </a:p>
          <a:p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   become healthy.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5298" y="5824705"/>
            <a:ext cx="900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(4) ……….flies planes. He or she travels around the world.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04800" y="1016000"/>
            <a:ext cx="0" cy="2041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496499" y="2400300"/>
            <a:ext cx="7249" cy="69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04800" y="1016000"/>
            <a:ext cx="6191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4800" y="1708150"/>
            <a:ext cx="6191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04800" y="2368550"/>
            <a:ext cx="6191699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332836" y="1016000"/>
            <a:ext cx="0" cy="2073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09199" y="1022350"/>
            <a:ext cx="0" cy="138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4800" y="3057525"/>
            <a:ext cx="6191699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9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5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5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1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1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1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1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1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1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75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25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5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75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305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8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65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190594" y="-210174"/>
            <a:ext cx="12209930" cy="6923529"/>
            <a:chOff x="-26817" y="-51015"/>
            <a:chExt cx="12209930" cy="6923529"/>
          </a:xfrm>
        </p:grpSpPr>
        <p:sp>
          <p:nvSpPr>
            <p:cNvPr id="29" name="Rectangle 28"/>
            <p:cNvSpPr/>
            <p:nvPr/>
          </p:nvSpPr>
          <p:spPr>
            <a:xfrm>
              <a:off x="219920" y="-51015"/>
              <a:ext cx="11676245" cy="667834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ame 29"/>
            <p:cNvSpPr/>
            <p:nvPr/>
          </p:nvSpPr>
          <p:spPr>
            <a:xfrm>
              <a:off x="-26817" y="5641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110216" y="130626"/>
            <a:ext cx="4803524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Evalution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 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9314" y="2101159"/>
            <a:ext cx="9795686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(a)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to,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Why,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this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want,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does, she, write book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9314" y="3128997"/>
            <a:ext cx="7192186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(b) beautiful, day, spring, it’s, a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1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ln>
            <a:solidFill>
              <a:srgbClr val="00CC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529" y="363427"/>
            <a:ext cx="6152271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Welcome </a:t>
            </a:r>
            <a:r>
              <a:rPr lang="en-US" sz="9600" b="1" spc="5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endParaRPr lang="en-US" sz="9600" b="1" spc="5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32027" y="14068"/>
            <a:ext cx="2136528" cy="1941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7" y="1610039"/>
            <a:ext cx="11680875" cy="5016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5937" y="438720"/>
            <a:ext cx="1383406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chemeClr val="accent1"/>
                  </a:solidFill>
                </a:ln>
                <a:solidFill>
                  <a:srgbClr val="00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to  </a:t>
            </a:r>
            <a:endParaRPr lang="en-US" sz="9600" b="1" spc="50" dirty="0">
              <a:ln w="11430">
                <a:solidFill>
                  <a:schemeClr val="accent1"/>
                </a:solidFill>
              </a:ln>
              <a:solidFill>
                <a:srgbClr val="00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3399" y="449513"/>
            <a:ext cx="1444981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chemeClr val="accent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all </a:t>
            </a:r>
            <a:endParaRPr lang="en-US" sz="9600" b="1" spc="50" dirty="0">
              <a:ln w="11430">
                <a:solidFill>
                  <a:schemeClr val="accent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0682" y="1719174"/>
            <a:ext cx="4169609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 dirty="0" smtClean="0">
                <a:ln w="508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Arial Narrow" pitchFamily="34" charset="0"/>
                <a:cs typeface="Nikosh" pitchFamily="2" charset="0"/>
              </a:rPr>
              <a:t>Class. </a:t>
            </a:r>
            <a:endParaRPr lang="en-US" sz="9600" b="1" dirty="0">
              <a:ln w="50800">
                <a:solidFill>
                  <a:srgbClr val="00B0F0"/>
                </a:solidFill>
              </a:ln>
              <a:solidFill>
                <a:srgbClr val="00B0F0"/>
              </a:solidFill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9467" y="1595970"/>
            <a:ext cx="1484738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chemeClr val="accent1"/>
                  </a:solidFill>
                </a:ln>
                <a:solidFill>
                  <a:srgbClr val="3EFCD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in  </a:t>
            </a:r>
            <a:endParaRPr lang="en-US" sz="9600" b="1" spc="50" dirty="0">
              <a:ln w="11430">
                <a:solidFill>
                  <a:schemeClr val="accent1"/>
                </a:solidFill>
              </a:ln>
              <a:solidFill>
                <a:srgbClr val="3EFCD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7719" y="1727446"/>
            <a:ext cx="1790564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chemeClr val="accent1"/>
                  </a:solidFill>
                </a:ln>
                <a:solidFill>
                  <a:srgbClr val="3EFCD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my </a:t>
            </a:r>
            <a:endParaRPr lang="en-US" sz="9600" b="1" spc="50" dirty="0">
              <a:ln w="11430">
                <a:solidFill>
                  <a:schemeClr val="accent1"/>
                </a:solidFill>
              </a:ln>
              <a:solidFill>
                <a:srgbClr val="3EFCD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149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rgbClr val="3EFCD3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 rot="18514722">
            <a:off x="-741830" y="2919249"/>
            <a:ext cx="7382149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Connection with EFT Book.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76" y="178554"/>
            <a:ext cx="5934605" cy="62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149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690193" y="740642"/>
            <a:ext cx="5448929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Home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604" y="3218527"/>
            <a:ext cx="11270988" cy="26776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Write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a short composition about ‘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Your’s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goals for the future‘.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(At least five sentences).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70222"/>
            <a:ext cx="3630304" cy="28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69792" y="206275"/>
            <a:ext cx="10179390" cy="378565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Thanks everybody. 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See you again. 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 </a:t>
            </a: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6155">
            <a:off x="733927" y="3645287"/>
            <a:ext cx="3810000" cy="3429000"/>
          </a:xfrm>
          <a:prstGeom prst="rect">
            <a:avLst/>
          </a:prstGeom>
        </p:spPr>
      </p:pic>
      <p:pic>
        <p:nvPicPr>
          <p:cNvPr id="9" name="Picture 8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8448">
            <a:off x="4717806" y="3536104"/>
            <a:ext cx="3810000" cy="3429000"/>
          </a:xfrm>
          <a:prstGeom prst="rect">
            <a:avLst/>
          </a:prstGeom>
        </p:spPr>
      </p:pic>
      <p:pic>
        <p:nvPicPr>
          <p:cNvPr id="10" name="Picture 9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70" y="3645287"/>
            <a:ext cx="3810000" cy="3429000"/>
          </a:xfrm>
          <a:prstGeom prst="rect">
            <a:avLst/>
          </a:prstGeom>
        </p:spPr>
      </p:pic>
      <p:pic>
        <p:nvPicPr>
          <p:cNvPr id="11" name="Picture 10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2099101"/>
            <a:ext cx="2652248" cy="2387023"/>
          </a:xfrm>
          <a:prstGeom prst="rect">
            <a:avLst/>
          </a:prstGeom>
        </p:spPr>
      </p:pic>
      <p:pic>
        <p:nvPicPr>
          <p:cNvPr id="12" name="Picture 11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22" y="1935328"/>
            <a:ext cx="2652248" cy="238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2756" y="216350"/>
            <a:ext cx="2318263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END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6155">
            <a:off x="733927" y="3645287"/>
            <a:ext cx="3810000" cy="3429000"/>
          </a:xfrm>
          <a:prstGeom prst="rect">
            <a:avLst/>
          </a:prstGeom>
        </p:spPr>
      </p:pic>
      <p:pic>
        <p:nvPicPr>
          <p:cNvPr id="9" name="Picture 8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8448">
            <a:off x="4717806" y="3536104"/>
            <a:ext cx="3810000" cy="3429000"/>
          </a:xfrm>
          <a:prstGeom prst="rect">
            <a:avLst/>
          </a:prstGeom>
        </p:spPr>
      </p:pic>
      <p:pic>
        <p:nvPicPr>
          <p:cNvPr id="10" name="Picture 9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70" y="3645287"/>
            <a:ext cx="3810000" cy="3429000"/>
          </a:xfrm>
          <a:prstGeom prst="rect">
            <a:avLst/>
          </a:prstGeom>
        </p:spPr>
      </p:pic>
      <p:pic>
        <p:nvPicPr>
          <p:cNvPr id="11" name="Picture 10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2099101"/>
            <a:ext cx="2652248" cy="2387023"/>
          </a:xfrm>
          <a:prstGeom prst="rect">
            <a:avLst/>
          </a:prstGeom>
        </p:spPr>
      </p:pic>
      <p:pic>
        <p:nvPicPr>
          <p:cNvPr id="12" name="Picture 11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22" y="1935328"/>
            <a:ext cx="2652248" cy="23870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8290" y="775662"/>
            <a:ext cx="1508746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OF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6427" y="1765326"/>
            <a:ext cx="2137124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THE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98683" y="2630892"/>
            <a:ext cx="428663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LESSON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78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486" y="-139416"/>
            <a:ext cx="12209930" cy="6866873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ame 14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352688" y="1883390"/>
            <a:ext cx="7527656" cy="430887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d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Shamsunnoor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Head Teacher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Murergaon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Govt. Primary school</a:t>
            </a:r>
          </a:p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Companiganj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,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Sylhet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Mobile : 01712-307039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Email : shadmanheya@gmail.com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94" y="2513012"/>
            <a:ext cx="2244664" cy="2478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lowchart: Punched Tape 2"/>
          <p:cNvSpPr/>
          <p:nvPr/>
        </p:nvSpPr>
        <p:spPr>
          <a:xfrm>
            <a:off x="3466529" y="2131537"/>
            <a:ext cx="1023583" cy="463671"/>
          </a:xfrm>
          <a:prstGeom prst="flowChartPunchedTap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unched Tape 9"/>
          <p:cNvSpPr/>
          <p:nvPr/>
        </p:nvSpPr>
        <p:spPr>
          <a:xfrm>
            <a:off x="3466529" y="4908838"/>
            <a:ext cx="1023583" cy="463671"/>
          </a:xfrm>
          <a:prstGeom prst="flowChartPunchedTap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unched Tape 4"/>
          <p:cNvSpPr/>
          <p:nvPr/>
        </p:nvSpPr>
        <p:spPr>
          <a:xfrm>
            <a:off x="2579427" y="464015"/>
            <a:ext cx="8734567" cy="1351138"/>
          </a:xfrm>
          <a:prstGeom prst="flowChartPunchedTap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29552" y="464015"/>
            <a:ext cx="89529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Teacher Introducing</a:t>
            </a:r>
          </a:p>
        </p:txBody>
      </p:sp>
      <p:pic>
        <p:nvPicPr>
          <p:cNvPr id="2050" name="Picture 2" descr="C:\Users\lenovo\Desktop\Shamsunnoor Documents\Flow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29" y="3919974"/>
            <a:ext cx="807028" cy="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lenovo\Desktop\Shamsunnoor Documents\Flow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29" y="3458448"/>
            <a:ext cx="807028" cy="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enovo\Desktop\Shamsunnoor Documents\Flow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29" y="2583046"/>
            <a:ext cx="807028" cy="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lenovo\Desktop\Shamsunnoor Documents\Flow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29" y="3025661"/>
            <a:ext cx="807028" cy="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lenovo\Desktop\Shamsunnoor Documents\Flow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29" y="4394349"/>
            <a:ext cx="807028" cy="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lenovo\Desktop\Shamsunnoor Documents\Flow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729" y="5029349"/>
            <a:ext cx="807028" cy="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lenovo\Desktop\Shamsunnoor Documents\Flow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576" y="5029349"/>
            <a:ext cx="807028" cy="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lenovo\Desktop\Shamsunnoor Documents\Flow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074" y="5029349"/>
            <a:ext cx="807028" cy="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lenovo\Desktop\Shamsunnoor Documents\Flow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46" y="5029349"/>
            <a:ext cx="807028" cy="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lenovo\Desktop\Shamsunnoor Documents\Flow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6" y="5029349"/>
            <a:ext cx="807028" cy="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lenovo\Desktop\Shamsunnoor Documents\Flow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6" y="4577547"/>
            <a:ext cx="807028" cy="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lenovo\Desktop\Shamsunnoor Documents\Flow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6" y="4167138"/>
            <a:ext cx="807028" cy="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lenovo\Desktop\Shamsunnoor Documents\Flow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6" y="3762593"/>
            <a:ext cx="807028" cy="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lenovo\Desktop\Shamsunnoor Documents\Flow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6" y="3339167"/>
            <a:ext cx="807028" cy="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lenovo\Desktop\Shamsunnoor Documents\Flow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12" y="1949886"/>
            <a:ext cx="807028" cy="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lenovo\Desktop\Shamsunnoor Documents\Flow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12" y="2909020"/>
            <a:ext cx="807028" cy="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lenovo\Desktop\Shamsunnoor Documents\Flow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12" y="2363372"/>
            <a:ext cx="807028" cy="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lenovo\Desktop\Shamsunnoor Documents\Flow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06" y="1949886"/>
            <a:ext cx="807028" cy="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lenovo\Desktop\Shamsunnoor Documents\Flow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12" y="1949886"/>
            <a:ext cx="807028" cy="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lenovo\Desktop\Shamsunnoor Documents\Flowe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66" y="1949886"/>
            <a:ext cx="807028" cy="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6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6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6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6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6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4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24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4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24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24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24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24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24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24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24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24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24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24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424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24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24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724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824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924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240"/>
                            </p:stCondLst>
                            <p:childTnLst>
                              <p:par>
                                <p:cTn id="1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0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Horizontal Scroll 1"/>
          <p:cNvSpPr/>
          <p:nvPr/>
        </p:nvSpPr>
        <p:spPr>
          <a:xfrm>
            <a:off x="436728" y="1310185"/>
            <a:ext cx="7607227" cy="5049671"/>
          </a:xfrm>
          <a:prstGeom prst="horizontalScroll">
            <a:avLst>
              <a:gd name="adj" fmla="val 16766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Class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Five 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Nikosh" pitchFamily="2" charset="0"/>
            </a:endParaRP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Subject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: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English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for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today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Nikosh" pitchFamily="2" charset="0"/>
            </a:endParaRP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Part of the lesson : Activity F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Time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: 40 minute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64" y="902214"/>
            <a:ext cx="3717877" cy="4747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493" y="423078"/>
            <a:ext cx="5677468" cy="923330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Identity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00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2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8" name="Rectangle 7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0" name="TextBox 2"/>
          <p:cNvSpPr txBox="1"/>
          <p:nvPr/>
        </p:nvSpPr>
        <p:spPr>
          <a:xfrm>
            <a:off x="524131" y="1899721"/>
            <a:ext cx="7488432" cy="523220"/>
          </a:xfrm>
          <a:prstGeom prst="rect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lesson students will be able to-</a:t>
            </a:r>
          </a:p>
        </p:txBody>
      </p:sp>
      <p:sp>
        <p:nvSpPr>
          <p:cNvPr id="2" name="Rectangle 1"/>
          <p:cNvSpPr/>
          <p:nvPr/>
        </p:nvSpPr>
        <p:spPr>
          <a:xfrm>
            <a:off x="7522277" y="414426"/>
            <a:ext cx="4177746" cy="707886"/>
          </a:xfrm>
          <a:prstGeom prst="rect">
            <a:avLst/>
          </a:prstGeom>
          <a:solidFill>
            <a:srgbClr val="3EFCD3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Learning outcomes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4447" y="2676941"/>
            <a:ext cx="9092053" cy="13234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Narrow" pitchFamily="34" charset="0"/>
                <a:cs typeface="Arial" pitchFamily="34" charset="0"/>
              </a:rPr>
              <a:t>5.1.4 read silently with understanding personal letters and other texts </a:t>
            </a:r>
            <a:r>
              <a:rPr lang="en-US" sz="4000" dirty="0" err="1" smtClean="0">
                <a:latin typeface="Arial Narrow" pitchFamily="34" charset="0"/>
                <a:cs typeface="Arial" pitchFamily="34" charset="0"/>
              </a:rPr>
              <a:t>meterials</a:t>
            </a:r>
            <a:r>
              <a:rPr lang="en-US" sz="4000" dirty="0" smtClean="0">
                <a:latin typeface="Arial Narrow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383" y="3028700"/>
            <a:ext cx="1613541" cy="461665"/>
          </a:xfrm>
          <a:prstGeom prst="rect">
            <a:avLst/>
          </a:prstGeom>
          <a:ln w="57150">
            <a:solidFill>
              <a:srgbClr val="3EFCD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Reading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65924" y="4251670"/>
            <a:ext cx="9011676" cy="13234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Narrow" pitchFamily="34" charset="0"/>
                <a:cs typeface="Arial" pitchFamily="34" charset="0"/>
              </a:rPr>
              <a:t>8.1.1 make sentences using words and phrases given in the textbook.</a:t>
            </a:r>
            <a:endParaRPr lang="en-US" sz="4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4818" y="4645370"/>
            <a:ext cx="1345501" cy="461665"/>
          </a:xfrm>
          <a:prstGeom prst="rect">
            <a:avLst/>
          </a:prstGeom>
          <a:ln w="57150">
            <a:solidFill>
              <a:srgbClr val="3EFCD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writing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43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8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44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7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6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  <p:bldP spid="12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874979" y="659172"/>
            <a:ext cx="377699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EFCD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Greetings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EFCD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3529" y="3081661"/>
            <a:ext cx="51334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Good morning, students.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628" y="3081661"/>
            <a:ext cx="418097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How are you all ?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86481" y="1120837"/>
            <a:ext cx="629210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EFCD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Warm up activity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EFCD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3529" y="3081661"/>
            <a:ext cx="51334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what is your aim in life ?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3529" y="3108694"/>
            <a:ext cx="70892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what is your plan to reach there ?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6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86481" y="1120837"/>
            <a:ext cx="7385355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Let’s  we sing a song.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5936" y="2710934"/>
            <a:ext cx="490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https://www.youtube.com/watch?v=ih54sv4CG3s</a:t>
            </a:r>
          </a:p>
        </p:txBody>
      </p:sp>
    </p:spTree>
    <p:extLst>
      <p:ext uri="{BB962C8B-B14F-4D97-AF65-F5344CB8AC3E}">
        <p14:creationId xmlns:p14="http://schemas.microsoft.com/office/powerpoint/2010/main" val="22834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30975" y="5260261"/>
            <a:ext cx="901382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What is your impression about this picture ?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6" y="1354329"/>
            <a:ext cx="5015410" cy="3956600"/>
          </a:xfrm>
          <a:prstGeom prst="rect">
            <a:avLst/>
          </a:prstGeom>
        </p:spPr>
      </p:pic>
      <p:sp>
        <p:nvSpPr>
          <p:cNvPr id="19" name="Frame 18"/>
          <p:cNvSpPr/>
          <p:nvPr/>
        </p:nvSpPr>
        <p:spPr>
          <a:xfrm>
            <a:off x="-17929" y="-3632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900" y="5602461"/>
            <a:ext cx="10617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We know about Maria’s dream for the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future by questions.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2573" y="5260261"/>
            <a:ext cx="73332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What is Maria doing in the picture ?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2573" y="5310929"/>
            <a:ext cx="692908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How can she operate Computer ?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6042" y="464535"/>
            <a:ext cx="6551547" cy="707886"/>
          </a:xfrm>
          <a:prstGeom prst="rect">
            <a:avLst/>
          </a:prstGeom>
          <a:solidFill>
            <a:srgbClr val="89EAE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Justifying previous knowledge</a:t>
            </a:r>
            <a:endParaRPr lang="en-US" sz="4000" b="1" dirty="0">
              <a:latin typeface="Arial Narrow" pitchFamily="34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6" grpId="0"/>
      <p:bldP spid="7" grpId="0"/>
      <p:bldP spid="7" grpId="1"/>
      <p:bldP spid="8" grpId="0"/>
      <p:bldP spid="8" grpId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801</Words>
  <Application>Microsoft Office PowerPoint</Application>
  <PresentationFormat>Custom</PresentationFormat>
  <Paragraphs>147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Ion Boardroom</vt:lpstr>
      <vt:lpstr>1_Ion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2020-12-29T09:14:42Z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