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84" d="100"/>
          <a:sy n="84" d="100"/>
        </p:scale>
        <p:origin x="59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ABC306-3B8F-41BF-9F67-BBD774B0365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ECB80DDC-5FF9-4CC9-A11F-A0A0EC8100B1}">
      <dgm:prSet phldrT="[Text]"/>
      <dgm:spPr/>
      <dgm:t>
        <a:bodyPr/>
        <a:lstStyle/>
        <a:p>
          <a:r>
            <a:rPr lang="bn-BD" dirty="0" smtClean="0">
              <a:latin typeface="NikoshBAN" panose="02000000000000000000" pitchFamily="2" charset="0"/>
              <a:cs typeface="NikoshBAN" panose="02000000000000000000" pitchFamily="2" charset="0"/>
            </a:rPr>
            <a:t>কারবারি অর্থায়নের নীতি</a:t>
          </a:r>
          <a:endParaRPr lang="en-US" dirty="0">
            <a:latin typeface="NikoshBAN" panose="02000000000000000000" pitchFamily="2" charset="0"/>
            <a:cs typeface="NikoshBAN" panose="02000000000000000000" pitchFamily="2" charset="0"/>
          </a:endParaRPr>
        </a:p>
      </dgm:t>
    </dgm:pt>
    <dgm:pt modelId="{897ACDC8-9BCF-49D1-83FF-D3111DB5F0E9}" type="parTrans" cxnId="{BAE91037-6A47-4A3D-B3F6-2E706C9FD208}">
      <dgm:prSet/>
      <dgm:spPr/>
      <dgm:t>
        <a:bodyPr/>
        <a:lstStyle/>
        <a:p>
          <a:endParaRPr lang="en-US"/>
        </a:p>
      </dgm:t>
    </dgm:pt>
    <dgm:pt modelId="{7AEB10DA-07F2-4C77-A358-921D359D8B1A}" type="sibTrans" cxnId="{BAE91037-6A47-4A3D-B3F6-2E706C9FD208}">
      <dgm:prSet/>
      <dgm:spPr/>
      <dgm:t>
        <a:bodyPr/>
        <a:lstStyle/>
        <a:p>
          <a:endParaRPr lang="en-US"/>
        </a:p>
      </dgm:t>
    </dgm:pt>
    <dgm:pt modelId="{469BEFD4-099E-4500-8D91-53DF94646228}">
      <dgm:prSet phldrT="[Text]"/>
      <dgm:spPr/>
      <dgm:t>
        <a:bodyPr/>
        <a:lstStyle/>
        <a:p>
          <a:r>
            <a:rPr lang="bn-BD" dirty="0" smtClean="0">
              <a:latin typeface="NikoshBAN" panose="02000000000000000000" pitchFamily="2" charset="0"/>
              <a:cs typeface="NikoshBAN" panose="02000000000000000000" pitchFamily="2" charset="0"/>
            </a:rPr>
            <a:t>তারল্য বনাম মুনাফানীতি </a:t>
          </a:r>
          <a:endParaRPr lang="en-US" dirty="0">
            <a:latin typeface="NikoshBAN" panose="02000000000000000000" pitchFamily="2" charset="0"/>
            <a:cs typeface="NikoshBAN" panose="02000000000000000000" pitchFamily="2" charset="0"/>
          </a:endParaRPr>
        </a:p>
      </dgm:t>
    </dgm:pt>
    <dgm:pt modelId="{C4710415-DA61-410F-956E-201478F64BD6}" type="parTrans" cxnId="{8CE04725-9655-4F5C-88AB-7C2DF6551ADD}">
      <dgm:prSet/>
      <dgm:spPr/>
      <dgm:t>
        <a:bodyPr/>
        <a:lstStyle/>
        <a:p>
          <a:endParaRPr lang="en-US"/>
        </a:p>
      </dgm:t>
    </dgm:pt>
    <dgm:pt modelId="{A46339C6-3FB0-4FD2-8DEA-026915CE4798}" type="sibTrans" cxnId="{8CE04725-9655-4F5C-88AB-7C2DF6551ADD}">
      <dgm:prSet/>
      <dgm:spPr/>
      <dgm:t>
        <a:bodyPr/>
        <a:lstStyle/>
        <a:p>
          <a:endParaRPr lang="en-US"/>
        </a:p>
      </dgm:t>
    </dgm:pt>
    <dgm:pt modelId="{C60581BB-35B1-4B15-94F3-A21E137DD3E3}">
      <dgm:prSet phldrT="[Text]"/>
      <dgm:spPr/>
      <dgm:t>
        <a:bodyPr/>
        <a:lstStyle/>
        <a:p>
          <a:r>
            <a:rPr lang="bn-BD" dirty="0" smtClean="0">
              <a:latin typeface="NikoshBAN" panose="02000000000000000000" pitchFamily="2" charset="0"/>
              <a:cs typeface="NikoshBAN" panose="02000000000000000000" pitchFamily="2" charset="0"/>
            </a:rPr>
            <a:t>উপযুক্ত</a:t>
          </a:r>
          <a:r>
            <a:rPr lang="en-US" dirty="0" err="1" smtClean="0">
              <a:latin typeface="NikoshBAN" panose="02000000000000000000" pitchFamily="2" charset="0"/>
              <a:cs typeface="NikoshBAN" panose="02000000000000000000" pitchFamily="2" charset="0"/>
            </a:rPr>
            <a:t>তা</a:t>
          </a:r>
          <a:r>
            <a:rPr lang="bn-BD" dirty="0" smtClean="0">
              <a:latin typeface="NikoshBAN" panose="02000000000000000000" pitchFamily="2" charset="0"/>
              <a:cs typeface="NikoshBAN" panose="02000000000000000000" pitchFamily="2" charset="0"/>
            </a:rPr>
            <a:t>র নীতি </a:t>
          </a:r>
          <a:endParaRPr lang="en-US" dirty="0">
            <a:latin typeface="NikoshBAN" panose="02000000000000000000" pitchFamily="2" charset="0"/>
            <a:cs typeface="NikoshBAN" panose="02000000000000000000" pitchFamily="2" charset="0"/>
          </a:endParaRPr>
        </a:p>
      </dgm:t>
    </dgm:pt>
    <dgm:pt modelId="{18BC7624-70CF-4E65-B7F7-D02F7E6A852D}" type="parTrans" cxnId="{68AF2421-934F-473C-98CA-1C5A759DB212}">
      <dgm:prSet/>
      <dgm:spPr/>
      <dgm:t>
        <a:bodyPr/>
        <a:lstStyle/>
        <a:p>
          <a:endParaRPr lang="en-US"/>
        </a:p>
      </dgm:t>
    </dgm:pt>
    <dgm:pt modelId="{A936A72C-878B-4C45-967A-218EA18181CC}" type="sibTrans" cxnId="{68AF2421-934F-473C-98CA-1C5A759DB212}">
      <dgm:prSet/>
      <dgm:spPr/>
      <dgm:t>
        <a:bodyPr/>
        <a:lstStyle/>
        <a:p>
          <a:endParaRPr lang="en-US"/>
        </a:p>
      </dgm:t>
    </dgm:pt>
    <dgm:pt modelId="{982DA0BA-51F3-463C-9074-40ECB838F9EA}">
      <dgm:prSet phldrT="[Text]"/>
      <dgm:spPr/>
      <dgm:t>
        <a:bodyPr/>
        <a:lstStyle/>
        <a:p>
          <a:r>
            <a:rPr lang="bn-BD" dirty="0" smtClean="0">
              <a:latin typeface="NikoshBAN" panose="02000000000000000000" pitchFamily="2" charset="0"/>
              <a:cs typeface="NikoshBAN" panose="02000000000000000000" pitchFamily="2" charset="0"/>
            </a:rPr>
            <a:t>কারবারের বৈচিত্র্যায়ণ ও ঝুঁকি বণ্টন </a:t>
          </a:r>
          <a:r>
            <a:rPr lang="en-US" dirty="0" err="1" smtClean="0">
              <a:latin typeface="NikoshBAN" panose="02000000000000000000" pitchFamily="2" charset="0"/>
              <a:cs typeface="NikoshBAN" panose="02000000000000000000" pitchFamily="2" charset="0"/>
            </a:rPr>
            <a:t>নীতি</a:t>
          </a:r>
          <a:r>
            <a:rPr lang="en-US" dirty="0" smtClean="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dgm:t>
    </dgm:pt>
    <dgm:pt modelId="{713544E9-56F2-4F20-9A21-CCBF4A45A517}" type="parTrans" cxnId="{EA15228E-7FE2-44F6-99FB-2790F34C9F6C}">
      <dgm:prSet/>
      <dgm:spPr/>
      <dgm:t>
        <a:bodyPr/>
        <a:lstStyle/>
        <a:p>
          <a:endParaRPr lang="en-US"/>
        </a:p>
      </dgm:t>
    </dgm:pt>
    <dgm:pt modelId="{7440BA31-04C1-4C92-9203-6DFA38305B83}" type="sibTrans" cxnId="{EA15228E-7FE2-44F6-99FB-2790F34C9F6C}">
      <dgm:prSet/>
      <dgm:spPr/>
      <dgm:t>
        <a:bodyPr/>
        <a:lstStyle/>
        <a:p>
          <a:endParaRPr lang="en-US"/>
        </a:p>
      </dgm:t>
    </dgm:pt>
    <dgm:pt modelId="{460B33DA-6419-4634-8EA4-34502995672F}" type="pres">
      <dgm:prSet presAssocID="{EBABC306-3B8F-41BF-9F67-BBD774B03652}" presName="Name0" presStyleCnt="0">
        <dgm:presLayoutVars>
          <dgm:chPref val="1"/>
          <dgm:dir/>
          <dgm:animOne val="branch"/>
          <dgm:animLvl val="lvl"/>
          <dgm:resizeHandles val="exact"/>
        </dgm:presLayoutVars>
      </dgm:prSet>
      <dgm:spPr/>
      <dgm:t>
        <a:bodyPr/>
        <a:lstStyle/>
        <a:p>
          <a:endParaRPr lang="en-US"/>
        </a:p>
      </dgm:t>
    </dgm:pt>
    <dgm:pt modelId="{52CFC95D-0E14-496A-9879-5BA828D024A3}" type="pres">
      <dgm:prSet presAssocID="{ECB80DDC-5FF9-4CC9-A11F-A0A0EC8100B1}" presName="root1" presStyleCnt="0"/>
      <dgm:spPr/>
    </dgm:pt>
    <dgm:pt modelId="{E16902D1-4ED2-4D10-9892-8731E4139F0C}" type="pres">
      <dgm:prSet presAssocID="{ECB80DDC-5FF9-4CC9-A11F-A0A0EC8100B1}" presName="LevelOneTextNode" presStyleLbl="node0" presStyleIdx="0" presStyleCnt="1">
        <dgm:presLayoutVars>
          <dgm:chPref val="3"/>
        </dgm:presLayoutVars>
      </dgm:prSet>
      <dgm:spPr/>
      <dgm:t>
        <a:bodyPr/>
        <a:lstStyle/>
        <a:p>
          <a:endParaRPr lang="en-US"/>
        </a:p>
      </dgm:t>
    </dgm:pt>
    <dgm:pt modelId="{2CCA3E8C-06A8-41B0-A7D1-132ECB6BCBEE}" type="pres">
      <dgm:prSet presAssocID="{ECB80DDC-5FF9-4CC9-A11F-A0A0EC8100B1}" presName="level2hierChild" presStyleCnt="0"/>
      <dgm:spPr/>
    </dgm:pt>
    <dgm:pt modelId="{9AB32C95-3117-4258-B0C7-17B358DDC61A}" type="pres">
      <dgm:prSet presAssocID="{C4710415-DA61-410F-956E-201478F64BD6}" presName="conn2-1" presStyleLbl="parChTrans1D2" presStyleIdx="0" presStyleCnt="3"/>
      <dgm:spPr/>
      <dgm:t>
        <a:bodyPr/>
        <a:lstStyle/>
        <a:p>
          <a:endParaRPr lang="en-US"/>
        </a:p>
      </dgm:t>
    </dgm:pt>
    <dgm:pt modelId="{C7B025A8-E2FC-4244-85E5-704E33DAEFC4}" type="pres">
      <dgm:prSet presAssocID="{C4710415-DA61-410F-956E-201478F64BD6}" presName="connTx" presStyleLbl="parChTrans1D2" presStyleIdx="0" presStyleCnt="3"/>
      <dgm:spPr/>
      <dgm:t>
        <a:bodyPr/>
        <a:lstStyle/>
        <a:p>
          <a:endParaRPr lang="en-US"/>
        </a:p>
      </dgm:t>
    </dgm:pt>
    <dgm:pt modelId="{D3977591-7289-48A1-AE42-811D169C858A}" type="pres">
      <dgm:prSet presAssocID="{469BEFD4-099E-4500-8D91-53DF94646228}" presName="root2" presStyleCnt="0"/>
      <dgm:spPr/>
    </dgm:pt>
    <dgm:pt modelId="{46FA2EF2-428A-45A6-985A-4AECD8722129}" type="pres">
      <dgm:prSet presAssocID="{469BEFD4-099E-4500-8D91-53DF94646228}" presName="LevelTwoTextNode" presStyleLbl="node2" presStyleIdx="0" presStyleCnt="3" custScaleX="100565" custScaleY="94709">
        <dgm:presLayoutVars>
          <dgm:chPref val="3"/>
        </dgm:presLayoutVars>
      </dgm:prSet>
      <dgm:spPr/>
      <dgm:t>
        <a:bodyPr/>
        <a:lstStyle/>
        <a:p>
          <a:endParaRPr lang="en-US"/>
        </a:p>
      </dgm:t>
    </dgm:pt>
    <dgm:pt modelId="{1CE8877F-DA11-4DCD-A87C-6AEF033F07B5}" type="pres">
      <dgm:prSet presAssocID="{469BEFD4-099E-4500-8D91-53DF94646228}" presName="level3hierChild" presStyleCnt="0"/>
      <dgm:spPr/>
    </dgm:pt>
    <dgm:pt modelId="{6DB2F9C5-9717-4189-A900-1D6BF481B531}" type="pres">
      <dgm:prSet presAssocID="{18BC7624-70CF-4E65-B7F7-D02F7E6A852D}" presName="conn2-1" presStyleLbl="parChTrans1D2" presStyleIdx="1" presStyleCnt="3"/>
      <dgm:spPr/>
      <dgm:t>
        <a:bodyPr/>
        <a:lstStyle/>
        <a:p>
          <a:endParaRPr lang="en-US"/>
        </a:p>
      </dgm:t>
    </dgm:pt>
    <dgm:pt modelId="{C294FB48-600E-4FCE-857C-A08196578331}" type="pres">
      <dgm:prSet presAssocID="{18BC7624-70CF-4E65-B7F7-D02F7E6A852D}" presName="connTx" presStyleLbl="parChTrans1D2" presStyleIdx="1" presStyleCnt="3"/>
      <dgm:spPr/>
      <dgm:t>
        <a:bodyPr/>
        <a:lstStyle/>
        <a:p>
          <a:endParaRPr lang="en-US"/>
        </a:p>
      </dgm:t>
    </dgm:pt>
    <dgm:pt modelId="{EC5D9C2F-A643-43BA-8BB1-A01AEA22F7BF}" type="pres">
      <dgm:prSet presAssocID="{C60581BB-35B1-4B15-94F3-A21E137DD3E3}" presName="root2" presStyleCnt="0"/>
      <dgm:spPr/>
    </dgm:pt>
    <dgm:pt modelId="{12863E88-CBAF-46A6-B048-1E84D1A8AEDF}" type="pres">
      <dgm:prSet presAssocID="{C60581BB-35B1-4B15-94F3-A21E137DD3E3}" presName="LevelTwoTextNode" presStyleLbl="node2" presStyleIdx="1" presStyleCnt="3">
        <dgm:presLayoutVars>
          <dgm:chPref val="3"/>
        </dgm:presLayoutVars>
      </dgm:prSet>
      <dgm:spPr/>
      <dgm:t>
        <a:bodyPr/>
        <a:lstStyle/>
        <a:p>
          <a:endParaRPr lang="en-US"/>
        </a:p>
      </dgm:t>
    </dgm:pt>
    <dgm:pt modelId="{CA906F4A-4496-4C30-9C9D-B7E7F7F78DCE}" type="pres">
      <dgm:prSet presAssocID="{C60581BB-35B1-4B15-94F3-A21E137DD3E3}" presName="level3hierChild" presStyleCnt="0"/>
      <dgm:spPr/>
    </dgm:pt>
    <dgm:pt modelId="{4C92B5B0-F8EC-48FE-87F9-005ED3FF3180}" type="pres">
      <dgm:prSet presAssocID="{713544E9-56F2-4F20-9A21-CCBF4A45A517}" presName="conn2-1" presStyleLbl="parChTrans1D2" presStyleIdx="2" presStyleCnt="3"/>
      <dgm:spPr/>
      <dgm:t>
        <a:bodyPr/>
        <a:lstStyle/>
        <a:p>
          <a:endParaRPr lang="en-US"/>
        </a:p>
      </dgm:t>
    </dgm:pt>
    <dgm:pt modelId="{D86CFD74-9C70-4388-A588-0FE819E9C2CD}" type="pres">
      <dgm:prSet presAssocID="{713544E9-56F2-4F20-9A21-CCBF4A45A517}" presName="connTx" presStyleLbl="parChTrans1D2" presStyleIdx="2" presStyleCnt="3"/>
      <dgm:spPr/>
      <dgm:t>
        <a:bodyPr/>
        <a:lstStyle/>
        <a:p>
          <a:endParaRPr lang="en-US"/>
        </a:p>
      </dgm:t>
    </dgm:pt>
    <dgm:pt modelId="{099C6DB6-39A6-401C-B07C-01A3BA959F27}" type="pres">
      <dgm:prSet presAssocID="{982DA0BA-51F3-463C-9074-40ECB838F9EA}" presName="root2" presStyleCnt="0"/>
      <dgm:spPr/>
    </dgm:pt>
    <dgm:pt modelId="{030E2612-9BAF-4D42-9668-4836044AF46B}" type="pres">
      <dgm:prSet presAssocID="{982DA0BA-51F3-463C-9074-40ECB838F9EA}" presName="LevelTwoTextNode" presStyleLbl="node2" presStyleIdx="2" presStyleCnt="3">
        <dgm:presLayoutVars>
          <dgm:chPref val="3"/>
        </dgm:presLayoutVars>
      </dgm:prSet>
      <dgm:spPr/>
      <dgm:t>
        <a:bodyPr/>
        <a:lstStyle/>
        <a:p>
          <a:endParaRPr lang="en-US"/>
        </a:p>
      </dgm:t>
    </dgm:pt>
    <dgm:pt modelId="{25E2410E-7EB6-4368-8219-6E31EC358529}" type="pres">
      <dgm:prSet presAssocID="{982DA0BA-51F3-463C-9074-40ECB838F9EA}" presName="level3hierChild" presStyleCnt="0"/>
      <dgm:spPr/>
    </dgm:pt>
  </dgm:ptLst>
  <dgm:cxnLst>
    <dgm:cxn modelId="{5C35E01A-12C4-456B-AD2C-CC30B7A2214E}" type="presOf" srcId="{713544E9-56F2-4F20-9A21-CCBF4A45A517}" destId="{D86CFD74-9C70-4388-A588-0FE819E9C2CD}" srcOrd="1" destOrd="0" presId="urn:microsoft.com/office/officeart/2008/layout/HorizontalMultiLevelHierarchy"/>
    <dgm:cxn modelId="{3872C0F8-A16E-4C35-8EAF-991FECDAB01D}" type="presOf" srcId="{469BEFD4-099E-4500-8D91-53DF94646228}" destId="{46FA2EF2-428A-45A6-985A-4AECD8722129}" srcOrd="0" destOrd="0" presId="urn:microsoft.com/office/officeart/2008/layout/HorizontalMultiLevelHierarchy"/>
    <dgm:cxn modelId="{68AF2421-934F-473C-98CA-1C5A759DB212}" srcId="{ECB80DDC-5FF9-4CC9-A11F-A0A0EC8100B1}" destId="{C60581BB-35B1-4B15-94F3-A21E137DD3E3}" srcOrd="1" destOrd="0" parTransId="{18BC7624-70CF-4E65-B7F7-D02F7E6A852D}" sibTransId="{A936A72C-878B-4C45-967A-218EA18181CC}"/>
    <dgm:cxn modelId="{98B5D514-04A0-4B5E-A652-31A719C7E2D5}" type="presOf" srcId="{C60581BB-35B1-4B15-94F3-A21E137DD3E3}" destId="{12863E88-CBAF-46A6-B048-1E84D1A8AEDF}" srcOrd="0" destOrd="0" presId="urn:microsoft.com/office/officeart/2008/layout/HorizontalMultiLevelHierarchy"/>
    <dgm:cxn modelId="{EA15228E-7FE2-44F6-99FB-2790F34C9F6C}" srcId="{ECB80DDC-5FF9-4CC9-A11F-A0A0EC8100B1}" destId="{982DA0BA-51F3-463C-9074-40ECB838F9EA}" srcOrd="2" destOrd="0" parTransId="{713544E9-56F2-4F20-9A21-CCBF4A45A517}" sibTransId="{7440BA31-04C1-4C92-9203-6DFA38305B83}"/>
    <dgm:cxn modelId="{0B9EBF14-E60A-418A-9033-CC830D01A118}" type="presOf" srcId="{18BC7624-70CF-4E65-B7F7-D02F7E6A852D}" destId="{C294FB48-600E-4FCE-857C-A08196578331}" srcOrd="1" destOrd="0" presId="urn:microsoft.com/office/officeart/2008/layout/HorizontalMultiLevelHierarchy"/>
    <dgm:cxn modelId="{CA4BD41F-017F-4DE8-899A-5D4CB7740C30}" type="presOf" srcId="{18BC7624-70CF-4E65-B7F7-D02F7E6A852D}" destId="{6DB2F9C5-9717-4189-A900-1D6BF481B531}" srcOrd="0" destOrd="0" presId="urn:microsoft.com/office/officeart/2008/layout/HorizontalMultiLevelHierarchy"/>
    <dgm:cxn modelId="{8CE04725-9655-4F5C-88AB-7C2DF6551ADD}" srcId="{ECB80DDC-5FF9-4CC9-A11F-A0A0EC8100B1}" destId="{469BEFD4-099E-4500-8D91-53DF94646228}" srcOrd="0" destOrd="0" parTransId="{C4710415-DA61-410F-956E-201478F64BD6}" sibTransId="{A46339C6-3FB0-4FD2-8DEA-026915CE4798}"/>
    <dgm:cxn modelId="{DBA3B05E-FEF2-472B-A681-D4B24CB0CA66}" type="presOf" srcId="{EBABC306-3B8F-41BF-9F67-BBD774B03652}" destId="{460B33DA-6419-4634-8EA4-34502995672F}" srcOrd="0" destOrd="0" presId="urn:microsoft.com/office/officeart/2008/layout/HorizontalMultiLevelHierarchy"/>
    <dgm:cxn modelId="{5E02FDEF-E48E-4E84-AD66-0BD46FCFDA3C}" type="presOf" srcId="{ECB80DDC-5FF9-4CC9-A11F-A0A0EC8100B1}" destId="{E16902D1-4ED2-4D10-9892-8731E4139F0C}" srcOrd="0" destOrd="0" presId="urn:microsoft.com/office/officeart/2008/layout/HorizontalMultiLevelHierarchy"/>
    <dgm:cxn modelId="{D6372E3D-2F65-4FCD-B1BB-ED0E78EC4B57}" type="presOf" srcId="{982DA0BA-51F3-463C-9074-40ECB838F9EA}" destId="{030E2612-9BAF-4D42-9668-4836044AF46B}" srcOrd="0" destOrd="0" presId="urn:microsoft.com/office/officeart/2008/layout/HorizontalMultiLevelHierarchy"/>
    <dgm:cxn modelId="{BAE91037-6A47-4A3D-B3F6-2E706C9FD208}" srcId="{EBABC306-3B8F-41BF-9F67-BBD774B03652}" destId="{ECB80DDC-5FF9-4CC9-A11F-A0A0EC8100B1}" srcOrd="0" destOrd="0" parTransId="{897ACDC8-9BCF-49D1-83FF-D3111DB5F0E9}" sibTransId="{7AEB10DA-07F2-4C77-A358-921D359D8B1A}"/>
    <dgm:cxn modelId="{92C8EA59-524C-49D6-97DE-90AB36B96389}" type="presOf" srcId="{C4710415-DA61-410F-956E-201478F64BD6}" destId="{C7B025A8-E2FC-4244-85E5-704E33DAEFC4}" srcOrd="1" destOrd="0" presId="urn:microsoft.com/office/officeart/2008/layout/HorizontalMultiLevelHierarchy"/>
    <dgm:cxn modelId="{553CEFAD-C9C9-4C17-8CB3-F6ABE02EC1DE}" type="presOf" srcId="{713544E9-56F2-4F20-9A21-CCBF4A45A517}" destId="{4C92B5B0-F8EC-48FE-87F9-005ED3FF3180}" srcOrd="0" destOrd="0" presId="urn:microsoft.com/office/officeart/2008/layout/HorizontalMultiLevelHierarchy"/>
    <dgm:cxn modelId="{7D24C2D3-4891-47B1-BFCC-CC4D4FB60192}" type="presOf" srcId="{C4710415-DA61-410F-956E-201478F64BD6}" destId="{9AB32C95-3117-4258-B0C7-17B358DDC61A}" srcOrd="0" destOrd="0" presId="urn:microsoft.com/office/officeart/2008/layout/HorizontalMultiLevelHierarchy"/>
    <dgm:cxn modelId="{E3BFE497-9F5F-4FC4-9549-41190EDC64D1}" type="presParOf" srcId="{460B33DA-6419-4634-8EA4-34502995672F}" destId="{52CFC95D-0E14-496A-9879-5BA828D024A3}" srcOrd="0" destOrd="0" presId="urn:microsoft.com/office/officeart/2008/layout/HorizontalMultiLevelHierarchy"/>
    <dgm:cxn modelId="{2FAD4740-CE06-4241-A778-7B4CCE016F14}" type="presParOf" srcId="{52CFC95D-0E14-496A-9879-5BA828D024A3}" destId="{E16902D1-4ED2-4D10-9892-8731E4139F0C}" srcOrd="0" destOrd="0" presId="urn:microsoft.com/office/officeart/2008/layout/HorizontalMultiLevelHierarchy"/>
    <dgm:cxn modelId="{1266FBFE-532A-432A-AC06-BA38D15A63F2}" type="presParOf" srcId="{52CFC95D-0E14-496A-9879-5BA828D024A3}" destId="{2CCA3E8C-06A8-41B0-A7D1-132ECB6BCBEE}" srcOrd="1" destOrd="0" presId="urn:microsoft.com/office/officeart/2008/layout/HorizontalMultiLevelHierarchy"/>
    <dgm:cxn modelId="{8BEBEAC6-C005-4679-A42F-29F94EA5D19C}" type="presParOf" srcId="{2CCA3E8C-06A8-41B0-A7D1-132ECB6BCBEE}" destId="{9AB32C95-3117-4258-B0C7-17B358DDC61A}" srcOrd="0" destOrd="0" presId="urn:microsoft.com/office/officeart/2008/layout/HorizontalMultiLevelHierarchy"/>
    <dgm:cxn modelId="{083F2982-4B9E-4F10-B223-B9B301295500}" type="presParOf" srcId="{9AB32C95-3117-4258-B0C7-17B358DDC61A}" destId="{C7B025A8-E2FC-4244-85E5-704E33DAEFC4}" srcOrd="0" destOrd="0" presId="urn:microsoft.com/office/officeart/2008/layout/HorizontalMultiLevelHierarchy"/>
    <dgm:cxn modelId="{D7D018ED-BF7F-4569-BB96-7622A507D0E6}" type="presParOf" srcId="{2CCA3E8C-06A8-41B0-A7D1-132ECB6BCBEE}" destId="{D3977591-7289-48A1-AE42-811D169C858A}" srcOrd="1" destOrd="0" presId="urn:microsoft.com/office/officeart/2008/layout/HorizontalMultiLevelHierarchy"/>
    <dgm:cxn modelId="{CE941428-1EAF-4359-975B-C9649BF43B3D}" type="presParOf" srcId="{D3977591-7289-48A1-AE42-811D169C858A}" destId="{46FA2EF2-428A-45A6-985A-4AECD8722129}" srcOrd="0" destOrd="0" presId="urn:microsoft.com/office/officeart/2008/layout/HorizontalMultiLevelHierarchy"/>
    <dgm:cxn modelId="{156F1A7E-B5EC-49B1-92E7-C0ECBDAB7B9E}" type="presParOf" srcId="{D3977591-7289-48A1-AE42-811D169C858A}" destId="{1CE8877F-DA11-4DCD-A87C-6AEF033F07B5}" srcOrd="1" destOrd="0" presId="urn:microsoft.com/office/officeart/2008/layout/HorizontalMultiLevelHierarchy"/>
    <dgm:cxn modelId="{61927932-D18C-4335-9282-FF1410C1C6C1}" type="presParOf" srcId="{2CCA3E8C-06A8-41B0-A7D1-132ECB6BCBEE}" destId="{6DB2F9C5-9717-4189-A900-1D6BF481B531}" srcOrd="2" destOrd="0" presId="urn:microsoft.com/office/officeart/2008/layout/HorizontalMultiLevelHierarchy"/>
    <dgm:cxn modelId="{6B7A5084-9F78-427B-9442-808874804016}" type="presParOf" srcId="{6DB2F9C5-9717-4189-A900-1D6BF481B531}" destId="{C294FB48-600E-4FCE-857C-A08196578331}" srcOrd="0" destOrd="0" presId="urn:microsoft.com/office/officeart/2008/layout/HorizontalMultiLevelHierarchy"/>
    <dgm:cxn modelId="{936171A6-380E-437F-889A-59A6ED99D1B7}" type="presParOf" srcId="{2CCA3E8C-06A8-41B0-A7D1-132ECB6BCBEE}" destId="{EC5D9C2F-A643-43BA-8BB1-A01AEA22F7BF}" srcOrd="3" destOrd="0" presId="urn:microsoft.com/office/officeart/2008/layout/HorizontalMultiLevelHierarchy"/>
    <dgm:cxn modelId="{E092B6C4-CF3A-4659-A76B-CE53073F6057}" type="presParOf" srcId="{EC5D9C2F-A643-43BA-8BB1-A01AEA22F7BF}" destId="{12863E88-CBAF-46A6-B048-1E84D1A8AEDF}" srcOrd="0" destOrd="0" presId="urn:microsoft.com/office/officeart/2008/layout/HorizontalMultiLevelHierarchy"/>
    <dgm:cxn modelId="{53E0926D-CBDF-43EE-9A0F-A8C3B51D02CC}" type="presParOf" srcId="{EC5D9C2F-A643-43BA-8BB1-A01AEA22F7BF}" destId="{CA906F4A-4496-4C30-9C9D-B7E7F7F78DCE}" srcOrd="1" destOrd="0" presId="urn:microsoft.com/office/officeart/2008/layout/HorizontalMultiLevelHierarchy"/>
    <dgm:cxn modelId="{A9ED07CA-DD1B-4C93-BE07-5DBDF604EC13}" type="presParOf" srcId="{2CCA3E8C-06A8-41B0-A7D1-132ECB6BCBEE}" destId="{4C92B5B0-F8EC-48FE-87F9-005ED3FF3180}" srcOrd="4" destOrd="0" presId="urn:microsoft.com/office/officeart/2008/layout/HorizontalMultiLevelHierarchy"/>
    <dgm:cxn modelId="{1B2302CE-2037-43AA-B37B-31C842F24148}" type="presParOf" srcId="{4C92B5B0-F8EC-48FE-87F9-005ED3FF3180}" destId="{D86CFD74-9C70-4388-A588-0FE819E9C2CD}" srcOrd="0" destOrd="0" presId="urn:microsoft.com/office/officeart/2008/layout/HorizontalMultiLevelHierarchy"/>
    <dgm:cxn modelId="{C2CF4278-86FE-495A-930C-6F19B1DC6CF6}" type="presParOf" srcId="{2CCA3E8C-06A8-41B0-A7D1-132ECB6BCBEE}" destId="{099C6DB6-39A6-401C-B07C-01A3BA959F27}" srcOrd="5" destOrd="0" presId="urn:microsoft.com/office/officeart/2008/layout/HorizontalMultiLevelHierarchy"/>
    <dgm:cxn modelId="{0F5327A5-B63D-43CC-A430-C2BC27A0DF00}" type="presParOf" srcId="{099C6DB6-39A6-401C-B07C-01A3BA959F27}" destId="{030E2612-9BAF-4D42-9668-4836044AF46B}" srcOrd="0" destOrd="0" presId="urn:microsoft.com/office/officeart/2008/layout/HorizontalMultiLevelHierarchy"/>
    <dgm:cxn modelId="{96DD52CC-A523-409F-8E19-A349834E6CF0}" type="presParOf" srcId="{099C6DB6-39A6-401C-B07C-01A3BA959F27}" destId="{25E2410E-7EB6-4368-8219-6E31EC358529}"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3DF51F-3D5F-4446-B488-DDB22D8A836A}"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8DA0C-F422-4480-AC41-6285093B6621}" type="slidenum">
              <a:rPr lang="en-US" smtClean="0"/>
              <a:t>‹#›</a:t>
            </a:fld>
            <a:endParaRPr lang="en-US"/>
          </a:p>
        </p:txBody>
      </p:sp>
    </p:spTree>
    <p:extLst>
      <p:ext uri="{BB962C8B-B14F-4D97-AF65-F5344CB8AC3E}">
        <p14:creationId xmlns:p14="http://schemas.microsoft.com/office/powerpoint/2010/main" val="2663946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DF51F-3D5F-4446-B488-DDB22D8A836A}"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8DA0C-F422-4480-AC41-6285093B6621}" type="slidenum">
              <a:rPr lang="en-US" smtClean="0"/>
              <a:t>‹#›</a:t>
            </a:fld>
            <a:endParaRPr lang="en-US"/>
          </a:p>
        </p:txBody>
      </p:sp>
    </p:spTree>
    <p:extLst>
      <p:ext uri="{BB962C8B-B14F-4D97-AF65-F5344CB8AC3E}">
        <p14:creationId xmlns:p14="http://schemas.microsoft.com/office/powerpoint/2010/main" val="508358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DF51F-3D5F-4446-B488-DDB22D8A836A}"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8DA0C-F422-4480-AC41-6285093B6621}" type="slidenum">
              <a:rPr lang="en-US" smtClean="0"/>
              <a:t>‹#›</a:t>
            </a:fld>
            <a:endParaRPr lang="en-US"/>
          </a:p>
        </p:txBody>
      </p:sp>
    </p:spTree>
    <p:extLst>
      <p:ext uri="{BB962C8B-B14F-4D97-AF65-F5344CB8AC3E}">
        <p14:creationId xmlns:p14="http://schemas.microsoft.com/office/powerpoint/2010/main" val="96335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DF51F-3D5F-4446-B488-DDB22D8A836A}"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8DA0C-F422-4480-AC41-6285093B6621}" type="slidenum">
              <a:rPr lang="en-US" smtClean="0"/>
              <a:t>‹#›</a:t>
            </a:fld>
            <a:endParaRPr lang="en-US"/>
          </a:p>
        </p:txBody>
      </p:sp>
    </p:spTree>
    <p:extLst>
      <p:ext uri="{BB962C8B-B14F-4D97-AF65-F5344CB8AC3E}">
        <p14:creationId xmlns:p14="http://schemas.microsoft.com/office/powerpoint/2010/main" val="12012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3DF51F-3D5F-4446-B488-DDB22D8A836A}"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8DA0C-F422-4480-AC41-6285093B6621}" type="slidenum">
              <a:rPr lang="en-US" smtClean="0"/>
              <a:t>‹#›</a:t>
            </a:fld>
            <a:endParaRPr lang="en-US"/>
          </a:p>
        </p:txBody>
      </p:sp>
    </p:spTree>
    <p:extLst>
      <p:ext uri="{BB962C8B-B14F-4D97-AF65-F5344CB8AC3E}">
        <p14:creationId xmlns:p14="http://schemas.microsoft.com/office/powerpoint/2010/main" val="3088047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3DF51F-3D5F-4446-B488-DDB22D8A836A}"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08DA0C-F422-4480-AC41-6285093B6621}" type="slidenum">
              <a:rPr lang="en-US" smtClean="0"/>
              <a:t>‹#›</a:t>
            </a:fld>
            <a:endParaRPr lang="en-US"/>
          </a:p>
        </p:txBody>
      </p:sp>
    </p:spTree>
    <p:extLst>
      <p:ext uri="{BB962C8B-B14F-4D97-AF65-F5344CB8AC3E}">
        <p14:creationId xmlns:p14="http://schemas.microsoft.com/office/powerpoint/2010/main" val="1938015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3DF51F-3D5F-4446-B488-DDB22D8A836A}" type="datetimeFigureOut">
              <a:rPr lang="en-US" smtClean="0"/>
              <a:t>10/3/2020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08DA0C-F422-4480-AC41-6285093B6621}" type="slidenum">
              <a:rPr lang="en-US" smtClean="0"/>
              <a:t>‹#›</a:t>
            </a:fld>
            <a:endParaRPr lang="en-US"/>
          </a:p>
        </p:txBody>
      </p:sp>
    </p:spTree>
    <p:extLst>
      <p:ext uri="{BB962C8B-B14F-4D97-AF65-F5344CB8AC3E}">
        <p14:creationId xmlns:p14="http://schemas.microsoft.com/office/powerpoint/2010/main" val="3936648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3DF51F-3D5F-4446-B488-DDB22D8A836A}" type="datetimeFigureOut">
              <a:rPr lang="en-US" smtClean="0"/>
              <a:t>10/3/2020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08DA0C-F422-4480-AC41-6285093B6621}" type="slidenum">
              <a:rPr lang="en-US" smtClean="0"/>
              <a:t>‹#›</a:t>
            </a:fld>
            <a:endParaRPr lang="en-US"/>
          </a:p>
        </p:txBody>
      </p:sp>
    </p:spTree>
    <p:extLst>
      <p:ext uri="{BB962C8B-B14F-4D97-AF65-F5344CB8AC3E}">
        <p14:creationId xmlns:p14="http://schemas.microsoft.com/office/powerpoint/2010/main" val="4033553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3DF51F-3D5F-4446-B488-DDB22D8A836A}" type="datetimeFigureOut">
              <a:rPr lang="en-US" smtClean="0"/>
              <a:t>10/3/2020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08DA0C-F422-4480-AC41-6285093B6621}" type="slidenum">
              <a:rPr lang="en-US" smtClean="0"/>
              <a:t>‹#›</a:t>
            </a:fld>
            <a:endParaRPr lang="en-US"/>
          </a:p>
        </p:txBody>
      </p:sp>
    </p:spTree>
    <p:extLst>
      <p:ext uri="{BB962C8B-B14F-4D97-AF65-F5344CB8AC3E}">
        <p14:creationId xmlns:p14="http://schemas.microsoft.com/office/powerpoint/2010/main" val="2383208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DF51F-3D5F-4446-B488-DDB22D8A836A}"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08DA0C-F422-4480-AC41-6285093B6621}" type="slidenum">
              <a:rPr lang="en-US" smtClean="0"/>
              <a:t>‹#›</a:t>
            </a:fld>
            <a:endParaRPr lang="en-US"/>
          </a:p>
        </p:txBody>
      </p:sp>
    </p:spTree>
    <p:extLst>
      <p:ext uri="{BB962C8B-B14F-4D97-AF65-F5344CB8AC3E}">
        <p14:creationId xmlns:p14="http://schemas.microsoft.com/office/powerpoint/2010/main" val="1941083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DF51F-3D5F-4446-B488-DDB22D8A836A}"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08DA0C-F422-4480-AC41-6285093B6621}" type="slidenum">
              <a:rPr lang="en-US" smtClean="0"/>
              <a:t>‹#›</a:t>
            </a:fld>
            <a:endParaRPr lang="en-US"/>
          </a:p>
        </p:txBody>
      </p:sp>
    </p:spTree>
    <p:extLst>
      <p:ext uri="{BB962C8B-B14F-4D97-AF65-F5344CB8AC3E}">
        <p14:creationId xmlns:p14="http://schemas.microsoft.com/office/powerpoint/2010/main" val="1066937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DF51F-3D5F-4446-B488-DDB22D8A836A}" type="datetimeFigureOut">
              <a:rPr lang="en-US" smtClean="0"/>
              <a:t>10/3/2020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08DA0C-F422-4480-AC41-6285093B6621}" type="slidenum">
              <a:rPr lang="en-US" smtClean="0"/>
              <a:t>‹#›</a:t>
            </a:fld>
            <a:endParaRPr lang="en-US"/>
          </a:p>
        </p:txBody>
      </p:sp>
    </p:spTree>
    <p:extLst>
      <p:ext uri="{BB962C8B-B14F-4D97-AF65-F5344CB8AC3E}">
        <p14:creationId xmlns:p14="http://schemas.microsoft.com/office/powerpoint/2010/main" val="2223013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1" name="Rectangle 10"/>
          <p:cNvSpPr/>
          <p:nvPr/>
        </p:nvSpPr>
        <p:spPr>
          <a:xfrm rot="20124716">
            <a:off x="999370" y="1634189"/>
            <a:ext cx="6390428" cy="32139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9600" dirty="0" smtClean="0">
                <a:solidFill>
                  <a:srgbClr val="FF0000"/>
                </a:solidFill>
                <a:latin typeface="NikoshBAN" panose="02000000000000000000" pitchFamily="2" charset="0"/>
                <a:cs typeface="NikoshBAN" panose="02000000000000000000" pitchFamily="2" charset="0"/>
              </a:rPr>
              <a:t>সবাইকে</a:t>
            </a:r>
            <a:r>
              <a:rPr lang="bn-BD" sz="9600" dirty="0" smtClean="0">
                <a:latin typeface="NikoshBAN" panose="02000000000000000000" pitchFamily="2" charset="0"/>
                <a:cs typeface="NikoshBAN" panose="02000000000000000000" pitchFamily="2" charset="0"/>
              </a:rPr>
              <a:t> শুভেচ্ছা ও </a:t>
            </a:r>
            <a:r>
              <a:rPr lang="bn-BD" sz="9600" dirty="0" smtClean="0">
                <a:solidFill>
                  <a:srgbClr val="C00000"/>
                </a:solidFill>
                <a:latin typeface="NikoshBAN" panose="02000000000000000000" pitchFamily="2" charset="0"/>
                <a:cs typeface="NikoshBAN" panose="02000000000000000000" pitchFamily="2" charset="0"/>
              </a:rPr>
              <a:t>স্বাগতম</a:t>
            </a:r>
            <a:r>
              <a:rPr lang="bn-BD" sz="9600" dirty="0" smtClean="0">
                <a:latin typeface="NikoshBAN" panose="02000000000000000000" pitchFamily="2" charset="0"/>
                <a:cs typeface="NikoshBAN" panose="02000000000000000000" pitchFamily="2" charset="0"/>
              </a:rPr>
              <a:t> </a:t>
            </a:r>
            <a:endParaRPr lang="en-US" sz="9600" dirty="0">
              <a:latin typeface="NikoshBAN" panose="02000000000000000000" pitchFamily="2" charset="0"/>
              <a:cs typeface="NikoshBAN" panose="02000000000000000000" pitchFamily="2" charset="0"/>
            </a:endParaRPr>
          </a:p>
        </p:txBody>
      </p:sp>
      <p:sp>
        <p:nvSpPr>
          <p:cNvPr id="12" name="Arc 11"/>
          <p:cNvSpPr/>
          <p:nvPr/>
        </p:nvSpPr>
        <p:spPr>
          <a:xfrm>
            <a:off x="4427990" y="2093658"/>
            <a:ext cx="2915216" cy="1394233"/>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9876169">
            <a:off x="6613877" y="2375385"/>
            <a:ext cx="4201861" cy="28202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7304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Cube 1"/>
          <p:cNvSpPr/>
          <p:nvPr/>
        </p:nvSpPr>
        <p:spPr>
          <a:xfrm>
            <a:off x="2263366" y="742383"/>
            <a:ext cx="8184333" cy="1095469"/>
          </a:xfrm>
          <a:prstGeom prst="cub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BD" sz="4800" dirty="0" smtClean="0">
                <a:latin typeface="NikoshBAN" panose="02000000000000000000" pitchFamily="2" charset="0"/>
                <a:cs typeface="NikoshBAN" panose="02000000000000000000" pitchFamily="2" charset="0"/>
              </a:rPr>
              <a:t>কারবারের বৈচিত্র্যায়ণ ও ঝুঁকি বণ্টন</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নীতি</a:t>
            </a:r>
            <a:r>
              <a:rPr lang="en-US" sz="4800" dirty="0" smtClean="0">
                <a:latin typeface="NikoshBAN" panose="02000000000000000000" pitchFamily="2" charset="0"/>
                <a:cs typeface="NikoshBAN" panose="02000000000000000000" pitchFamily="2" charset="0"/>
              </a:rPr>
              <a:t> </a:t>
            </a:r>
            <a:r>
              <a:rPr lang="bn-BD" sz="4800" dirty="0" smtClean="0">
                <a:latin typeface="NikoshBAN" panose="02000000000000000000" pitchFamily="2" charset="0"/>
                <a:cs typeface="NikoshBAN" panose="02000000000000000000" pitchFamily="2" charset="0"/>
              </a:rPr>
              <a:t> </a:t>
            </a:r>
            <a:endParaRPr lang="en-US" sz="4800" dirty="0">
              <a:latin typeface="NikoshBAN" panose="02000000000000000000" pitchFamily="2" charset="0"/>
              <a:cs typeface="NikoshBAN" panose="02000000000000000000" pitchFamily="2" charset="0"/>
            </a:endParaRPr>
          </a:p>
        </p:txBody>
      </p:sp>
      <p:sp>
        <p:nvSpPr>
          <p:cNvPr id="3" name="Horizontal Scroll 2"/>
          <p:cNvSpPr/>
          <p:nvPr/>
        </p:nvSpPr>
        <p:spPr>
          <a:xfrm>
            <a:off x="878186" y="1720159"/>
            <a:ext cx="10103668" cy="449051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anose="02000000000000000000" pitchFamily="2" charset="0"/>
                <a:cs typeface="NikoshBAN" panose="02000000000000000000" pitchFamily="2" charset="0"/>
              </a:rPr>
              <a:t>তহবিল বিনিয়োগের ক্ষেত্রে কারবারি পণ্য বা সেবা যতদূর সম্ভব বৈচিত্র্যপূর্ণ হলে ঝুঁকি বণ্টিত হয় ও হ্রাস পায়। এই নীতি অনুসরণের ফলে অনিশ্চিত বাজার পরিস্থিতিতেও প্রত্যাশিত মুনাফা অর্জন সম্ভব।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5994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Cube 1"/>
          <p:cNvSpPr/>
          <p:nvPr/>
        </p:nvSpPr>
        <p:spPr>
          <a:xfrm>
            <a:off x="3376944" y="679010"/>
            <a:ext cx="5513560" cy="1330859"/>
          </a:xfrm>
          <a:prstGeom prst="cub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BD" sz="5400" dirty="0" smtClean="0">
                <a:latin typeface="NikoshBAN" panose="02000000000000000000" pitchFamily="2" charset="0"/>
                <a:cs typeface="NikoshBAN" panose="02000000000000000000" pitchFamily="2" charset="0"/>
              </a:rPr>
              <a:t>আর্থিক ব্যবস্থাপক </a:t>
            </a:r>
            <a:endParaRPr lang="en-US" sz="5400" dirty="0">
              <a:latin typeface="NikoshBAN" panose="02000000000000000000" pitchFamily="2" charset="0"/>
              <a:cs typeface="NikoshBAN" panose="02000000000000000000" pitchFamily="2" charset="0"/>
            </a:endParaRPr>
          </a:p>
        </p:txBody>
      </p:sp>
      <p:sp>
        <p:nvSpPr>
          <p:cNvPr id="3" name="Horizontal Scroll 2"/>
          <p:cNvSpPr/>
          <p:nvPr/>
        </p:nvSpPr>
        <p:spPr>
          <a:xfrm>
            <a:off x="1122630" y="2009869"/>
            <a:ext cx="9488031" cy="358517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600" dirty="0" smtClean="0">
                <a:latin typeface="NikoshBAN" panose="02000000000000000000" pitchFamily="2" charset="0"/>
                <a:cs typeface="NikoshBAN" panose="02000000000000000000" pitchFamily="2" charset="0"/>
              </a:rPr>
              <a:t>কোন উৎস থেকে কী পরিমাণ তহবিল সংগ্রহ করে, কোথায়, কীভাবে বিনিয়োগ করা হলে কারবারের সর্বোচ্চ মুনাফা হবে,সেই সংক্রান্ত পরিকল্পনা প্রণয়ন ও বাস্তবায়নই হলো আর্থিক ব্যবস্থাপক।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3211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Cube 1"/>
          <p:cNvSpPr/>
          <p:nvPr/>
        </p:nvSpPr>
        <p:spPr>
          <a:xfrm>
            <a:off x="2815628" y="860080"/>
            <a:ext cx="6518495" cy="1222218"/>
          </a:xfrm>
          <a:prstGeom prst="cub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BD" sz="4800" dirty="0" smtClean="0">
                <a:latin typeface="NikoshBAN" panose="02000000000000000000" pitchFamily="2" charset="0"/>
                <a:cs typeface="NikoshBAN" panose="02000000000000000000" pitchFamily="2" charset="0"/>
              </a:rPr>
              <a:t>আর্থিক ব্যবস্থাপকের কার্যাবলি </a:t>
            </a:r>
            <a:endParaRPr lang="en-US" sz="4800" dirty="0">
              <a:latin typeface="NikoshBAN" panose="02000000000000000000" pitchFamily="2" charset="0"/>
              <a:cs typeface="NikoshBAN" panose="02000000000000000000" pitchFamily="2" charset="0"/>
            </a:endParaRPr>
          </a:p>
        </p:txBody>
      </p:sp>
      <p:sp>
        <p:nvSpPr>
          <p:cNvPr id="3" name="Horizontal Scroll 2"/>
          <p:cNvSpPr/>
          <p:nvPr/>
        </p:nvSpPr>
        <p:spPr>
          <a:xfrm>
            <a:off x="1276539" y="1991762"/>
            <a:ext cx="9306962" cy="380245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bn-BD" sz="6000" dirty="0" smtClean="0">
                <a:latin typeface="NikoshBAN" panose="02000000000000000000" pitchFamily="2" charset="0"/>
                <a:cs typeface="NikoshBAN" panose="02000000000000000000" pitchFamily="2" charset="0"/>
              </a:rPr>
              <a:t>আয় সিদ্ধান্ত বা অর্থায়ন সিদ্ধান্ত </a:t>
            </a:r>
          </a:p>
          <a:p>
            <a:pPr marL="285750" indent="-285750">
              <a:buFont typeface="Arial" panose="020B0604020202020204" pitchFamily="34" charset="0"/>
              <a:buChar char="•"/>
            </a:pPr>
            <a:r>
              <a:rPr lang="bn-BD" sz="6000" dirty="0" smtClean="0">
                <a:latin typeface="NikoshBAN" panose="02000000000000000000" pitchFamily="2" charset="0"/>
                <a:cs typeface="NikoshBAN" panose="02000000000000000000" pitchFamily="2" charset="0"/>
              </a:rPr>
              <a:t>ব্যয় সিদ্ধান্ত বা বিনিয়োগ সিদ্ধান্ত </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8595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Cube 1"/>
          <p:cNvSpPr/>
          <p:nvPr/>
        </p:nvSpPr>
        <p:spPr>
          <a:xfrm>
            <a:off x="1892174" y="778598"/>
            <a:ext cx="8809022" cy="1186004"/>
          </a:xfrm>
          <a:prstGeom prst="cub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BD" sz="6000" dirty="0" smtClean="0">
                <a:latin typeface="NikoshBAN" panose="02000000000000000000" pitchFamily="2" charset="0"/>
                <a:cs typeface="NikoshBAN" panose="02000000000000000000" pitchFamily="2" charset="0"/>
              </a:rPr>
              <a:t>আয় সিদ্ধান্ত বা অর্থায়ন সিদ্ধান্ত </a:t>
            </a:r>
            <a:endParaRPr lang="en-US" sz="6000" dirty="0">
              <a:latin typeface="NikoshBAN" panose="02000000000000000000" pitchFamily="2" charset="0"/>
              <a:cs typeface="NikoshBAN" panose="02000000000000000000" pitchFamily="2" charset="0"/>
            </a:endParaRPr>
          </a:p>
        </p:txBody>
      </p:sp>
      <p:sp>
        <p:nvSpPr>
          <p:cNvPr id="3" name="Horizontal Scroll 2"/>
          <p:cNvSpPr/>
          <p:nvPr/>
        </p:nvSpPr>
        <p:spPr>
          <a:xfrm>
            <a:off x="959667" y="1801641"/>
            <a:ext cx="10474860" cy="420080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latin typeface="NikoshBAN" panose="02000000000000000000" pitchFamily="2" charset="0"/>
                <a:cs typeface="NikoshBAN" panose="02000000000000000000" pitchFamily="2" charset="0"/>
              </a:rPr>
              <a:t>অ</a:t>
            </a:r>
            <a:r>
              <a:rPr lang="bn-BD" sz="3600" dirty="0" smtClean="0">
                <a:latin typeface="NikoshBAN" panose="02000000000000000000" pitchFamily="2" charset="0"/>
                <a:cs typeface="NikoshBAN" panose="02000000000000000000" pitchFamily="2" charset="0"/>
              </a:rPr>
              <a:t>র্থায়ন সিদ্ধান্ত বলতে মূলত তহবিল সংগ্রহের প্রক্রিয়াকে বোঝায়। </a:t>
            </a:r>
          </a:p>
          <a:p>
            <a:r>
              <a:rPr lang="bn-BD" sz="3600" dirty="0" smtClean="0">
                <a:latin typeface="NikoshBAN" panose="02000000000000000000" pitchFamily="2" charset="0"/>
                <a:cs typeface="NikoshBAN" panose="02000000000000000000" pitchFamily="2" charset="0"/>
              </a:rPr>
              <a:t>অর্থায়ন সিদ্ধান্তের আওতায় তহবিল সংগ্রহের ভিন্ন উৎস নির্বাচন এবং এসব সুবিধা-অসুবিধা বিশ্লেষণ করে অর্থায়ন সংক্রান্ত পরিকল্পনা গ্রহণ করা হয়। এক্ষেত্রে সাধারণত চলতি ব্যয় নির্বাহের জন্য স্বল্পমেয়াদি উৎস থেকে আর স্থায়ী ব্যয় নির্বাহের জন্য দীর্ঘমেয়াদি উৎস থেকে অর্থ সংগ্রহ করা হয়।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67173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Cube 1"/>
          <p:cNvSpPr/>
          <p:nvPr/>
        </p:nvSpPr>
        <p:spPr>
          <a:xfrm>
            <a:off x="2046083" y="615636"/>
            <a:ext cx="8428776" cy="1186004"/>
          </a:xfrm>
          <a:prstGeom prst="cub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BD" sz="6000" dirty="0" smtClean="0">
                <a:latin typeface="NikoshBAN" panose="02000000000000000000" pitchFamily="2" charset="0"/>
                <a:cs typeface="NikoshBAN" panose="02000000000000000000" pitchFamily="2" charset="0"/>
              </a:rPr>
              <a:t>ব্যয় সিদ্ধান্ত বা বিনিয়োগ সিদ্ধান্ত </a:t>
            </a:r>
            <a:endParaRPr lang="en-US" sz="6000" dirty="0">
              <a:latin typeface="NikoshBAN" panose="02000000000000000000" pitchFamily="2" charset="0"/>
              <a:cs typeface="NikoshBAN" panose="02000000000000000000" pitchFamily="2" charset="0"/>
            </a:endParaRPr>
          </a:p>
        </p:txBody>
      </p:sp>
      <p:sp>
        <p:nvSpPr>
          <p:cNvPr id="3" name="Horizontal Scroll 2"/>
          <p:cNvSpPr/>
          <p:nvPr/>
        </p:nvSpPr>
        <p:spPr>
          <a:xfrm>
            <a:off x="1023041" y="1729212"/>
            <a:ext cx="10203255" cy="458105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200" dirty="0" smtClean="0">
                <a:latin typeface="NikoshBAN" panose="02000000000000000000" pitchFamily="2" charset="0"/>
                <a:cs typeface="NikoshBAN" panose="02000000000000000000" pitchFamily="2" charset="0"/>
              </a:rPr>
              <a:t>বিনিয়োগ সিদ্ধান্ত বলতে মূলত তহবিল ব্যবহারের প্রক্রিয়াকে বোঝায়। </a:t>
            </a:r>
          </a:p>
          <a:p>
            <a:r>
              <a:rPr lang="bn-BD" sz="3200" dirty="0" smtClean="0">
                <a:latin typeface="NikoshBAN" panose="02000000000000000000" pitchFamily="2" charset="0"/>
                <a:cs typeface="NikoshBAN" panose="02000000000000000000" pitchFamily="2" charset="0"/>
              </a:rPr>
              <a:t>বিনিয়োগ সিদ্ধান্তকে অন্যভাবে ব্যয় সিদ্ধান্তও বলা হয়। এ সিদ্ধান্তের আওতায় প্রতিষ্ঠানের জন্য স্থায়ী ব্যয় নির্বাহ,মেশিন ও আসবাবপত্র ক্রয় ইত্যাদি কাজে বিনিয়োগের সিদ্ধান্ত গ্রহণ করা হয়। এ সিদ্ধান্তের মাধ্যমে প্রত্যাশিত আগমন-নির্গমনের একটি পরিকল্পনা করা হয়।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7651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Round Same Side Corner Rectangle 7"/>
          <p:cNvSpPr/>
          <p:nvPr/>
        </p:nvSpPr>
        <p:spPr>
          <a:xfrm>
            <a:off x="2372008" y="1919335"/>
            <a:ext cx="4255129" cy="796705"/>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anose="02000000000000000000" pitchFamily="2" charset="0"/>
                <a:cs typeface="NikoshBAN" panose="02000000000000000000" pitchFamily="2" charset="0"/>
              </a:rPr>
              <a:t>১৯৩০-এর পূর্ববর্তী দশক </a:t>
            </a:r>
            <a:endParaRPr lang="en-US" sz="4000" dirty="0">
              <a:latin typeface="NikoshBAN" panose="02000000000000000000" pitchFamily="2" charset="0"/>
              <a:cs typeface="NikoshBAN" panose="02000000000000000000" pitchFamily="2" charset="0"/>
            </a:endParaRPr>
          </a:p>
        </p:txBody>
      </p:sp>
      <p:sp>
        <p:nvSpPr>
          <p:cNvPr id="9" name="Round Same Side Corner Rectangle 8"/>
          <p:cNvSpPr/>
          <p:nvPr/>
        </p:nvSpPr>
        <p:spPr>
          <a:xfrm>
            <a:off x="2372008" y="2815628"/>
            <a:ext cx="4255129" cy="90534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anose="02000000000000000000" pitchFamily="2" charset="0"/>
                <a:cs typeface="NikoshBAN" panose="02000000000000000000" pitchFamily="2" charset="0"/>
              </a:rPr>
              <a:t>১৯৩০-এর দশক </a:t>
            </a:r>
            <a:endParaRPr lang="en-US" sz="4000" dirty="0">
              <a:latin typeface="NikoshBAN" panose="02000000000000000000" pitchFamily="2" charset="0"/>
              <a:cs typeface="NikoshBAN" panose="02000000000000000000" pitchFamily="2" charset="0"/>
            </a:endParaRPr>
          </a:p>
        </p:txBody>
      </p:sp>
      <p:sp>
        <p:nvSpPr>
          <p:cNvPr id="10" name="Round Same Side Corner Rectangle 9"/>
          <p:cNvSpPr/>
          <p:nvPr/>
        </p:nvSpPr>
        <p:spPr>
          <a:xfrm>
            <a:off x="2372008" y="3852249"/>
            <a:ext cx="4255130" cy="82386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anose="02000000000000000000" pitchFamily="2" charset="0"/>
                <a:cs typeface="NikoshBAN" panose="02000000000000000000" pitchFamily="2" charset="0"/>
              </a:rPr>
              <a:t>১৯৪০-এর দশক </a:t>
            </a:r>
            <a:endParaRPr lang="en-US" sz="4000" dirty="0">
              <a:latin typeface="NikoshBAN" panose="02000000000000000000" pitchFamily="2" charset="0"/>
              <a:cs typeface="NikoshBAN" panose="02000000000000000000" pitchFamily="2" charset="0"/>
            </a:endParaRPr>
          </a:p>
        </p:txBody>
      </p:sp>
      <p:sp>
        <p:nvSpPr>
          <p:cNvPr id="11" name="Snip and Round Single Corner Rectangle 10"/>
          <p:cNvSpPr/>
          <p:nvPr/>
        </p:nvSpPr>
        <p:spPr>
          <a:xfrm>
            <a:off x="2372008" y="4802863"/>
            <a:ext cx="4255129" cy="891767"/>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anose="02000000000000000000" pitchFamily="2" charset="0"/>
                <a:cs typeface="NikoshBAN" panose="02000000000000000000" pitchFamily="2" charset="0"/>
              </a:rPr>
              <a:t>১৯৫০-এর দশক </a:t>
            </a:r>
            <a:endParaRPr lang="en-US" sz="4000" dirty="0">
              <a:latin typeface="NikoshBAN" panose="02000000000000000000" pitchFamily="2" charset="0"/>
              <a:cs typeface="NikoshBAN" panose="02000000000000000000" pitchFamily="2" charset="0"/>
            </a:endParaRPr>
          </a:p>
        </p:txBody>
      </p:sp>
      <p:sp>
        <p:nvSpPr>
          <p:cNvPr id="12" name="Cube 11"/>
          <p:cNvSpPr/>
          <p:nvPr/>
        </p:nvSpPr>
        <p:spPr>
          <a:xfrm>
            <a:off x="1557196" y="543207"/>
            <a:ext cx="6681457" cy="1131683"/>
          </a:xfrm>
          <a:prstGeom prst="cub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BD" sz="5400" dirty="0" smtClean="0">
                <a:latin typeface="NikoshBAN" panose="02000000000000000000" pitchFamily="2" charset="0"/>
                <a:cs typeface="NikoshBAN" panose="02000000000000000000" pitchFamily="2" charset="0"/>
              </a:rPr>
              <a:t>অর্থায়নের ক্রমোন্নয়নের ধারা </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25100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ound Same Side Corner Rectangle 1"/>
          <p:cNvSpPr/>
          <p:nvPr/>
        </p:nvSpPr>
        <p:spPr>
          <a:xfrm>
            <a:off x="2797518" y="1027567"/>
            <a:ext cx="4879817" cy="823865"/>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latin typeface="NikoshBAN" panose="02000000000000000000" pitchFamily="2" charset="0"/>
                <a:cs typeface="NikoshBAN" panose="02000000000000000000" pitchFamily="2" charset="0"/>
              </a:rPr>
              <a:t>১৯৬০-এর দশক </a:t>
            </a:r>
            <a:endParaRPr lang="en-US" sz="4400" dirty="0">
              <a:latin typeface="NikoshBAN" panose="02000000000000000000" pitchFamily="2" charset="0"/>
              <a:cs typeface="NikoshBAN" panose="02000000000000000000" pitchFamily="2" charset="0"/>
            </a:endParaRPr>
          </a:p>
        </p:txBody>
      </p:sp>
      <p:sp>
        <p:nvSpPr>
          <p:cNvPr id="3" name="Snip and Round Single Corner Rectangle 2"/>
          <p:cNvSpPr/>
          <p:nvPr/>
        </p:nvSpPr>
        <p:spPr>
          <a:xfrm>
            <a:off x="2797517" y="2073242"/>
            <a:ext cx="4879817" cy="869134"/>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latin typeface="NikoshBAN" panose="02000000000000000000" pitchFamily="2" charset="0"/>
                <a:cs typeface="NikoshBAN" panose="02000000000000000000" pitchFamily="2" charset="0"/>
              </a:rPr>
              <a:t>১৯৭০-এর দশক </a:t>
            </a:r>
            <a:endParaRPr lang="en-US" sz="4400" dirty="0">
              <a:latin typeface="NikoshBAN" panose="02000000000000000000" pitchFamily="2" charset="0"/>
              <a:cs typeface="NikoshBAN" panose="02000000000000000000" pitchFamily="2" charset="0"/>
            </a:endParaRPr>
          </a:p>
        </p:txBody>
      </p:sp>
      <p:sp>
        <p:nvSpPr>
          <p:cNvPr id="4" name="Snip and Round Single Corner Rectangle 3"/>
          <p:cNvSpPr/>
          <p:nvPr/>
        </p:nvSpPr>
        <p:spPr>
          <a:xfrm>
            <a:off x="2797516" y="3132499"/>
            <a:ext cx="4879817" cy="896294"/>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latin typeface="NikoshBAN" panose="02000000000000000000" pitchFamily="2" charset="0"/>
                <a:cs typeface="NikoshBAN" panose="02000000000000000000" pitchFamily="2" charset="0"/>
              </a:rPr>
              <a:t>১৯৮০-এর দশক </a:t>
            </a:r>
            <a:endParaRPr lang="en-US" sz="4400" dirty="0">
              <a:latin typeface="NikoshBAN" panose="02000000000000000000" pitchFamily="2" charset="0"/>
              <a:cs typeface="NikoshBAN" panose="02000000000000000000" pitchFamily="2" charset="0"/>
            </a:endParaRPr>
          </a:p>
        </p:txBody>
      </p:sp>
      <p:sp>
        <p:nvSpPr>
          <p:cNvPr id="5" name="Snip and Round Single Corner Rectangle 4"/>
          <p:cNvSpPr/>
          <p:nvPr/>
        </p:nvSpPr>
        <p:spPr>
          <a:xfrm>
            <a:off x="2797516" y="4218916"/>
            <a:ext cx="4879816" cy="968722"/>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latin typeface="NikoshBAN" panose="02000000000000000000" pitchFamily="2" charset="0"/>
                <a:cs typeface="NikoshBAN" panose="02000000000000000000" pitchFamily="2" charset="0"/>
              </a:rPr>
              <a:t>১৯৯০-এর দশক </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932266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Oval 1"/>
          <p:cNvSpPr/>
          <p:nvPr/>
        </p:nvSpPr>
        <p:spPr>
          <a:xfrm>
            <a:off x="3630440" y="461728"/>
            <a:ext cx="3730027" cy="2091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latin typeface="NikoshBAN" panose="02000000000000000000" pitchFamily="2" charset="0"/>
                <a:cs typeface="NikoshBAN" panose="02000000000000000000" pitchFamily="2" charset="0"/>
              </a:rPr>
              <a:t>বাড়ির</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কাজ</a:t>
            </a:r>
            <a:r>
              <a:rPr lang="en-US" sz="5400" dirty="0" smtClean="0">
                <a:latin typeface="NikoshBAN" panose="02000000000000000000" pitchFamily="2" charset="0"/>
                <a:cs typeface="NikoshBAN" panose="02000000000000000000" pitchFamily="2" charset="0"/>
              </a:rPr>
              <a:t> </a:t>
            </a:r>
            <a:endParaRPr lang="en-US" sz="5400" dirty="0">
              <a:latin typeface="NikoshBAN" panose="02000000000000000000" pitchFamily="2" charset="0"/>
              <a:cs typeface="NikoshBAN" panose="02000000000000000000" pitchFamily="2" charset="0"/>
            </a:endParaRPr>
          </a:p>
        </p:txBody>
      </p:sp>
      <p:sp>
        <p:nvSpPr>
          <p:cNvPr id="3" name="Horizontal Scroll 2"/>
          <p:cNvSpPr/>
          <p:nvPr/>
        </p:nvSpPr>
        <p:spPr>
          <a:xfrm>
            <a:off x="1520981" y="2372008"/>
            <a:ext cx="8763755" cy="3304515"/>
          </a:xfrm>
          <a:prstGeom prst="horizontalScroll">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1500" indent="-571500" algn="ctr">
              <a:buFont typeface="Arial" panose="020B0604020202020204" pitchFamily="34" charset="0"/>
              <a:buChar char="•"/>
            </a:pPr>
            <a:r>
              <a:rPr lang="bn-BD" sz="4000" dirty="0" smtClean="0">
                <a:latin typeface="NikoshBAN" panose="02000000000000000000" pitchFamily="2" charset="0"/>
                <a:cs typeface="NikoshBAN" panose="02000000000000000000" pitchFamily="2" charset="0"/>
              </a:rPr>
              <a:t>তারল্য ও মুনাফার ভারসাম্য রক্ষা করা অর্থায়নের একটি অন্যতম নীতি-ব্যাখ্যা কর। </a:t>
            </a:r>
          </a:p>
          <a:p>
            <a:pPr marL="571500" indent="-571500" algn="ctr">
              <a:buFont typeface="Arial" panose="020B0604020202020204" pitchFamily="34" charset="0"/>
              <a:buChar char="•"/>
            </a:pPr>
            <a:r>
              <a:rPr lang="bn-BD" sz="4000" dirty="0" smtClean="0">
                <a:latin typeface="NikoshBAN" panose="02000000000000000000" pitchFamily="2" charset="0"/>
                <a:cs typeface="NikoshBAN" panose="02000000000000000000" pitchFamily="2" charset="0"/>
              </a:rPr>
              <a:t>রাস্তাঘাট সংস্কারের জন্য কোন ধরনের অর্থায়নের প্রয়োজন? ব্যাখা কর।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34800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Oval 1"/>
          <p:cNvSpPr/>
          <p:nvPr/>
        </p:nvSpPr>
        <p:spPr>
          <a:xfrm>
            <a:off x="4300397" y="211756"/>
            <a:ext cx="3847722" cy="23684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latin typeface="NikoshBAN" panose="02000000000000000000" pitchFamily="2" charset="0"/>
                <a:cs typeface="NikoshBAN" panose="02000000000000000000" pitchFamily="2" charset="0"/>
              </a:rPr>
              <a:t>সবাইকে ধন্যবাদ </a:t>
            </a:r>
            <a:endParaRPr lang="en-US" sz="7200" dirty="0">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3394" y="2656075"/>
            <a:ext cx="4681728" cy="31211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5937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ube 2"/>
          <p:cNvSpPr/>
          <p:nvPr/>
        </p:nvSpPr>
        <p:spPr>
          <a:xfrm>
            <a:off x="3395050" y="2688879"/>
            <a:ext cx="5785164" cy="296953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anose="02000000000000000000" pitchFamily="2" charset="0"/>
                <a:cs typeface="NikoshBAN" panose="02000000000000000000" pitchFamily="2" charset="0"/>
              </a:rPr>
              <a:t>শ্রেণিঃ ৯ম ও ১০ম </a:t>
            </a:r>
          </a:p>
          <a:p>
            <a:pPr algn="ctr"/>
            <a:r>
              <a:rPr lang="bn-BD" sz="4000" dirty="0" smtClean="0">
                <a:latin typeface="NikoshBAN" panose="02000000000000000000" pitchFamily="2" charset="0"/>
                <a:cs typeface="NikoshBAN" panose="02000000000000000000" pitchFamily="2" charset="0"/>
              </a:rPr>
              <a:t>শাখাঃ ব্যবসায় শিক্ষা </a:t>
            </a:r>
          </a:p>
          <a:p>
            <a:pPr algn="ctr"/>
            <a:r>
              <a:rPr lang="bn-BD" sz="4000" dirty="0" smtClean="0">
                <a:latin typeface="NikoshBAN" panose="02000000000000000000" pitchFamily="2" charset="0"/>
                <a:cs typeface="NikoshBAN" panose="02000000000000000000" pitchFamily="2" charset="0"/>
              </a:rPr>
              <a:t>বিষয়ঃ ফিন্যান্স ও ব্যাংকিং </a:t>
            </a:r>
          </a:p>
          <a:p>
            <a:pPr algn="ctr"/>
            <a:r>
              <a:rPr lang="bn-BD" sz="4000" dirty="0" smtClean="0">
                <a:latin typeface="NikoshBAN" panose="02000000000000000000" pitchFamily="2" charset="0"/>
                <a:cs typeface="NikoshBAN" panose="02000000000000000000" pitchFamily="2" charset="0"/>
              </a:rPr>
              <a:t>অধ্যায়ঃ ১ম </a:t>
            </a:r>
            <a:endParaRPr lang="en-US" sz="4000" dirty="0">
              <a:latin typeface="NikoshBAN" panose="02000000000000000000" pitchFamily="2" charset="0"/>
              <a:cs typeface="NikoshBAN" panose="02000000000000000000" pitchFamily="2" charset="0"/>
            </a:endParaRPr>
          </a:p>
        </p:txBody>
      </p:sp>
      <p:sp>
        <p:nvSpPr>
          <p:cNvPr id="4" name="Oval 3"/>
          <p:cNvSpPr/>
          <p:nvPr/>
        </p:nvSpPr>
        <p:spPr>
          <a:xfrm>
            <a:off x="4485992" y="552262"/>
            <a:ext cx="3603279" cy="20098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smtClean="0">
                <a:latin typeface="NikoshBAN" panose="02000000000000000000" pitchFamily="2" charset="0"/>
                <a:cs typeface="NikoshBAN" panose="02000000000000000000" pitchFamily="2" charset="0"/>
              </a:rPr>
              <a:t>পাঠ</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পরিচিতি</a:t>
            </a:r>
            <a:r>
              <a:rPr lang="en-US" sz="4800" dirty="0" smtClean="0">
                <a:latin typeface="NikoshBAN" panose="02000000000000000000" pitchFamily="2" charset="0"/>
                <a:cs typeface="NikoshBAN" panose="02000000000000000000" pitchFamily="2" charset="0"/>
              </a:rPr>
              <a:t> </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19897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Isosceles Triangle 1"/>
          <p:cNvSpPr/>
          <p:nvPr/>
        </p:nvSpPr>
        <p:spPr>
          <a:xfrm>
            <a:off x="2801714" y="225765"/>
            <a:ext cx="4128380" cy="1928388"/>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BD" sz="3600" dirty="0" smtClean="0">
                <a:solidFill>
                  <a:schemeClr val="bg1"/>
                </a:solidFill>
                <a:latin typeface="NikoshBAN" panose="02000000000000000000" pitchFamily="2" charset="0"/>
                <a:cs typeface="NikoshBAN" panose="02000000000000000000" pitchFamily="2" charset="0"/>
              </a:rPr>
              <a:t>পাঠ শিরোনাম </a:t>
            </a:r>
            <a:endParaRPr lang="en-US" sz="3600" dirty="0">
              <a:solidFill>
                <a:schemeClr val="bg1"/>
              </a:solidFill>
              <a:latin typeface="NikoshBAN" panose="02000000000000000000" pitchFamily="2" charset="0"/>
              <a:cs typeface="NikoshBAN" panose="02000000000000000000" pitchFamily="2" charset="0"/>
            </a:endParaRPr>
          </a:p>
        </p:txBody>
      </p:sp>
      <p:sp>
        <p:nvSpPr>
          <p:cNvPr id="3" name="Cube 2"/>
          <p:cNvSpPr/>
          <p:nvPr/>
        </p:nvSpPr>
        <p:spPr>
          <a:xfrm>
            <a:off x="1865014" y="2367195"/>
            <a:ext cx="5649362" cy="163867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anose="02000000000000000000" pitchFamily="2" charset="0"/>
                <a:cs typeface="NikoshBAN" panose="02000000000000000000" pitchFamily="2" charset="0"/>
              </a:rPr>
              <a:t>অর্থায়ন ও ব্যবসায় অর্থায়ন </a:t>
            </a:r>
            <a:endParaRPr lang="en-US" sz="4800" dirty="0">
              <a:latin typeface="NikoshBAN" panose="02000000000000000000" pitchFamily="2" charset="0"/>
              <a:cs typeface="NikoshBAN" panose="02000000000000000000" pitchFamily="2" charset="0"/>
            </a:endParaRPr>
          </a:p>
        </p:txBody>
      </p:sp>
      <p:sp>
        <p:nvSpPr>
          <p:cNvPr id="4" name="Cube 3"/>
          <p:cNvSpPr/>
          <p:nvPr/>
        </p:nvSpPr>
        <p:spPr>
          <a:xfrm>
            <a:off x="1539089" y="4164592"/>
            <a:ext cx="5839485" cy="1068309"/>
          </a:xfrm>
          <a:prstGeom prst="cub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dirty="0" smtClean="0"/>
              <a:t>Finance &amp; Business Finance </a:t>
            </a:r>
            <a:endParaRPr lang="en-US" sz="3600" dirty="0"/>
          </a:p>
        </p:txBody>
      </p:sp>
      <p:sp>
        <p:nvSpPr>
          <p:cNvPr id="5" name="Oval 4"/>
          <p:cNvSpPr/>
          <p:nvPr/>
        </p:nvSpPr>
        <p:spPr>
          <a:xfrm>
            <a:off x="8120957" y="2725091"/>
            <a:ext cx="2897109" cy="21004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solidFill>
                  <a:srgbClr val="FF0000"/>
                </a:solidFill>
                <a:latin typeface="NikoshBAN" panose="02000000000000000000" pitchFamily="2" charset="0"/>
                <a:cs typeface="NikoshBAN" panose="02000000000000000000" pitchFamily="2" charset="0"/>
              </a:rPr>
              <a:t>পর্ব-২ </a:t>
            </a:r>
            <a:endParaRPr lang="en-US" sz="72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7450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heel(1)">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1792586" y="2989866"/>
            <a:ext cx="5658416" cy="2795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rgbClr val="C00000"/>
                </a:solidFill>
                <a:latin typeface="NikoshBAN" panose="02000000000000000000" pitchFamily="2" charset="0"/>
                <a:cs typeface="NikoshBAN" panose="02000000000000000000" pitchFamily="2" charset="0"/>
              </a:rPr>
              <a:t>মোঃ আরিফ হোসাইন</a:t>
            </a:r>
          </a:p>
          <a:p>
            <a:pPr algn="ctr"/>
            <a:r>
              <a:rPr lang="bn-BD" sz="3600" dirty="0" smtClean="0">
                <a:solidFill>
                  <a:schemeClr val="bg1"/>
                </a:solidFill>
                <a:latin typeface="NikoshBAN" panose="02000000000000000000" pitchFamily="2" charset="0"/>
                <a:cs typeface="NikoshBAN" panose="02000000000000000000" pitchFamily="2" charset="0"/>
              </a:rPr>
              <a:t>বিবিএস (সম্মান),এমবিএস,বিএড  </a:t>
            </a:r>
          </a:p>
          <a:p>
            <a:pPr algn="ctr"/>
            <a:r>
              <a:rPr lang="bn-BD" sz="3600" dirty="0" smtClean="0">
                <a:latin typeface="NikoshBAN" panose="02000000000000000000" pitchFamily="2" charset="0"/>
                <a:cs typeface="NikoshBAN" panose="02000000000000000000" pitchFamily="2" charset="0"/>
              </a:rPr>
              <a:t>সহকারী শিক্ষক (ব্যবসায় শিক্ষা)</a:t>
            </a:r>
          </a:p>
          <a:p>
            <a:pPr algn="ctr"/>
            <a:r>
              <a:rPr lang="bn-BD" sz="3600" dirty="0" smtClean="0">
                <a:latin typeface="NikoshBAN" panose="02000000000000000000" pitchFamily="2" charset="0"/>
                <a:cs typeface="NikoshBAN" panose="02000000000000000000" pitchFamily="2" charset="0"/>
              </a:rPr>
              <a:t>ক্যান্টনমেন্ট হাই স্কুল,যশোর সেনানিবাস  </a:t>
            </a:r>
          </a:p>
          <a:p>
            <a:pPr algn="ctr"/>
            <a:r>
              <a:rPr lang="bn-BD" sz="3600" dirty="0" smtClean="0">
                <a:latin typeface="NikoshBAN" panose="02000000000000000000" pitchFamily="2" charset="0"/>
                <a:cs typeface="NikoshBAN" panose="02000000000000000000" pitchFamily="2" charset="0"/>
              </a:rPr>
              <a:t>মোবাইল  ০১৯১১-৪৪৫০৮৪</a:t>
            </a:r>
            <a:endParaRPr lang="en-US" sz="36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8528" y="2989866"/>
            <a:ext cx="2551936" cy="28836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Oval 5"/>
          <p:cNvSpPr/>
          <p:nvPr/>
        </p:nvSpPr>
        <p:spPr>
          <a:xfrm>
            <a:off x="4282289" y="588476"/>
            <a:ext cx="3829613" cy="213661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BD" sz="5400" dirty="0" smtClean="0">
                <a:latin typeface="NikoshBAN" panose="02000000000000000000" pitchFamily="2" charset="0"/>
                <a:cs typeface="NikoshBAN" panose="02000000000000000000" pitchFamily="2" charset="0"/>
              </a:rPr>
              <a:t>শিক্ষক পরিচিতি </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1002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Isosceles Triangle 1"/>
          <p:cNvSpPr/>
          <p:nvPr/>
        </p:nvSpPr>
        <p:spPr>
          <a:xfrm>
            <a:off x="3838669" y="334978"/>
            <a:ext cx="4246075" cy="1665838"/>
          </a:xfrm>
          <a:prstGeom prst="triangl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bn-BD" sz="5400" dirty="0" smtClean="0">
                <a:latin typeface="NikoshBAN" panose="02000000000000000000" pitchFamily="2" charset="0"/>
                <a:cs typeface="NikoshBAN" panose="02000000000000000000" pitchFamily="2" charset="0"/>
              </a:rPr>
              <a:t>শিখনফল</a:t>
            </a:r>
            <a:r>
              <a:rPr lang="bn-BD" sz="4000" dirty="0" smtClean="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sp>
        <p:nvSpPr>
          <p:cNvPr id="3" name="Round Same Side Corner Rectangle 2"/>
          <p:cNvSpPr/>
          <p:nvPr/>
        </p:nvSpPr>
        <p:spPr>
          <a:xfrm>
            <a:off x="3051018" y="2145671"/>
            <a:ext cx="5703683" cy="968721"/>
          </a:xfrm>
          <a:prstGeom prst="round2Same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BD" sz="5400" dirty="0" smtClean="0">
                <a:latin typeface="NikoshBAN" panose="02000000000000000000" pitchFamily="2" charset="0"/>
                <a:cs typeface="NikoshBAN" panose="02000000000000000000" pitchFamily="2" charset="0"/>
              </a:rPr>
              <a:t>এই পাঠ শেষে শিক্ষার্থীরা- </a:t>
            </a:r>
            <a:endParaRPr lang="en-US" sz="5400" dirty="0">
              <a:latin typeface="NikoshBAN" panose="02000000000000000000" pitchFamily="2" charset="0"/>
              <a:cs typeface="NikoshBAN" panose="02000000000000000000" pitchFamily="2" charset="0"/>
            </a:endParaRPr>
          </a:p>
        </p:txBody>
      </p:sp>
      <p:sp>
        <p:nvSpPr>
          <p:cNvPr id="4" name="Cube 3"/>
          <p:cNvSpPr/>
          <p:nvPr/>
        </p:nvSpPr>
        <p:spPr>
          <a:xfrm>
            <a:off x="1756371" y="3259246"/>
            <a:ext cx="8555525" cy="3032911"/>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bn-BD" sz="3600" dirty="0" smtClean="0">
                <a:latin typeface="NikoshBAN" panose="02000000000000000000" pitchFamily="2" charset="0"/>
                <a:cs typeface="NikoshBAN" panose="02000000000000000000" pitchFamily="2" charset="0"/>
              </a:rPr>
              <a:t>কারবারি অর্থায়নের নীতি ব্যাখ্যা করতে পারবে। </a:t>
            </a:r>
          </a:p>
          <a:p>
            <a:pPr marL="285750" indent="-285750">
              <a:buFont typeface="Arial" panose="020B0604020202020204" pitchFamily="34" charset="0"/>
              <a:buChar char="•"/>
            </a:pPr>
            <a:r>
              <a:rPr lang="bn-BD" sz="3600" dirty="0" smtClean="0">
                <a:latin typeface="NikoshBAN" panose="02000000000000000000" pitchFamily="2" charset="0"/>
                <a:cs typeface="NikoshBAN" panose="02000000000000000000" pitchFamily="2" charset="0"/>
              </a:rPr>
              <a:t>আর্থিক ব্যবস্থাপকের কার্যাবলি ব্যাখ্যা করতে পারবে। </a:t>
            </a:r>
          </a:p>
          <a:p>
            <a:pPr marL="285750" indent="-285750">
              <a:buFont typeface="Arial" panose="020B0604020202020204" pitchFamily="34" charset="0"/>
              <a:buChar char="•"/>
            </a:pPr>
            <a:r>
              <a:rPr lang="bn-BD" sz="3600" dirty="0" smtClean="0">
                <a:latin typeface="NikoshBAN" panose="02000000000000000000" pitchFamily="2" charset="0"/>
                <a:cs typeface="NikoshBAN" panose="02000000000000000000" pitchFamily="2" charset="0"/>
              </a:rPr>
              <a:t>অর্থায়নের ক্রমোন্নয়নের ধারা ব্যাখ্যা করতে পারবে।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6643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Horizontal Scroll 2"/>
          <p:cNvSpPr/>
          <p:nvPr/>
        </p:nvSpPr>
        <p:spPr>
          <a:xfrm>
            <a:off x="1023041" y="2281472"/>
            <a:ext cx="9669101" cy="381151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anose="02000000000000000000" pitchFamily="2" charset="0"/>
                <a:cs typeface="NikoshBAN" panose="02000000000000000000" pitchFamily="2" charset="0"/>
              </a:rPr>
              <a:t>কারবারি অর্থায়ন ব্যবস্থাপনা বলতে কারবারের জন্য প্রয়োজনমাফিক তহবিল সংগ্রহ,স্বল্প ও দীর্ঘ মেয়াদে সেই তহবিল বিনিয়োগ এবং তহবিল বণ্টনসংক্রান্ত ব্যবস্থাপনাকে বুঝায়। </a:t>
            </a:r>
            <a:endParaRPr lang="en-US" sz="4000" dirty="0">
              <a:latin typeface="NikoshBAN" panose="02000000000000000000" pitchFamily="2" charset="0"/>
              <a:cs typeface="NikoshBAN" panose="02000000000000000000" pitchFamily="2" charset="0"/>
            </a:endParaRPr>
          </a:p>
        </p:txBody>
      </p:sp>
      <p:sp>
        <p:nvSpPr>
          <p:cNvPr id="4" name="Cube 3"/>
          <p:cNvSpPr/>
          <p:nvPr/>
        </p:nvSpPr>
        <p:spPr>
          <a:xfrm>
            <a:off x="2562132" y="1113575"/>
            <a:ext cx="6572816" cy="1448555"/>
          </a:xfrm>
          <a:prstGeom prst="cub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BD" sz="5400" dirty="0" smtClean="0">
                <a:latin typeface="NikoshBAN" panose="02000000000000000000" pitchFamily="2" charset="0"/>
                <a:cs typeface="NikoshBAN" panose="02000000000000000000" pitchFamily="2" charset="0"/>
              </a:rPr>
              <a:t>কারবারি অর্থায়নের নীতি </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7228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978250098"/>
              </p:ext>
            </p:extLst>
          </p:nvPr>
        </p:nvGraphicFramePr>
        <p:xfrm>
          <a:off x="805758" y="923453"/>
          <a:ext cx="10610662" cy="5214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4535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Cube 1"/>
          <p:cNvSpPr/>
          <p:nvPr/>
        </p:nvSpPr>
        <p:spPr>
          <a:xfrm>
            <a:off x="2806574" y="715224"/>
            <a:ext cx="6690511" cy="1050202"/>
          </a:xfrm>
          <a:prstGeom prst="cub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BD" sz="6000" dirty="0" smtClean="0">
                <a:latin typeface="NikoshBAN" panose="02000000000000000000" pitchFamily="2" charset="0"/>
                <a:cs typeface="NikoshBAN" panose="02000000000000000000" pitchFamily="2" charset="0"/>
              </a:rPr>
              <a:t>তারল্য বনাম মুনাফানীতি  </a:t>
            </a:r>
            <a:endParaRPr lang="en-US" sz="6000" dirty="0">
              <a:latin typeface="NikoshBAN" panose="02000000000000000000" pitchFamily="2" charset="0"/>
              <a:cs typeface="NikoshBAN" panose="02000000000000000000" pitchFamily="2" charset="0"/>
            </a:endParaRPr>
          </a:p>
        </p:txBody>
      </p:sp>
      <p:sp>
        <p:nvSpPr>
          <p:cNvPr id="3" name="Horizontal Scroll 2"/>
          <p:cNvSpPr/>
          <p:nvPr/>
        </p:nvSpPr>
        <p:spPr>
          <a:xfrm>
            <a:off x="1448554" y="1330858"/>
            <a:ext cx="9813957" cy="5527141"/>
          </a:xfrm>
          <a:prstGeom prst="horizontalScroll">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bn-BD" sz="3600" dirty="0" smtClean="0">
                <a:latin typeface="NikoshBAN" panose="02000000000000000000" pitchFamily="2" charset="0"/>
                <a:cs typeface="NikoshBAN" panose="02000000000000000000" pitchFamily="2" charset="0"/>
              </a:rPr>
              <a:t>তারল্য ও মুনাফার মধ্যে ভারসাম্য বজায় রাখার জন্য অনুসৃত নীতিকে তারল্য বনাম মুনাফা নীতি বলে। </a:t>
            </a:r>
          </a:p>
          <a:p>
            <a:r>
              <a:rPr lang="bn-BD" sz="3600" dirty="0" smtClean="0">
                <a:latin typeface="NikoshBAN" panose="02000000000000000000" pitchFamily="2" charset="0"/>
                <a:cs typeface="NikoshBAN" panose="02000000000000000000" pitchFamily="2" charset="0"/>
              </a:rPr>
              <a:t>তারল্য ও মুনাফার মধ্যে ভারসাম্য রক্ষা করা অর্থায়নের একটি অন্যতম নীতি। তারল্য বা নগদ অর্থ ও মুনাফার মধ্যে বিপরীত সম্পর্ক বিদ্যমান। নগদ অর্থ বেশি রাখলে মুনাফা কমে যায়, আবার মুনাফা বৃদ্ধিকল্পে বেশি বিনিয়োগ করা হলে তারল্য ঘাটতি হয়। তাই উক্ত নীতি অনুযায়ী তারল্য এবং বিনিয়োগ সিদ্ধান্তের মাধ্যমে মুনাফার ভারসাম্য রক্ষা করা হয়।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4920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Cube 1"/>
          <p:cNvSpPr/>
          <p:nvPr/>
        </p:nvSpPr>
        <p:spPr>
          <a:xfrm>
            <a:off x="3503691" y="832919"/>
            <a:ext cx="4843604" cy="1186004"/>
          </a:xfrm>
          <a:prstGeom prst="cub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BD" sz="5400" dirty="0" smtClean="0">
                <a:latin typeface="NikoshBAN" panose="02000000000000000000" pitchFamily="2" charset="0"/>
                <a:cs typeface="NikoshBAN" panose="02000000000000000000" pitchFamily="2" charset="0"/>
              </a:rPr>
              <a:t>উপযুক্ত</a:t>
            </a:r>
            <a:r>
              <a:rPr lang="en-US" sz="5400" dirty="0" err="1" smtClean="0">
                <a:latin typeface="NikoshBAN" panose="02000000000000000000" pitchFamily="2" charset="0"/>
                <a:cs typeface="NikoshBAN" panose="02000000000000000000" pitchFamily="2" charset="0"/>
              </a:rPr>
              <a:t>তা</a:t>
            </a:r>
            <a:r>
              <a:rPr lang="bn-BD" sz="5400" dirty="0" smtClean="0">
                <a:latin typeface="NikoshBAN" panose="02000000000000000000" pitchFamily="2" charset="0"/>
                <a:cs typeface="NikoshBAN" panose="02000000000000000000" pitchFamily="2" charset="0"/>
              </a:rPr>
              <a:t>র নীতি</a:t>
            </a:r>
            <a:r>
              <a:rPr lang="en-US" sz="5400" dirty="0" smtClean="0">
                <a:latin typeface="NikoshBAN" panose="02000000000000000000" pitchFamily="2" charset="0"/>
                <a:cs typeface="NikoshBAN" panose="02000000000000000000" pitchFamily="2" charset="0"/>
              </a:rPr>
              <a:t> </a:t>
            </a:r>
            <a:r>
              <a:rPr lang="bn-BD" sz="5400" dirty="0" smtClean="0">
                <a:latin typeface="NikoshBAN" panose="02000000000000000000" pitchFamily="2" charset="0"/>
                <a:cs typeface="NikoshBAN" panose="02000000000000000000" pitchFamily="2" charset="0"/>
              </a:rPr>
              <a:t> </a:t>
            </a:r>
            <a:endParaRPr lang="en-US" sz="5400" dirty="0">
              <a:latin typeface="NikoshBAN" panose="02000000000000000000" pitchFamily="2" charset="0"/>
              <a:cs typeface="NikoshBAN" panose="02000000000000000000" pitchFamily="2" charset="0"/>
            </a:endParaRPr>
          </a:p>
        </p:txBody>
      </p:sp>
      <p:sp>
        <p:nvSpPr>
          <p:cNvPr id="3" name="Horizontal Scroll 2"/>
          <p:cNvSpPr/>
          <p:nvPr/>
        </p:nvSpPr>
        <p:spPr>
          <a:xfrm>
            <a:off x="832920" y="1530035"/>
            <a:ext cx="10465805" cy="516952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800" dirty="0" smtClean="0">
                <a:latin typeface="NikoshBAN" panose="02000000000000000000" pitchFamily="2" charset="0"/>
                <a:cs typeface="NikoshBAN" panose="02000000000000000000" pitchFamily="2" charset="0"/>
              </a:rPr>
              <a:t>ব্যবসায়ের উপযোগী তথা চলতি মূলধন স্বল্পমেয়াদি উৎস এবং স্থায়ী মূলধন দীর্ঘমেয়াদি উৎস হতে সংগ্রহের নীতিকে উপযুক্তার নীতি বলে। </a:t>
            </a:r>
          </a:p>
          <a:p>
            <a:r>
              <a:rPr lang="bn-BD" sz="2800" dirty="0" smtClean="0">
                <a:latin typeface="NikoshBAN" panose="02000000000000000000" pitchFamily="2" charset="0"/>
                <a:cs typeface="NikoshBAN" panose="02000000000000000000" pitchFamily="2" charset="0"/>
              </a:rPr>
              <a:t>উপযুক্তার নীতি অনুসারে ব্যবসায়ের যেসব ব্যয় নিয়মিত হয় সেগুলো স্বল্পমেয়াদি উৎস হতে সংগ্রহ করা হয় এবং বিভিন্ন স্থায়ী ব্যয় যেমন-মেশিন ক্রয়,দালানকোঠা নির্মাণ প্রভৃতি ব্যয়ের জন্য দীর্ঘমেয়াদি উৎস ব্যবহার করা হয়। সাধারণত বাণিজ্যিক ব্যাংক,বিনিয়োগ ব্যাংক,বিভিন্ন আর্থিক প্রতিষ্ঠান এ দীর্ঘমেয়াদি অর্থ প্রদান করে। আবার প্রতিষ্ঠানের বিক্রয়লব্ধ আয় দ্বারা চলতি মূলধনের সংস্থান করা হয়। যা দ্বারা চলতি ব্যয় নির্বাহ হয়।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5000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512</Words>
  <Application>Microsoft Office PowerPoint</Application>
  <PresentationFormat>Widescreen</PresentationFormat>
  <Paragraphs>59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26</cp:revision>
  <dcterms:created xsi:type="dcterms:W3CDTF">2020-09-30T13:23:54Z</dcterms:created>
  <dcterms:modified xsi:type="dcterms:W3CDTF">2020-10-03T15:09:35Z</dcterms:modified>
</cp:coreProperties>
</file>