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57" r:id="rId3"/>
    <p:sldId id="322" r:id="rId4"/>
    <p:sldId id="258" r:id="rId5"/>
    <p:sldId id="259" r:id="rId6"/>
    <p:sldId id="260" r:id="rId7"/>
    <p:sldId id="310" r:id="rId8"/>
    <p:sldId id="320" r:id="rId9"/>
    <p:sldId id="324" r:id="rId10"/>
    <p:sldId id="325" r:id="rId11"/>
    <p:sldId id="311" r:id="rId12"/>
    <p:sldId id="312" r:id="rId13"/>
    <p:sldId id="326" r:id="rId14"/>
    <p:sldId id="313" r:id="rId15"/>
    <p:sldId id="318" r:id="rId16"/>
    <p:sldId id="308" r:id="rId17"/>
    <p:sldId id="32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6600"/>
    <a:srgbClr val="091928"/>
    <a:srgbClr val="091420"/>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7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8F6139-F696-464F-8AF5-DD0F3D0670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A1288FE-ED5D-440E-9CC1-EB20EE76CA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D63E5D-1BD7-47D0-BADD-E19A2A41A692}" type="datetimeFigureOut">
              <a:rPr lang="en-US" smtClean="0"/>
              <a:t>12/4/2020</a:t>
            </a:fld>
            <a:endParaRPr lang="en-US"/>
          </a:p>
        </p:txBody>
      </p:sp>
      <p:sp>
        <p:nvSpPr>
          <p:cNvPr id="4" name="Footer Placeholder 3">
            <a:extLst>
              <a:ext uri="{FF2B5EF4-FFF2-40B4-BE49-F238E27FC236}">
                <a16:creationId xmlns:a16="http://schemas.microsoft.com/office/drawing/2014/main" id="{F010B641-EE7F-4A61-8597-107E5DB6D0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5F1CAF-F9EA-4429-AE2F-A7D0D2E9E5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FD2EB2-C7F5-4415-B3BA-EC7504A520E0}" type="slidenum">
              <a:rPr lang="en-US" smtClean="0"/>
              <a:t>‹#›</a:t>
            </a:fld>
            <a:endParaRPr lang="en-US"/>
          </a:p>
        </p:txBody>
      </p:sp>
    </p:spTree>
    <p:extLst>
      <p:ext uri="{BB962C8B-B14F-4D97-AF65-F5344CB8AC3E}">
        <p14:creationId xmlns:p14="http://schemas.microsoft.com/office/powerpoint/2010/main" val="86990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F6A701-7E20-44AB-B94E-C2629B6D427B}" type="datetimeFigureOut">
              <a:rPr lang="en-US" smtClean="0"/>
              <a:t>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DAE5D-9CD3-46B9-976F-BBB2737190E3}" type="slidenum">
              <a:rPr lang="en-US" smtClean="0"/>
              <a:t>‹#›</a:t>
            </a:fld>
            <a:endParaRPr lang="en-US"/>
          </a:p>
        </p:txBody>
      </p:sp>
    </p:spTree>
    <p:extLst>
      <p:ext uri="{BB962C8B-B14F-4D97-AF65-F5344CB8AC3E}">
        <p14:creationId xmlns:p14="http://schemas.microsoft.com/office/powerpoint/2010/main" val="18883733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EF65AD74-57B8-42CB-8FD1-BA56B33405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D629FE60-1A94-4AD5-9FC7-AE9F6D908B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2DED228-732D-478D-8B4F-AA43A96302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CB581C2-657F-41C0-AE49-7BD4AA1EB9DB}" type="slidenum">
              <a:rPr lang="en-US" altLang="en-US"/>
              <a:pPr/>
              <a:t>4</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FC9B7E5-2E23-41C9-9147-BAE9A746FC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87B2A92-AE23-4978-9F58-97367C904A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DC6F3A86-2A17-4208-842E-E23E5014F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F85456E-BD1C-4AB3-812C-AB876346732D}" type="slidenum">
              <a:rPr lang="en-US" altLang="en-US"/>
              <a:pPr/>
              <a:t>16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243085C-E6C2-4BC1-8AE2-DE0F78ADB8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52B6ED4-A32D-486A-8925-43EEAF4A5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2485D28A-BE3D-4F35-9464-E7054CD96F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1FC00D9-6587-471F-88F3-E0E382862DBE}" type="slidenum">
              <a:rPr lang="en-US" altLang="en-US"/>
              <a:pPr/>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D8EE12E-8D5F-4310-B106-74B94A2A7F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396EAA7F-5CE5-4D21-8119-B482B8DA56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D8996CE4-896C-45E4-83D9-358F122B92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9DEC0D6-86A4-4A5A-AB48-E9846DFEC99E}" type="slidenum">
              <a:rPr lang="en-US" altLang="en-US"/>
              <a:pPr/>
              <a:t>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97A71466-D4EB-4ED8-BA68-6684D2AABE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EC5F12DA-EA3A-4B6A-B9F5-80A85C0D22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3663E46E-4927-4C48-B2E4-0BD22AEEA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CC58114-726E-4D48-8493-D2BBD1D12489}" type="slidenum">
              <a:rPr lang="en-US" altLang="en-US"/>
              <a:pPr/>
              <a:t>7</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71ED023-3FE4-4B94-965C-A0CF00941F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195AFC6-222C-4157-B112-2AFD7231DF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23B2887-A373-43A0-B316-FE7408C8CB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AF08154-9716-4E25-B9A2-C583005343E1}" type="slidenum">
              <a:rPr lang="en-US" altLang="en-US"/>
              <a:pPr/>
              <a:t>8</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D97AFDA-BC59-4AF3-9C31-F8B359B1D3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18650D5-8013-4824-B313-C2D02141EB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05CE0DBD-0DD1-40C8-ACD0-91650FA79B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B38D06B-FCAA-4629-ADE0-BB953060AFB5}" type="slidenum">
              <a:rPr lang="en-US" altLang="en-US"/>
              <a:pPr/>
              <a:t>11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CA43047-311A-4075-970E-D95FEADE67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FE7F020-C84E-4B2B-9EB2-3062FBF459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E33B3E07-2429-46B1-A92F-989A172F5C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5564539-73CB-4022-8908-60F3F67B7949}" type="slidenum">
              <a:rPr lang="en-US" altLang="en-US"/>
              <a:pPr/>
              <a:t>12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4DE36D4-7FCE-439D-BD41-A23DD3F86A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7604B91-CC00-4616-8C9E-F01F7E416A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E04FD2A0-FAC5-4726-AE8F-5741F51B5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10974F6-AD6F-4B03-931A-FE8A1EDC2D9E}" type="slidenum">
              <a:rPr lang="en-US" altLang="en-US"/>
              <a:pPr/>
              <a:t>14</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8D98F7B-A6A6-43C1-BE0E-97E637DAC9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6D668EC-93EC-479E-9018-A68CBE9062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E5514C23-7113-4E3C-B2B0-A52EAD6EE3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1EE0B5B-331D-435F-870A-45FD0E2B8137}" type="slidenum">
              <a:rPr lang="en-US" altLang="en-US"/>
              <a:pPr/>
              <a:t>15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3F435A-209D-4652-B21A-A8C8A84EA809}" type="datetime1">
              <a:rPr lang="en-US" smtClean="0"/>
              <a:t>12/4/2020</a:t>
            </a:fld>
            <a:endParaRPr lang="en-US"/>
          </a:p>
        </p:txBody>
      </p:sp>
      <p:sp>
        <p:nvSpPr>
          <p:cNvPr id="5" name="Footer Placeholder 4"/>
          <p:cNvSpPr>
            <a:spLocks noGrp="1"/>
          </p:cNvSpPr>
          <p:nvPr>
            <p:ph type="ftr" sz="quarter" idx="11"/>
          </p:nvPr>
        </p:nvSpPr>
        <p:spPr/>
        <p:txBody>
          <a:bodyPr/>
          <a:lstStyle/>
          <a:p>
            <a:r>
              <a:rPr lang="as-IN"/>
              <a:t>নাসরিন জাহান দিবা</a:t>
            </a:r>
            <a:endParaRPr lang="en-US"/>
          </a:p>
        </p:txBody>
      </p:sp>
      <p:sp>
        <p:nvSpPr>
          <p:cNvPr id="6" name="Slide Number Placeholder 5"/>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53357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381E1-D574-445B-8280-8ACD57D85714}" type="datetime1">
              <a:rPr lang="en-US" smtClean="0"/>
              <a:t>12/4/2020</a:t>
            </a:fld>
            <a:endParaRPr lang="en-US"/>
          </a:p>
        </p:txBody>
      </p:sp>
      <p:sp>
        <p:nvSpPr>
          <p:cNvPr id="5" name="Footer Placeholder 4"/>
          <p:cNvSpPr>
            <a:spLocks noGrp="1"/>
          </p:cNvSpPr>
          <p:nvPr>
            <p:ph type="ftr" sz="quarter" idx="11"/>
          </p:nvPr>
        </p:nvSpPr>
        <p:spPr/>
        <p:txBody>
          <a:bodyPr/>
          <a:lstStyle/>
          <a:p>
            <a:r>
              <a:rPr lang="as-IN"/>
              <a:t>নাসরিন জাহান দিবা</a:t>
            </a:r>
            <a:endParaRPr lang="en-US"/>
          </a:p>
        </p:txBody>
      </p:sp>
      <p:sp>
        <p:nvSpPr>
          <p:cNvPr id="6" name="Slide Number Placeholder 5"/>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1243570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C2AFF-341F-465A-A6D9-1C2782460B2C}" type="datetime1">
              <a:rPr lang="en-US" smtClean="0"/>
              <a:t>12/4/2020</a:t>
            </a:fld>
            <a:endParaRPr lang="en-US"/>
          </a:p>
        </p:txBody>
      </p:sp>
      <p:sp>
        <p:nvSpPr>
          <p:cNvPr id="5" name="Footer Placeholder 4"/>
          <p:cNvSpPr>
            <a:spLocks noGrp="1"/>
          </p:cNvSpPr>
          <p:nvPr>
            <p:ph type="ftr" sz="quarter" idx="11"/>
          </p:nvPr>
        </p:nvSpPr>
        <p:spPr/>
        <p:txBody>
          <a:bodyPr/>
          <a:lstStyle/>
          <a:p>
            <a:r>
              <a:rPr lang="as-IN"/>
              <a:t>নাসরিন জাহান দিবা</a:t>
            </a:r>
            <a:endParaRPr lang="en-US"/>
          </a:p>
        </p:txBody>
      </p:sp>
      <p:sp>
        <p:nvSpPr>
          <p:cNvPr id="6" name="Slide Number Placeholder 5"/>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225792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4314F-3FB5-461F-91FD-9E3334C57838}" type="datetime1">
              <a:rPr lang="en-US" smtClean="0"/>
              <a:t>12/4/2020</a:t>
            </a:fld>
            <a:endParaRPr lang="en-US"/>
          </a:p>
        </p:txBody>
      </p:sp>
      <p:sp>
        <p:nvSpPr>
          <p:cNvPr id="5" name="Footer Placeholder 4"/>
          <p:cNvSpPr>
            <a:spLocks noGrp="1"/>
          </p:cNvSpPr>
          <p:nvPr>
            <p:ph type="ftr" sz="quarter" idx="11"/>
          </p:nvPr>
        </p:nvSpPr>
        <p:spPr/>
        <p:txBody>
          <a:bodyPr/>
          <a:lstStyle/>
          <a:p>
            <a:r>
              <a:rPr lang="as-IN"/>
              <a:t>নাসরিন জাহান দিবা</a:t>
            </a:r>
            <a:endParaRPr lang="en-US"/>
          </a:p>
        </p:txBody>
      </p:sp>
      <p:sp>
        <p:nvSpPr>
          <p:cNvPr id="6" name="Slide Number Placeholder 5"/>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463714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F41806-8316-4B64-9EB1-9F005CFCBF2E}" type="datetime1">
              <a:rPr lang="en-US" smtClean="0"/>
              <a:t>12/4/2020</a:t>
            </a:fld>
            <a:endParaRPr lang="en-US"/>
          </a:p>
        </p:txBody>
      </p:sp>
      <p:sp>
        <p:nvSpPr>
          <p:cNvPr id="5" name="Footer Placeholder 4"/>
          <p:cNvSpPr>
            <a:spLocks noGrp="1"/>
          </p:cNvSpPr>
          <p:nvPr>
            <p:ph type="ftr" sz="quarter" idx="11"/>
          </p:nvPr>
        </p:nvSpPr>
        <p:spPr/>
        <p:txBody>
          <a:bodyPr/>
          <a:lstStyle/>
          <a:p>
            <a:r>
              <a:rPr lang="as-IN"/>
              <a:t>নাসরিন জাহান দিবা</a:t>
            </a:r>
            <a:endParaRPr lang="en-US"/>
          </a:p>
        </p:txBody>
      </p:sp>
      <p:sp>
        <p:nvSpPr>
          <p:cNvPr id="6" name="Slide Number Placeholder 5"/>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162728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81AED3-37DB-44C4-9D6D-42418DAD2B2B}" type="datetime1">
              <a:rPr lang="en-US" smtClean="0"/>
              <a:t>12/4/2020</a:t>
            </a:fld>
            <a:endParaRPr lang="en-US"/>
          </a:p>
        </p:txBody>
      </p:sp>
      <p:sp>
        <p:nvSpPr>
          <p:cNvPr id="6" name="Footer Placeholder 5"/>
          <p:cNvSpPr>
            <a:spLocks noGrp="1"/>
          </p:cNvSpPr>
          <p:nvPr>
            <p:ph type="ftr" sz="quarter" idx="11"/>
          </p:nvPr>
        </p:nvSpPr>
        <p:spPr/>
        <p:txBody>
          <a:bodyPr/>
          <a:lstStyle/>
          <a:p>
            <a:r>
              <a:rPr lang="as-IN"/>
              <a:t>নাসরিন জাহান দিবা</a:t>
            </a:r>
            <a:endParaRPr lang="en-US"/>
          </a:p>
        </p:txBody>
      </p:sp>
      <p:sp>
        <p:nvSpPr>
          <p:cNvPr id="7" name="Slide Number Placeholder 6"/>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2828142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43880C-6F3F-4A91-B47B-B9931F11AF26}" type="datetime1">
              <a:rPr lang="en-US" smtClean="0"/>
              <a:t>12/4/2020</a:t>
            </a:fld>
            <a:endParaRPr lang="en-US"/>
          </a:p>
        </p:txBody>
      </p:sp>
      <p:sp>
        <p:nvSpPr>
          <p:cNvPr id="8" name="Footer Placeholder 7"/>
          <p:cNvSpPr>
            <a:spLocks noGrp="1"/>
          </p:cNvSpPr>
          <p:nvPr>
            <p:ph type="ftr" sz="quarter" idx="11"/>
          </p:nvPr>
        </p:nvSpPr>
        <p:spPr/>
        <p:txBody>
          <a:bodyPr/>
          <a:lstStyle/>
          <a:p>
            <a:r>
              <a:rPr lang="as-IN"/>
              <a:t>নাসরিন জাহান দিবা</a:t>
            </a:r>
            <a:endParaRPr lang="en-US"/>
          </a:p>
        </p:txBody>
      </p:sp>
      <p:sp>
        <p:nvSpPr>
          <p:cNvPr id="9" name="Slide Number Placeholder 8"/>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242586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3C5FD9-D3A7-4F81-BEEE-DC4DAF6F5F7B}" type="datetime1">
              <a:rPr lang="en-US" smtClean="0"/>
              <a:t>12/4/2020</a:t>
            </a:fld>
            <a:endParaRPr lang="en-US"/>
          </a:p>
        </p:txBody>
      </p:sp>
      <p:sp>
        <p:nvSpPr>
          <p:cNvPr id="4" name="Footer Placeholder 3"/>
          <p:cNvSpPr>
            <a:spLocks noGrp="1"/>
          </p:cNvSpPr>
          <p:nvPr>
            <p:ph type="ftr" sz="quarter" idx="11"/>
          </p:nvPr>
        </p:nvSpPr>
        <p:spPr/>
        <p:txBody>
          <a:bodyPr/>
          <a:lstStyle/>
          <a:p>
            <a:r>
              <a:rPr lang="as-IN"/>
              <a:t>নাসরিন জাহান দিবা</a:t>
            </a:r>
            <a:endParaRPr lang="en-US"/>
          </a:p>
        </p:txBody>
      </p:sp>
      <p:sp>
        <p:nvSpPr>
          <p:cNvPr id="5" name="Slide Number Placeholder 4"/>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2184613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297AA-A0EA-428E-8B5D-24EE9D3B672D}" type="datetime1">
              <a:rPr lang="en-US" smtClean="0"/>
              <a:t>12/4/2020</a:t>
            </a:fld>
            <a:endParaRPr lang="en-US"/>
          </a:p>
        </p:txBody>
      </p:sp>
      <p:sp>
        <p:nvSpPr>
          <p:cNvPr id="3" name="Footer Placeholder 2"/>
          <p:cNvSpPr>
            <a:spLocks noGrp="1"/>
          </p:cNvSpPr>
          <p:nvPr>
            <p:ph type="ftr" sz="quarter" idx="11"/>
          </p:nvPr>
        </p:nvSpPr>
        <p:spPr/>
        <p:txBody>
          <a:bodyPr/>
          <a:lstStyle/>
          <a:p>
            <a:r>
              <a:rPr lang="as-IN"/>
              <a:t>নাসরিন জাহান দিবা</a:t>
            </a:r>
            <a:endParaRPr lang="en-US"/>
          </a:p>
        </p:txBody>
      </p:sp>
      <p:sp>
        <p:nvSpPr>
          <p:cNvPr id="4" name="Slide Number Placeholder 3"/>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315027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006C00-724A-47AA-93B7-80D3C16B4336}" type="datetime1">
              <a:rPr lang="en-US" smtClean="0"/>
              <a:t>12/4/2020</a:t>
            </a:fld>
            <a:endParaRPr lang="en-US"/>
          </a:p>
        </p:txBody>
      </p:sp>
      <p:sp>
        <p:nvSpPr>
          <p:cNvPr id="6" name="Footer Placeholder 5"/>
          <p:cNvSpPr>
            <a:spLocks noGrp="1"/>
          </p:cNvSpPr>
          <p:nvPr>
            <p:ph type="ftr" sz="quarter" idx="11"/>
          </p:nvPr>
        </p:nvSpPr>
        <p:spPr/>
        <p:txBody>
          <a:bodyPr/>
          <a:lstStyle/>
          <a:p>
            <a:r>
              <a:rPr lang="as-IN"/>
              <a:t>নাসরিন জাহান দিবা</a:t>
            </a:r>
            <a:endParaRPr lang="en-US"/>
          </a:p>
        </p:txBody>
      </p:sp>
      <p:sp>
        <p:nvSpPr>
          <p:cNvPr id="7" name="Slide Number Placeholder 6"/>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290414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FE2B72-73F0-4ED4-81FA-3CEFCDDD196D}" type="datetime1">
              <a:rPr lang="en-US" smtClean="0"/>
              <a:t>12/4/2020</a:t>
            </a:fld>
            <a:endParaRPr lang="en-US"/>
          </a:p>
        </p:txBody>
      </p:sp>
      <p:sp>
        <p:nvSpPr>
          <p:cNvPr id="6" name="Footer Placeholder 5"/>
          <p:cNvSpPr>
            <a:spLocks noGrp="1"/>
          </p:cNvSpPr>
          <p:nvPr>
            <p:ph type="ftr" sz="quarter" idx="11"/>
          </p:nvPr>
        </p:nvSpPr>
        <p:spPr/>
        <p:txBody>
          <a:bodyPr/>
          <a:lstStyle/>
          <a:p>
            <a:r>
              <a:rPr lang="as-IN"/>
              <a:t>নাসরিন জাহান দিবা</a:t>
            </a:r>
            <a:endParaRPr lang="en-US"/>
          </a:p>
        </p:txBody>
      </p:sp>
      <p:sp>
        <p:nvSpPr>
          <p:cNvPr id="7" name="Slide Number Placeholder 6"/>
          <p:cNvSpPr>
            <a:spLocks noGrp="1"/>
          </p:cNvSpPr>
          <p:nvPr>
            <p:ph type="sldNum" sz="quarter" idx="12"/>
          </p:nvPr>
        </p:nvSpPr>
        <p:spPr/>
        <p:txBody>
          <a:bodyPr/>
          <a:lstStyle/>
          <a:p>
            <a:fld id="{672FFFC6-75CD-4955-BD1A-3314CC36E1A1}" type="slidenum">
              <a:rPr lang="en-US" smtClean="0"/>
              <a:t>‹#›</a:t>
            </a:fld>
            <a:endParaRPr lang="en-US"/>
          </a:p>
        </p:txBody>
      </p:sp>
    </p:spTree>
    <p:extLst>
      <p:ext uri="{BB962C8B-B14F-4D97-AF65-F5344CB8AC3E}">
        <p14:creationId xmlns:p14="http://schemas.microsoft.com/office/powerpoint/2010/main" val="111292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9AF3D-3B16-4052-8AA8-C325B437838F}" type="datetime1">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s-IN"/>
              <a:t>নাসরিন জাহান দিবা</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FFFC6-75CD-4955-BD1A-3314CC36E1A1}" type="slidenum">
              <a:rPr lang="en-US" smtClean="0"/>
              <a:t>‹#›</a:t>
            </a:fld>
            <a:endParaRPr lang="en-US"/>
          </a:p>
        </p:txBody>
      </p:sp>
    </p:spTree>
    <p:extLst>
      <p:ext uri="{BB962C8B-B14F-4D97-AF65-F5344CB8AC3E}">
        <p14:creationId xmlns:p14="http://schemas.microsoft.com/office/powerpoint/2010/main" val="20746512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roughlydaily.com/tag/technology/" TargetMode="External"/><Relationship Id="rId5" Type="http://schemas.openxmlformats.org/officeDocument/2006/relationships/image" Target="../media/image9.jp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D0FA17-764F-4688-B128-1AB7CE968B39}"/>
              </a:ext>
            </a:extLst>
          </p:cNvPr>
          <p:cNvSpPr txBox="1"/>
          <p:nvPr/>
        </p:nvSpPr>
        <p:spPr>
          <a:xfrm>
            <a:off x="390144" y="390144"/>
            <a:ext cx="7327392" cy="1754326"/>
          </a:xfrm>
          <a:prstGeom prst="rect">
            <a:avLst/>
          </a:prstGeom>
          <a:noFill/>
        </p:spPr>
        <p:txBody>
          <a:bodyPr wrap="square" rtlCol="0">
            <a:spAutoFit/>
          </a:bodyPr>
          <a:lstStyle/>
          <a:p>
            <a:r>
              <a:rPr lang="en-US" sz="5400" dirty="0" err="1">
                <a:solidFill>
                  <a:srgbClr val="00B0F0"/>
                </a:solidFill>
                <a:latin typeface="NikoshBAN" panose="02000000000000000000" pitchFamily="2" charset="0"/>
                <a:cs typeface="NikoshBAN" panose="02000000000000000000" pitchFamily="2" charset="0"/>
              </a:rPr>
              <a:t>আজকের</a:t>
            </a:r>
            <a:r>
              <a:rPr lang="en-US" sz="5400" dirty="0">
                <a:solidFill>
                  <a:srgbClr val="00B0F0"/>
                </a:solidFill>
                <a:latin typeface="NikoshBAN" panose="02000000000000000000" pitchFamily="2" charset="0"/>
                <a:cs typeface="NikoshBAN" panose="02000000000000000000" pitchFamily="2" charset="0"/>
              </a:rPr>
              <a:t> </a:t>
            </a:r>
            <a:r>
              <a:rPr lang="en-US" sz="5400" dirty="0" err="1">
                <a:solidFill>
                  <a:srgbClr val="00B0F0"/>
                </a:solidFill>
                <a:latin typeface="NikoshBAN" panose="02000000000000000000" pitchFamily="2" charset="0"/>
                <a:cs typeface="NikoshBAN" panose="02000000000000000000" pitchFamily="2" charset="0"/>
              </a:rPr>
              <a:t>ক্লাসে</a:t>
            </a:r>
            <a:r>
              <a:rPr lang="en-US" sz="5400" dirty="0">
                <a:solidFill>
                  <a:srgbClr val="00B0F0"/>
                </a:solidFill>
                <a:latin typeface="NikoshBAN" panose="02000000000000000000" pitchFamily="2" charset="0"/>
                <a:cs typeface="NikoshBAN" panose="02000000000000000000" pitchFamily="2" charset="0"/>
              </a:rPr>
              <a:t> </a:t>
            </a:r>
            <a:r>
              <a:rPr lang="en-US" sz="5400" dirty="0" err="1">
                <a:solidFill>
                  <a:srgbClr val="00B0F0"/>
                </a:solidFill>
                <a:latin typeface="NikoshBAN" panose="02000000000000000000" pitchFamily="2" charset="0"/>
                <a:cs typeface="NikoshBAN" panose="02000000000000000000" pitchFamily="2" charset="0"/>
              </a:rPr>
              <a:t>সবাইকে</a:t>
            </a:r>
            <a:r>
              <a:rPr lang="en-US" sz="5400" dirty="0">
                <a:solidFill>
                  <a:srgbClr val="00B0F0"/>
                </a:solidFill>
                <a:latin typeface="NikoshBAN" panose="02000000000000000000" pitchFamily="2" charset="0"/>
                <a:cs typeface="NikoshBAN" panose="02000000000000000000" pitchFamily="2" charset="0"/>
              </a:rPr>
              <a:t> </a:t>
            </a:r>
            <a:r>
              <a:rPr lang="en-US" sz="5400" dirty="0" err="1">
                <a:solidFill>
                  <a:srgbClr val="00B0F0"/>
                </a:solidFill>
                <a:latin typeface="NikoshBAN" panose="02000000000000000000" pitchFamily="2" charset="0"/>
                <a:cs typeface="NikoshBAN" panose="02000000000000000000" pitchFamily="2" charset="0"/>
              </a:rPr>
              <a:t>শুভেচ্ছা</a:t>
            </a:r>
            <a:r>
              <a:rPr lang="en-US" sz="5400" dirty="0">
                <a:solidFill>
                  <a:srgbClr val="00B0F0"/>
                </a:solidFill>
                <a:latin typeface="NikoshBAN" panose="02000000000000000000" pitchFamily="2" charset="0"/>
                <a:cs typeface="NikoshBAN" panose="02000000000000000000" pitchFamily="2" charset="0"/>
              </a:rPr>
              <a:t> </a:t>
            </a:r>
            <a:r>
              <a:rPr lang="en-US" sz="5400" dirty="0" err="1">
                <a:solidFill>
                  <a:srgbClr val="00B0F0"/>
                </a:solidFill>
                <a:latin typeface="NikoshBAN" panose="02000000000000000000" pitchFamily="2" charset="0"/>
                <a:cs typeface="NikoshBAN" panose="02000000000000000000" pitchFamily="2" charset="0"/>
              </a:rPr>
              <a:t>জানাচ্ছি</a:t>
            </a:r>
            <a:endParaRPr lang="en-US" sz="5400" dirty="0">
              <a:solidFill>
                <a:srgbClr val="00B0F0"/>
              </a:solidFill>
              <a:latin typeface="NikoshBAN" panose="02000000000000000000" pitchFamily="2" charset="0"/>
              <a:cs typeface="NikoshBAN" panose="02000000000000000000" pitchFamily="2" charset="0"/>
            </a:endParaRPr>
          </a:p>
        </p:txBody>
      </p:sp>
      <p:pic>
        <p:nvPicPr>
          <p:cNvPr id="2052" name="Picture 4" descr="Egypt proposes unified strategy for Africa on AI technology - Egypt  Independent">
            <a:extLst>
              <a:ext uri="{FF2B5EF4-FFF2-40B4-BE49-F238E27FC236}">
                <a16:creationId xmlns:a16="http://schemas.microsoft.com/office/drawing/2014/main" id="{C589973B-E924-4C5E-841A-5C175F55A8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504" y="1862066"/>
            <a:ext cx="6654238" cy="3738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392275"/>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chimes.wav"/>
          </p:stSnd>
        </p:sndAc>
      </p:transition>
    </mc:Choice>
    <mc:Fallback xmlns="">
      <p:transition spd="slow">
        <p:sndAc>
          <p:stSnd>
            <p:snd r:embed="rId4"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56526D0-C3DA-405F-887C-BABDB3D2C3D5}"/>
              </a:ext>
            </a:extLst>
          </p:cNvPr>
          <p:cNvSpPr>
            <a:spLocks noGrp="1"/>
          </p:cNvSpPr>
          <p:nvPr>
            <p:ph type="ftr" sz="quarter" idx="11"/>
          </p:nvPr>
        </p:nvSpPr>
        <p:spPr/>
        <p:txBody>
          <a:bodyPr/>
          <a:lstStyle/>
          <a:p>
            <a:r>
              <a:rPr lang="as-IN"/>
              <a:t>নাসরিন জাহান দিবা</a:t>
            </a:r>
            <a:endParaRPr lang="en-US"/>
          </a:p>
        </p:txBody>
      </p:sp>
      <p:sp>
        <p:nvSpPr>
          <p:cNvPr id="6" name="TextBox 5">
            <a:extLst>
              <a:ext uri="{FF2B5EF4-FFF2-40B4-BE49-F238E27FC236}">
                <a16:creationId xmlns:a16="http://schemas.microsoft.com/office/drawing/2014/main" id="{921DCF8D-4350-4482-AF75-10408CAF7409}"/>
              </a:ext>
            </a:extLst>
          </p:cNvPr>
          <p:cNvSpPr txBox="1"/>
          <p:nvPr/>
        </p:nvSpPr>
        <p:spPr>
          <a:xfrm>
            <a:off x="731520" y="2042915"/>
            <a:ext cx="6096000" cy="4339650"/>
          </a:xfrm>
          <a:prstGeom prst="rect">
            <a:avLst/>
          </a:prstGeom>
          <a:noFill/>
        </p:spPr>
        <p:txBody>
          <a:bodyPr wrap="square">
            <a:spAutoFit/>
          </a:bodyPr>
          <a:lstStyle/>
          <a:p>
            <a:pPr algn="just"/>
            <a:r>
              <a:rPr lang="en-US" sz="2000" b="0" i="0" dirty="0">
                <a:effectLst/>
                <a:latin typeface="NikoshBAN" panose="02000000000000000000" pitchFamily="2" charset="0"/>
                <a:cs typeface="NikoshBAN" panose="02000000000000000000" pitchFamily="2" charset="0"/>
              </a:rPr>
              <a:t>৫। </a:t>
            </a:r>
            <a:r>
              <a:rPr lang="as-IN" sz="2000" b="0" i="0" dirty="0">
                <a:effectLst/>
                <a:latin typeface="NikoshBAN" panose="02000000000000000000" pitchFamily="2" charset="0"/>
                <a:cs typeface="NikoshBAN" panose="02000000000000000000" pitchFamily="2" charset="0"/>
              </a:rPr>
              <a:t>ই</a:t>
            </a:r>
            <a:r>
              <a:rPr lang="en-US" sz="2000" b="0" i="0" dirty="0" err="1">
                <a:effectLst/>
                <a:latin typeface="NikoshBAN" panose="02000000000000000000" pitchFamily="2" charset="0"/>
                <a:cs typeface="NikoshBAN" panose="02000000000000000000" pitchFamily="2" charset="0"/>
              </a:rPr>
              <a:t>মা</a:t>
            </a:r>
            <a:r>
              <a:rPr lang="as-IN" sz="2000" b="0" i="0" dirty="0">
                <a:effectLst/>
                <a:latin typeface="NikoshBAN" panose="02000000000000000000" pitchFamily="2" charset="0"/>
                <a:cs typeface="NikoshBAN" panose="02000000000000000000" pitchFamily="2" charset="0"/>
              </a:rPr>
              <a:t> কম্পিউটারে থাকা দাবা খেলার প্রগ্রামটি নিচের কোন ধারণাটি ব্যবহার করে তৈরি?</a:t>
            </a:r>
          </a:p>
          <a:p>
            <a:pPr algn="just"/>
            <a:r>
              <a:rPr lang="as-IN" sz="2000" b="0" i="0" dirty="0">
                <a:effectLst/>
                <a:latin typeface="NikoshBAN" panose="02000000000000000000" pitchFamily="2" charset="0"/>
                <a:cs typeface="NikoshBAN" panose="02000000000000000000" pitchFamily="2" charset="0"/>
              </a:rPr>
              <a:t>          ক) রোবোটিক্স</a:t>
            </a:r>
            <a:r>
              <a:rPr lang="en-US" sz="2000" b="0" i="0" dirty="0">
                <a:effectLst/>
                <a:latin typeface="NikoshBAN" panose="02000000000000000000" pitchFamily="2" charset="0"/>
                <a:cs typeface="NikoshBAN" panose="02000000000000000000" pitchFamily="2" charset="0"/>
              </a:rPr>
              <a:t>                           </a:t>
            </a:r>
            <a:r>
              <a:rPr lang="as-IN" sz="2000" b="0" i="0" dirty="0">
                <a:effectLst/>
                <a:latin typeface="NikoshBAN" panose="02000000000000000000" pitchFamily="2" charset="0"/>
                <a:cs typeface="NikoshBAN" panose="02000000000000000000" pitchFamily="2" charset="0"/>
              </a:rPr>
              <a:t>খ) ভার্চুয়াল রিয়ালিটি     </a:t>
            </a:r>
          </a:p>
          <a:p>
            <a:pPr algn="just"/>
            <a:r>
              <a:rPr lang="as-IN" sz="2000" b="0" i="0" dirty="0">
                <a:effectLst/>
                <a:latin typeface="NikoshBAN" panose="02000000000000000000" pitchFamily="2" charset="0"/>
                <a:cs typeface="NikoshBAN" panose="02000000000000000000" pitchFamily="2" charset="0"/>
              </a:rPr>
              <a:t>      </a:t>
            </a:r>
            <a:r>
              <a:rPr lang="en-US" sz="2000" b="1" dirty="0">
                <a:solidFill>
                  <a:srgbClr val="FF0000"/>
                </a:solidFill>
                <a:latin typeface="NikoshBAN" panose="02000000000000000000" pitchFamily="2" charset="0"/>
                <a:cs typeface="NikoshBAN" panose="02000000000000000000" pitchFamily="2" charset="0"/>
              </a:rPr>
              <a:t>∙ </a:t>
            </a:r>
            <a:r>
              <a:rPr lang="as-IN" sz="2000" b="0" i="0" dirty="0">
                <a:effectLst/>
                <a:latin typeface="NikoshBAN" panose="02000000000000000000" pitchFamily="2" charset="0"/>
                <a:cs typeface="NikoshBAN" panose="02000000000000000000" pitchFamily="2" charset="0"/>
              </a:rPr>
              <a:t>গ) আর্টিফিশিয়াল ইন্টেলিজেন্স        ঘ) ন্যানো টেকনোলজি  </a:t>
            </a:r>
            <a:endParaRPr lang="en-US" sz="2000" b="0" i="0" dirty="0">
              <a:effectLst/>
              <a:latin typeface="NikoshBAN" panose="02000000000000000000" pitchFamily="2" charset="0"/>
              <a:cs typeface="NikoshBAN" panose="02000000000000000000" pitchFamily="2" charset="0"/>
            </a:endParaRPr>
          </a:p>
          <a:p>
            <a:pPr algn="just"/>
            <a:endParaRPr lang="en-US" sz="2000" b="0" i="0" dirty="0">
              <a:effectLst/>
              <a:latin typeface="NikoshBAN" panose="02000000000000000000" pitchFamily="2" charset="0"/>
              <a:cs typeface="NikoshBAN" panose="02000000000000000000" pitchFamily="2" charset="0"/>
            </a:endParaRPr>
          </a:p>
          <a:p>
            <a:pPr algn="just"/>
            <a:r>
              <a:rPr lang="en-US" sz="2000" b="0" i="0" dirty="0">
                <a:effectLst/>
                <a:latin typeface="NikoshBAN" panose="02000000000000000000" pitchFamily="2" charset="0"/>
                <a:cs typeface="NikoshBAN" panose="02000000000000000000" pitchFamily="2" charset="0"/>
              </a:rPr>
              <a:t>৬। </a:t>
            </a:r>
            <a:r>
              <a:rPr lang="en-US" sz="2000" b="0" i="0" dirty="0" err="1">
                <a:effectLst/>
                <a:latin typeface="NikoshBAN" panose="02000000000000000000" pitchFamily="2" charset="0"/>
                <a:cs typeface="NikoshBAN" panose="02000000000000000000" pitchFamily="2" charset="0"/>
              </a:rPr>
              <a:t>ইমা</a:t>
            </a:r>
            <a:r>
              <a:rPr lang="as-IN" sz="2000" b="0" i="0" dirty="0">
                <a:effectLst/>
                <a:latin typeface="NikoshBAN" panose="02000000000000000000" pitchFamily="2" charset="0"/>
                <a:cs typeface="NikoshBAN" panose="02000000000000000000" pitchFamily="2" charset="0"/>
              </a:rPr>
              <a:t>র চালের বিপক্ষে কম্পিউটারও অনেক সময় চাল দিতে ভুল করে। কেননা, কৃত্রিম বুদ্ধিমত্তায়—</a:t>
            </a:r>
          </a:p>
          <a:p>
            <a:pPr algn="just"/>
            <a:r>
              <a:rPr lang="as-IN" sz="2000" b="0" i="0" dirty="0">
                <a:effectLst/>
                <a:latin typeface="NikoshBAN" panose="02000000000000000000" pitchFamily="2" charset="0"/>
                <a:cs typeface="NikoshBAN" panose="02000000000000000000" pitchFamily="2" charset="0"/>
              </a:rPr>
              <a:t>          </a:t>
            </a:r>
            <a:r>
              <a:rPr lang="en-US" sz="2000" b="0" i="0" dirty="0" err="1">
                <a:effectLst/>
                <a:latin typeface="NikoshBAN" panose="02000000000000000000" pitchFamily="2" charset="0"/>
                <a:cs typeface="NikoshBAN" panose="02000000000000000000" pitchFamily="2" charset="0"/>
              </a:rPr>
              <a:t>i</a:t>
            </a:r>
            <a:r>
              <a:rPr lang="en-US" sz="2000" b="0" i="0" dirty="0">
                <a:effectLst/>
                <a:latin typeface="NikoshBAN" panose="02000000000000000000" pitchFamily="2" charset="0"/>
                <a:cs typeface="NikoshBAN" panose="02000000000000000000" pitchFamily="2" charset="0"/>
              </a:rPr>
              <a:t>. </a:t>
            </a:r>
            <a:r>
              <a:rPr lang="as-IN" sz="2000" b="0" i="0" dirty="0">
                <a:effectLst/>
                <a:latin typeface="NikoshBAN" panose="02000000000000000000" pitchFamily="2" charset="0"/>
                <a:cs typeface="NikoshBAN" panose="02000000000000000000" pitchFamily="2" charset="0"/>
              </a:rPr>
              <a:t>তথ্য ও অভিজ্ঞতার আলোকে সিদ্ধান্ত গৃহীত হয়</a:t>
            </a:r>
          </a:p>
          <a:p>
            <a:pPr algn="just"/>
            <a:r>
              <a:rPr lang="as-IN" sz="2000" b="0" i="0" dirty="0">
                <a:effectLst/>
                <a:latin typeface="NikoshBAN" panose="02000000000000000000" pitchFamily="2" charset="0"/>
                <a:cs typeface="NikoshBAN" panose="02000000000000000000" pitchFamily="2" charset="0"/>
              </a:rPr>
              <a:t>          </a:t>
            </a:r>
            <a:r>
              <a:rPr lang="en-US" sz="2000" b="0" i="0" dirty="0">
                <a:effectLst/>
                <a:latin typeface="NikoshBAN" panose="02000000000000000000" pitchFamily="2" charset="0"/>
                <a:cs typeface="NikoshBAN" panose="02000000000000000000" pitchFamily="2" charset="0"/>
              </a:rPr>
              <a:t>ii. </a:t>
            </a:r>
            <a:r>
              <a:rPr lang="as-IN" sz="2000" b="0" i="0" dirty="0">
                <a:effectLst/>
                <a:latin typeface="NikoshBAN" panose="02000000000000000000" pitchFamily="2" charset="0"/>
                <a:cs typeface="NikoshBAN" panose="02000000000000000000" pitchFamily="2" charset="0"/>
              </a:rPr>
              <a:t>দাবা খেলা সম্ভব নয়</a:t>
            </a:r>
          </a:p>
          <a:p>
            <a:pPr algn="just"/>
            <a:r>
              <a:rPr lang="as-IN" sz="2000" b="0" i="0" dirty="0">
                <a:effectLst/>
                <a:latin typeface="NikoshBAN" panose="02000000000000000000" pitchFamily="2" charset="0"/>
                <a:cs typeface="NikoshBAN" panose="02000000000000000000" pitchFamily="2" charset="0"/>
              </a:rPr>
              <a:t>          </a:t>
            </a:r>
            <a:r>
              <a:rPr lang="en-US" sz="2000" b="0" i="0" dirty="0">
                <a:effectLst/>
                <a:latin typeface="NikoshBAN" panose="02000000000000000000" pitchFamily="2" charset="0"/>
                <a:cs typeface="NikoshBAN" panose="02000000000000000000" pitchFamily="2" charset="0"/>
              </a:rPr>
              <a:t>iii. </a:t>
            </a:r>
            <a:r>
              <a:rPr lang="as-IN" sz="2000" b="0" i="0" dirty="0">
                <a:effectLst/>
                <a:latin typeface="NikoshBAN" panose="02000000000000000000" pitchFamily="2" charset="0"/>
                <a:cs typeface="NikoshBAN" panose="02000000000000000000" pitchFamily="2" charset="0"/>
              </a:rPr>
              <a:t>লার্নিং সিস্টেম গুরুত্বপূর্ণ ভূমিকা পালন করে</a:t>
            </a:r>
          </a:p>
          <a:p>
            <a:pPr algn="just"/>
            <a:r>
              <a:rPr lang="as-IN" sz="2000" b="0" i="0" dirty="0">
                <a:effectLst/>
                <a:latin typeface="NikoshBAN" panose="02000000000000000000" pitchFamily="2" charset="0"/>
                <a:cs typeface="NikoshBAN" panose="02000000000000000000" pitchFamily="2" charset="0"/>
              </a:rPr>
              <a:t>          নিচের কোনটি সঠিক? </a:t>
            </a:r>
          </a:p>
          <a:p>
            <a:pPr algn="just"/>
            <a:r>
              <a:rPr lang="as-IN" sz="2000" b="0" i="0" dirty="0">
                <a:effectLst/>
                <a:latin typeface="NikoshBAN" panose="02000000000000000000" pitchFamily="2" charset="0"/>
                <a:cs typeface="NikoshBAN" panose="02000000000000000000" pitchFamily="2" charset="0"/>
              </a:rPr>
              <a:t>          ক) </a:t>
            </a:r>
            <a:r>
              <a:rPr lang="en-US" sz="2000" b="0" i="0" dirty="0" err="1">
                <a:effectLst/>
                <a:latin typeface="NikoshBAN" panose="02000000000000000000" pitchFamily="2" charset="0"/>
                <a:cs typeface="NikoshBAN" panose="02000000000000000000" pitchFamily="2" charset="0"/>
              </a:rPr>
              <a:t>i</a:t>
            </a:r>
            <a:r>
              <a:rPr lang="en-US" sz="2000" b="0" i="0" dirty="0">
                <a:effectLst/>
                <a:latin typeface="NikoshBAN" panose="02000000000000000000" pitchFamily="2" charset="0"/>
                <a:cs typeface="NikoshBAN" panose="02000000000000000000" pitchFamily="2" charset="0"/>
              </a:rPr>
              <a:t> </a:t>
            </a:r>
            <a:r>
              <a:rPr lang="as-IN" sz="2000" b="0" i="0" dirty="0">
                <a:effectLst/>
                <a:latin typeface="NikoshBAN" panose="02000000000000000000" pitchFamily="2" charset="0"/>
                <a:cs typeface="NikoshBAN" panose="02000000000000000000" pitchFamily="2" charset="0"/>
              </a:rPr>
              <a:t>ও </a:t>
            </a:r>
            <a:r>
              <a:rPr lang="en-US" sz="2000" b="0" i="0" dirty="0">
                <a:effectLst/>
                <a:latin typeface="NikoshBAN" panose="02000000000000000000" pitchFamily="2" charset="0"/>
                <a:cs typeface="NikoshBAN" panose="02000000000000000000" pitchFamily="2" charset="0"/>
              </a:rPr>
              <a:t>ii                             </a:t>
            </a:r>
            <a:r>
              <a:rPr lang="en-US" sz="2000" b="1" dirty="0">
                <a:solidFill>
                  <a:srgbClr val="FF0000"/>
                </a:solidFill>
                <a:latin typeface="NikoshBAN" panose="02000000000000000000" pitchFamily="2" charset="0"/>
                <a:cs typeface="NikoshBAN" panose="02000000000000000000" pitchFamily="2" charset="0"/>
              </a:rPr>
              <a:t>∙ </a:t>
            </a:r>
            <a:r>
              <a:rPr lang="as-IN" sz="2000" b="0" i="0" dirty="0">
                <a:effectLst/>
                <a:latin typeface="NikoshBAN" panose="02000000000000000000" pitchFamily="2" charset="0"/>
                <a:cs typeface="NikoshBAN" panose="02000000000000000000" pitchFamily="2" charset="0"/>
              </a:rPr>
              <a:t>খ) </a:t>
            </a:r>
            <a:r>
              <a:rPr lang="en-US" sz="2000" b="0" i="0" dirty="0" err="1">
                <a:effectLst/>
                <a:latin typeface="NikoshBAN" panose="02000000000000000000" pitchFamily="2" charset="0"/>
                <a:cs typeface="NikoshBAN" panose="02000000000000000000" pitchFamily="2" charset="0"/>
              </a:rPr>
              <a:t>i</a:t>
            </a:r>
            <a:r>
              <a:rPr lang="en-US" sz="2000" b="0" i="0" dirty="0">
                <a:effectLst/>
                <a:latin typeface="NikoshBAN" panose="02000000000000000000" pitchFamily="2" charset="0"/>
                <a:cs typeface="NikoshBAN" panose="02000000000000000000" pitchFamily="2" charset="0"/>
              </a:rPr>
              <a:t>  </a:t>
            </a:r>
            <a:r>
              <a:rPr lang="as-IN" sz="2000" b="0" i="0" dirty="0">
                <a:effectLst/>
                <a:latin typeface="NikoshBAN" panose="02000000000000000000" pitchFamily="2" charset="0"/>
                <a:cs typeface="NikoshBAN" panose="02000000000000000000" pitchFamily="2" charset="0"/>
              </a:rPr>
              <a:t>ও </a:t>
            </a:r>
            <a:r>
              <a:rPr lang="en-US" sz="2000" b="0" i="0" dirty="0">
                <a:effectLst/>
                <a:latin typeface="NikoshBAN" panose="02000000000000000000" pitchFamily="2" charset="0"/>
                <a:cs typeface="NikoshBAN" panose="02000000000000000000" pitchFamily="2" charset="0"/>
              </a:rPr>
              <a:t>iii      </a:t>
            </a:r>
          </a:p>
          <a:p>
            <a:pPr algn="just"/>
            <a:r>
              <a:rPr lang="en-US" sz="2000" b="0" i="0" dirty="0">
                <a:effectLst/>
                <a:latin typeface="NikoshBAN" panose="02000000000000000000" pitchFamily="2" charset="0"/>
                <a:cs typeface="NikoshBAN" panose="02000000000000000000" pitchFamily="2" charset="0"/>
              </a:rPr>
              <a:t>          </a:t>
            </a:r>
            <a:r>
              <a:rPr lang="as-IN" sz="2000" b="0" i="0" dirty="0">
                <a:effectLst/>
                <a:latin typeface="NikoshBAN" panose="02000000000000000000" pitchFamily="2" charset="0"/>
                <a:cs typeface="NikoshBAN" panose="02000000000000000000" pitchFamily="2" charset="0"/>
              </a:rPr>
              <a:t>গ) </a:t>
            </a:r>
            <a:r>
              <a:rPr lang="en-US" sz="2000" b="0" i="0" dirty="0">
                <a:effectLst/>
                <a:latin typeface="NikoshBAN" panose="02000000000000000000" pitchFamily="2" charset="0"/>
                <a:cs typeface="NikoshBAN" panose="02000000000000000000" pitchFamily="2" charset="0"/>
              </a:rPr>
              <a:t>ii </a:t>
            </a:r>
            <a:r>
              <a:rPr lang="as-IN" sz="2000" b="0" i="0" dirty="0">
                <a:effectLst/>
                <a:latin typeface="NikoshBAN" panose="02000000000000000000" pitchFamily="2" charset="0"/>
                <a:cs typeface="NikoshBAN" panose="02000000000000000000" pitchFamily="2" charset="0"/>
              </a:rPr>
              <a:t>ও </a:t>
            </a:r>
            <a:r>
              <a:rPr lang="en-US" sz="2000" b="0" i="0" dirty="0">
                <a:effectLst/>
                <a:latin typeface="NikoshBAN" panose="02000000000000000000" pitchFamily="2" charset="0"/>
                <a:cs typeface="NikoshBAN" panose="02000000000000000000" pitchFamily="2" charset="0"/>
              </a:rPr>
              <a:t>iii                               </a:t>
            </a:r>
            <a:r>
              <a:rPr lang="as-IN" sz="2000" b="0" i="0" dirty="0">
                <a:effectLst/>
                <a:latin typeface="NikoshBAN" panose="02000000000000000000" pitchFamily="2" charset="0"/>
                <a:cs typeface="NikoshBAN" panose="02000000000000000000" pitchFamily="2" charset="0"/>
              </a:rPr>
              <a:t>ঘ) </a:t>
            </a:r>
            <a:r>
              <a:rPr lang="en-US" sz="2000" b="0" i="0" dirty="0" err="1">
                <a:effectLst/>
                <a:latin typeface="NikoshBAN" panose="02000000000000000000" pitchFamily="2" charset="0"/>
                <a:cs typeface="NikoshBAN" panose="02000000000000000000" pitchFamily="2" charset="0"/>
              </a:rPr>
              <a:t>i</a:t>
            </a:r>
            <a:r>
              <a:rPr lang="en-US" sz="2000" b="0" i="0" dirty="0">
                <a:effectLst/>
                <a:latin typeface="NikoshBAN" panose="02000000000000000000" pitchFamily="2" charset="0"/>
                <a:cs typeface="NikoshBAN" panose="02000000000000000000" pitchFamily="2" charset="0"/>
              </a:rPr>
              <a:t>, ii </a:t>
            </a:r>
            <a:r>
              <a:rPr lang="as-IN" sz="2000" b="0" i="0" dirty="0">
                <a:effectLst/>
                <a:latin typeface="NikoshBAN" panose="02000000000000000000" pitchFamily="2" charset="0"/>
                <a:cs typeface="NikoshBAN" panose="02000000000000000000" pitchFamily="2" charset="0"/>
              </a:rPr>
              <a:t>ও </a:t>
            </a:r>
            <a:r>
              <a:rPr lang="en-US" sz="2000" b="0" i="0" dirty="0" err="1">
                <a:effectLst/>
                <a:latin typeface="NikoshBAN" panose="02000000000000000000" pitchFamily="2" charset="0"/>
                <a:cs typeface="NikoshBAN" panose="02000000000000000000" pitchFamily="2" charset="0"/>
              </a:rPr>
              <a:t>i</a:t>
            </a:r>
            <a:endParaRPr lang="en-US" sz="2000" b="0" i="0" dirty="0">
              <a:effectLst/>
              <a:latin typeface="NikoshBAN" panose="02000000000000000000" pitchFamily="2" charset="0"/>
              <a:cs typeface="NikoshBAN" panose="02000000000000000000" pitchFamily="2" charset="0"/>
            </a:endParaRPr>
          </a:p>
          <a:p>
            <a:pPr algn="just"/>
            <a:endParaRPr lang="as-IN" sz="1600" b="0" i="0" dirty="0">
              <a:effectLst/>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D4301C96-32FA-4E11-97EF-D23171089068}"/>
              </a:ext>
            </a:extLst>
          </p:cNvPr>
          <p:cNvSpPr txBox="1"/>
          <p:nvPr/>
        </p:nvSpPr>
        <p:spPr>
          <a:xfrm>
            <a:off x="487680" y="191694"/>
            <a:ext cx="2014728" cy="584775"/>
          </a:xfrm>
          <a:prstGeom prst="rect">
            <a:avLst/>
          </a:prstGeom>
          <a:noFill/>
        </p:spPr>
        <p:txBody>
          <a:bodyPr wrap="square" rtlCol="0">
            <a:spAutoFit/>
          </a:bodyPr>
          <a:lstStyle/>
          <a:p>
            <a:r>
              <a:rPr lang="en-US" sz="3200" b="1" dirty="0" err="1">
                <a:solidFill>
                  <a:srgbClr val="FF0000"/>
                </a:solidFill>
                <a:latin typeface="NikoshBAN" panose="02000000000000000000" pitchFamily="2" charset="0"/>
                <a:cs typeface="NikoshBAN" panose="02000000000000000000" pitchFamily="2" charset="0"/>
              </a:rPr>
              <a:t>একক</a:t>
            </a:r>
            <a:r>
              <a:rPr lang="en-US" sz="3200" b="1" dirty="0">
                <a:solidFill>
                  <a:srgbClr val="FF0000"/>
                </a:solidFill>
                <a:latin typeface="NikoshBAN" panose="02000000000000000000" pitchFamily="2" charset="0"/>
                <a:cs typeface="NikoshBAN" panose="02000000000000000000" pitchFamily="2" charset="0"/>
              </a:rPr>
              <a:t> </a:t>
            </a:r>
            <a:r>
              <a:rPr lang="en-US" sz="3200" b="1" dirty="0" err="1">
                <a:solidFill>
                  <a:srgbClr val="FF0000"/>
                </a:solidFill>
                <a:latin typeface="NikoshBAN" panose="02000000000000000000" pitchFamily="2" charset="0"/>
                <a:cs typeface="NikoshBAN" panose="02000000000000000000" pitchFamily="2" charset="0"/>
              </a:rPr>
              <a:t>কাজ</a:t>
            </a:r>
            <a:endParaRPr lang="en-US" sz="3200" b="1" dirty="0">
              <a:solidFill>
                <a:srgbClr val="FF0000"/>
              </a:solidFill>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775A9055-64D2-4D8C-BFB3-D4097358F661}"/>
              </a:ext>
            </a:extLst>
          </p:cNvPr>
          <p:cNvSpPr txBox="1"/>
          <p:nvPr/>
        </p:nvSpPr>
        <p:spPr>
          <a:xfrm>
            <a:off x="731520" y="886471"/>
            <a:ext cx="11082528" cy="707886"/>
          </a:xfrm>
          <a:prstGeom prst="rect">
            <a:avLst/>
          </a:prstGeom>
          <a:noFill/>
        </p:spPr>
        <p:txBody>
          <a:bodyPr wrap="square">
            <a:spAutoFit/>
          </a:bodyPr>
          <a:lstStyle/>
          <a:p>
            <a:pPr algn="just"/>
            <a:r>
              <a:rPr lang="as-IN" sz="2000" b="0" i="0" dirty="0">
                <a:effectLst/>
                <a:latin typeface="NikoshBAN" panose="02000000000000000000" pitchFamily="2" charset="0"/>
                <a:cs typeface="NikoshBAN" panose="02000000000000000000" pitchFamily="2" charset="0"/>
              </a:rPr>
              <a:t>ই</a:t>
            </a:r>
            <a:r>
              <a:rPr lang="en-US" sz="2000" b="0" i="0" dirty="0" err="1">
                <a:effectLst/>
                <a:latin typeface="NikoshBAN" panose="02000000000000000000" pitchFamily="2" charset="0"/>
                <a:cs typeface="NikoshBAN" panose="02000000000000000000" pitchFamily="2" charset="0"/>
              </a:rPr>
              <a:t>মা</a:t>
            </a:r>
            <a:r>
              <a:rPr lang="as-IN" sz="2000" b="0" i="0" dirty="0">
                <a:effectLst/>
                <a:latin typeface="NikoshBAN" panose="02000000000000000000" pitchFamily="2" charset="0"/>
                <a:cs typeface="NikoshBAN" panose="02000000000000000000" pitchFamily="2" charset="0"/>
              </a:rPr>
              <a:t> সময় পেলেই কম্পিউটারে দাবা খেলে থাকে এবং কম্পিউটারের সঙ্গে দাবা খেলায় কদাচিৎ সে জিততে সক্ষম হয়। অবশ্য অনেক সময় মাইশা লক্ষ করেছে কম্পিউটার তার প্রদত্ত চালের বিপক্ষে ছোটোখাটো ভুলও করে থাকে।</a:t>
            </a:r>
            <a:endParaRPr lang="en-US" sz="2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06005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amond 7">
            <a:extLst>
              <a:ext uri="{FF2B5EF4-FFF2-40B4-BE49-F238E27FC236}">
                <a16:creationId xmlns:a16="http://schemas.microsoft.com/office/drawing/2014/main" id="{AB348F0D-95BF-4774-9941-26483C659AB9}"/>
              </a:ext>
            </a:extLst>
          </p:cNvPr>
          <p:cNvSpPr/>
          <p:nvPr/>
        </p:nvSpPr>
        <p:spPr>
          <a:xfrm>
            <a:off x="171641" y="-116008"/>
            <a:ext cx="11646916" cy="6809707"/>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1387D5-7E8E-41E7-B806-26B4E439E958}"/>
              </a:ext>
            </a:extLst>
          </p:cNvPr>
          <p:cNvSpPr>
            <a:spLocks noGrp="1"/>
          </p:cNvSpPr>
          <p:nvPr>
            <p:ph type="title"/>
          </p:nvPr>
        </p:nvSpPr>
        <p:spPr>
          <a:xfrm>
            <a:off x="2955926" y="1077245"/>
            <a:ext cx="6078346" cy="563562"/>
          </a:xfrm>
        </p:spPr>
        <p:txBody>
          <a:bodyPr>
            <a:normAutofit fontScale="90000"/>
          </a:bodyPr>
          <a:lstStyle/>
          <a:p>
            <a:pPr algn="ctr"/>
            <a:r>
              <a:rPr lang="as-IN" altLang="en-US" sz="3600" b="1" dirty="0">
                <a:solidFill>
                  <a:srgbClr val="00B050"/>
                </a:solidFill>
                <a:latin typeface="NikoshBAN" panose="02000000000000000000" pitchFamily="2" charset="0"/>
                <a:cs typeface="NikoshBAN" panose="02000000000000000000" pitchFamily="2" charset="0"/>
              </a:rPr>
              <a:t>কৃত্রিম বুদ্ধিমত্তার স্বাভাবিক </a:t>
            </a:r>
            <a:r>
              <a:rPr lang="en-US" altLang="en-US" sz="3600" b="1" dirty="0" err="1">
                <a:solidFill>
                  <a:srgbClr val="00B050"/>
                </a:solidFill>
                <a:latin typeface="NikoshBAN" panose="02000000000000000000" pitchFamily="2" charset="0"/>
                <a:cs typeface="NikoshBAN" panose="02000000000000000000" pitchFamily="2" charset="0"/>
              </a:rPr>
              <a:t>বৈশি</a:t>
            </a:r>
            <a:r>
              <a:rPr lang="as-IN" altLang="en-US" sz="3600" b="1" dirty="0">
                <a:solidFill>
                  <a:srgbClr val="00B050"/>
                </a:solidFill>
                <a:latin typeface="NikoshBAN" panose="02000000000000000000" pitchFamily="2" charset="0"/>
                <a:cs typeface="NikoshBAN" panose="02000000000000000000" pitchFamily="2" charset="0"/>
              </a:rPr>
              <a:t>ষ্ট্যি</a:t>
            </a:r>
            <a:endParaRPr lang="en-US" altLang="en-US" sz="3600" b="1" dirty="0">
              <a:solidFill>
                <a:srgbClr val="00B050"/>
              </a:solidFill>
              <a:latin typeface="NikoshBAN" panose="02000000000000000000" pitchFamily="2" charset="0"/>
              <a:cs typeface="NikoshBAN" panose="02000000000000000000" pitchFamily="2" charset="0"/>
            </a:endParaRPr>
          </a:p>
        </p:txBody>
      </p:sp>
      <p:sp>
        <p:nvSpPr>
          <p:cNvPr id="16" name="Title 1">
            <a:extLst>
              <a:ext uri="{FF2B5EF4-FFF2-40B4-BE49-F238E27FC236}">
                <a16:creationId xmlns:a16="http://schemas.microsoft.com/office/drawing/2014/main" id="{D4C0A87A-0FAD-46ED-BD73-3F8A1B5DD1C6}"/>
              </a:ext>
            </a:extLst>
          </p:cNvPr>
          <p:cNvSpPr txBox="1">
            <a:spLocks/>
          </p:cNvSpPr>
          <p:nvPr/>
        </p:nvSpPr>
        <p:spPr bwMode="auto">
          <a:xfrm>
            <a:off x="3411539" y="1962483"/>
            <a:ext cx="5903913"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as-IN" altLang="en-US" sz="3200" b="1" dirty="0">
                <a:latin typeface="NikoshBAN" panose="02000000000000000000" pitchFamily="2" charset="0"/>
                <a:cs typeface="NikoshBAN" panose="02000000000000000000" pitchFamily="2" charset="0"/>
              </a:rPr>
              <a:t>১. চিন্তা ও কারণ</a:t>
            </a:r>
            <a:endParaRPr lang="en-US" altLang="en-US" sz="3200" b="1" dirty="0">
              <a:latin typeface="NikoshBAN" panose="02000000000000000000" pitchFamily="2" charset="0"/>
              <a:cs typeface="NikoshBAN" panose="02000000000000000000" pitchFamily="2" charset="0"/>
            </a:endParaRPr>
          </a:p>
        </p:txBody>
      </p:sp>
      <p:sp>
        <p:nvSpPr>
          <p:cNvPr id="17" name="Title 1">
            <a:extLst>
              <a:ext uri="{FF2B5EF4-FFF2-40B4-BE49-F238E27FC236}">
                <a16:creationId xmlns:a16="http://schemas.microsoft.com/office/drawing/2014/main" id="{C494E6C7-11C5-4210-941F-FDE7E60294AF}"/>
              </a:ext>
            </a:extLst>
          </p:cNvPr>
          <p:cNvSpPr txBox="1">
            <a:spLocks/>
          </p:cNvSpPr>
          <p:nvPr/>
        </p:nvSpPr>
        <p:spPr bwMode="auto">
          <a:xfrm>
            <a:off x="3411539" y="2750683"/>
            <a:ext cx="71374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as-IN" altLang="en-US" sz="3200" b="1" dirty="0">
                <a:latin typeface="NikoshBAN" panose="02000000000000000000" pitchFamily="2" charset="0"/>
                <a:cs typeface="NikoshBAN" panose="02000000000000000000" pitchFamily="2" charset="0"/>
              </a:rPr>
              <a:t>২. সমস্যা সমাধানে কারণগুলোকে ব্যবহার</a:t>
            </a:r>
            <a:endParaRPr lang="en-US" altLang="en-US" sz="3200" b="1" dirty="0">
              <a:latin typeface="NikoshBAN" panose="02000000000000000000" pitchFamily="2" charset="0"/>
              <a:cs typeface="NikoshBAN" panose="02000000000000000000" pitchFamily="2" charset="0"/>
            </a:endParaRPr>
          </a:p>
        </p:txBody>
      </p:sp>
      <p:sp>
        <p:nvSpPr>
          <p:cNvPr id="20" name="Title 1">
            <a:extLst>
              <a:ext uri="{FF2B5EF4-FFF2-40B4-BE49-F238E27FC236}">
                <a16:creationId xmlns:a16="http://schemas.microsoft.com/office/drawing/2014/main" id="{768CB0E5-FCAE-4140-AB2B-037E17E936CF}"/>
              </a:ext>
            </a:extLst>
          </p:cNvPr>
          <p:cNvSpPr txBox="1">
            <a:spLocks/>
          </p:cNvSpPr>
          <p:nvPr/>
        </p:nvSpPr>
        <p:spPr bwMode="auto">
          <a:xfrm>
            <a:off x="3425826" y="3718765"/>
            <a:ext cx="71374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as-IN" altLang="en-US" sz="3200" b="1" dirty="0">
                <a:latin typeface="NikoshBAN" panose="02000000000000000000" pitchFamily="2" charset="0"/>
                <a:cs typeface="NikoshBAN" panose="02000000000000000000" pitchFamily="2" charset="0"/>
              </a:rPr>
              <a:t>৩. জ্ঞান অর্জন ও প্রয়োগ করা</a:t>
            </a:r>
            <a:endParaRPr lang="en-US" altLang="en-US" sz="3200" b="1" dirty="0">
              <a:latin typeface="NikoshBAN" panose="02000000000000000000" pitchFamily="2" charset="0"/>
              <a:cs typeface="NikoshBAN" panose="02000000000000000000" pitchFamily="2" charset="0"/>
            </a:endParaRPr>
          </a:p>
        </p:txBody>
      </p:sp>
      <p:sp>
        <p:nvSpPr>
          <p:cNvPr id="21" name="Title 1">
            <a:extLst>
              <a:ext uri="{FF2B5EF4-FFF2-40B4-BE49-F238E27FC236}">
                <a16:creationId xmlns:a16="http://schemas.microsoft.com/office/drawing/2014/main" id="{F76EACF9-3072-487B-BE1C-767824C8C2AD}"/>
              </a:ext>
            </a:extLst>
          </p:cNvPr>
          <p:cNvSpPr txBox="1">
            <a:spLocks/>
          </p:cNvSpPr>
          <p:nvPr/>
        </p:nvSpPr>
        <p:spPr bwMode="auto">
          <a:xfrm>
            <a:off x="3554413" y="4580191"/>
            <a:ext cx="71374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as-IN" altLang="en-US" sz="3200" b="1" dirty="0">
                <a:latin typeface="NikoshBAN" panose="02000000000000000000" pitchFamily="2" charset="0"/>
                <a:cs typeface="NikoshBAN" panose="02000000000000000000" pitchFamily="2" charset="0"/>
              </a:rPr>
              <a:t>৪. সৃষ্টিশীলতা ও কল্পনাশক্তির প্রদর্শন</a:t>
            </a:r>
            <a:endParaRPr lang="en-US" altLang="en-US" sz="3200" b="1" dirty="0">
              <a:latin typeface="NikoshBAN" panose="02000000000000000000" pitchFamily="2" charset="0"/>
              <a:cs typeface="NikoshBAN" panose="02000000000000000000" pitchFamily="2" charset="0"/>
            </a:endParaRPr>
          </a:p>
        </p:txBody>
      </p:sp>
      <p:sp>
        <p:nvSpPr>
          <p:cNvPr id="4" name="Footer Placeholder 3">
            <a:extLst>
              <a:ext uri="{FF2B5EF4-FFF2-40B4-BE49-F238E27FC236}">
                <a16:creationId xmlns:a16="http://schemas.microsoft.com/office/drawing/2014/main" id="{FBED8C83-0980-4D45-BA8E-BE9E87A995D9}"/>
              </a:ext>
            </a:extLst>
          </p:cNvPr>
          <p:cNvSpPr>
            <a:spLocks noGrp="1"/>
          </p:cNvSpPr>
          <p:nvPr>
            <p:ph type="ftr" sz="quarter" idx="11"/>
          </p:nvPr>
        </p:nvSpPr>
        <p:spPr/>
        <p:txBody>
          <a:bodyPr/>
          <a:lstStyle/>
          <a:p>
            <a:r>
              <a:rPr lang="as-IN"/>
              <a:t>নাসরিন জাহান দিবা</a:t>
            </a:r>
            <a:endParaRPr lang="en-US"/>
          </a:p>
        </p:txBody>
      </p:sp>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 calcmode="lin" valueType="num">
                                      <p:cBhvr additive="base">
                                        <p:cTn id="3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P spid="17"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0A938-24DD-4100-9BC7-CEEC2E150706}"/>
              </a:ext>
            </a:extLst>
          </p:cNvPr>
          <p:cNvSpPr>
            <a:spLocks noGrp="1"/>
          </p:cNvSpPr>
          <p:nvPr>
            <p:ph type="title"/>
          </p:nvPr>
        </p:nvSpPr>
        <p:spPr>
          <a:xfrm>
            <a:off x="2008189" y="631826"/>
            <a:ext cx="8213725" cy="563563"/>
          </a:xfrm>
        </p:spPr>
        <p:txBody>
          <a:bodyPr>
            <a:noAutofit/>
          </a:bodyPr>
          <a:lstStyle/>
          <a:p>
            <a:pPr algn="ctr"/>
            <a:r>
              <a:rPr lang="as-IN" altLang="en-US" sz="3600" b="1" dirty="0">
                <a:solidFill>
                  <a:srgbClr val="00B0F0"/>
                </a:solidFill>
                <a:latin typeface="NikoshBAN" panose="02000000000000000000" pitchFamily="2" charset="0"/>
                <a:cs typeface="NikoshBAN" panose="02000000000000000000" pitchFamily="2" charset="0"/>
              </a:rPr>
              <a:t>কৃত্রিম বুদ্ধিমত্তার বিভিন্ন ক্ষেত্রসমূহ</a:t>
            </a:r>
            <a:endParaRPr lang="en-US" altLang="en-US" sz="3600" b="1" dirty="0">
              <a:solidFill>
                <a:srgbClr val="00B0F0"/>
              </a:solidFill>
              <a:latin typeface="NikoshBAN" panose="02000000000000000000" pitchFamily="2" charset="0"/>
              <a:cs typeface="NikoshBAN" panose="02000000000000000000" pitchFamily="2" charset="0"/>
            </a:endParaRPr>
          </a:p>
        </p:txBody>
      </p:sp>
      <p:pic>
        <p:nvPicPr>
          <p:cNvPr id="3" name="Picture 2">
            <a:extLst>
              <a:ext uri="{FF2B5EF4-FFF2-40B4-BE49-F238E27FC236}">
                <a16:creationId xmlns:a16="http://schemas.microsoft.com/office/drawing/2014/main" id="{366BCB49-4090-4708-AA47-412505B906D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65438"/>
          <a:stretch/>
        </p:blipFill>
        <p:spPr bwMode="auto">
          <a:xfrm>
            <a:off x="4038600" y="2024091"/>
            <a:ext cx="3890009" cy="2809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6">
            <a:extLst>
              <a:ext uri="{FF2B5EF4-FFF2-40B4-BE49-F238E27FC236}">
                <a16:creationId xmlns:a16="http://schemas.microsoft.com/office/drawing/2014/main" id="{6AB3B90E-E638-4F70-B52B-DE9C747F3A32}"/>
              </a:ext>
            </a:extLst>
          </p:cNvPr>
          <p:cNvSpPr>
            <a:spLocks noGrp="1"/>
          </p:cNvSpPr>
          <p:nvPr>
            <p:ph type="ftr" sz="quarter" idx="11"/>
          </p:nvPr>
        </p:nvSpPr>
        <p:spPr/>
        <p:txBody>
          <a:bodyPr/>
          <a:lstStyle/>
          <a:p>
            <a:r>
              <a:rPr lang="as-IN"/>
              <a:t>নাসরিন জাহান দিবা</a:t>
            </a:r>
            <a:endParaRPr lang="en-US"/>
          </a:p>
        </p:txBody>
      </p:sp>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3CDB62F-E726-471B-8732-BF0815B95EC8}"/>
              </a:ext>
            </a:extLst>
          </p:cNvPr>
          <p:cNvSpPr>
            <a:spLocks noGrp="1"/>
          </p:cNvSpPr>
          <p:nvPr>
            <p:ph type="ftr" sz="quarter" idx="11"/>
          </p:nvPr>
        </p:nvSpPr>
        <p:spPr/>
        <p:txBody>
          <a:bodyPr/>
          <a:lstStyle/>
          <a:p>
            <a:r>
              <a:rPr lang="as-IN"/>
              <a:t>নাসরিন জাহান দিবা</a:t>
            </a:r>
            <a:endParaRPr lang="en-US"/>
          </a:p>
        </p:txBody>
      </p:sp>
      <p:sp>
        <p:nvSpPr>
          <p:cNvPr id="5" name="TextBox 4">
            <a:extLst>
              <a:ext uri="{FF2B5EF4-FFF2-40B4-BE49-F238E27FC236}">
                <a16:creationId xmlns:a16="http://schemas.microsoft.com/office/drawing/2014/main" id="{ADE7788B-BE19-42EB-BCF3-35AF31C2167D}"/>
              </a:ext>
            </a:extLst>
          </p:cNvPr>
          <p:cNvSpPr txBox="1"/>
          <p:nvPr/>
        </p:nvSpPr>
        <p:spPr>
          <a:xfrm>
            <a:off x="1139190" y="1243036"/>
            <a:ext cx="2385060" cy="646331"/>
          </a:xfrm>
          <a:prstGeom prst="rect">
            <a:avLst/>
          </a:prstGeom>
          <a:noFill/>
        </p:spPr>
        <p:txBody>
          <a:bodyPr wrap="square" rtlCol="0">
            <a:spAutoFit/>
          </a:bodyPr>
          <a:lstStyle/>
          <a:p>
            <a:r>
              <a:rPr lang="en-US" sz="3600" b="1" dirty="0" err="1">
                <a:solidFill>
                  <a:srgbClr val="C00000"/>
                </a:solidFill>
                <a:latin typeface="NikoshBAN" panose="02000000000000000000" pitchFamily="2" charset="0"/>
                <a:cs typeface="NikoshBAN" panose="02000000000000000000" pitchFamily="2" charset="0"/>
              </a:rPr>
              <a:t>জোড়ায়</a:t>
            </a:r>
            <a:r>
              <a:rPr lang="en-US" sz="3600" b="1" dirty="0">
                <a:solidFill>
                  <a:srgbClr val="C00000"/>
                </a:solidFill>
                <a:latin typeface="NikoshBAN" panose="02000000000000000000" pitchFamily="2" charset="0"/>
                <a:cs typeface="NikoshBAN" panose="02000000000000000000" pitchFamily="2" charset="0"/>
              </a:rPr>
              <a:t> </a:t>
            </a:r>
            <a:r>
              <a:rPr lang="en-US" sz="3600" b="1" dirty="0" err="1">
                <a:solidFill>
                  <a:srgbClr val="C00000"/>
                </a:solidFill>
                <a:latin typeface="NikoshBAN" panose="02000000000000000000" pitchFamily="2" charset="0"/>
                <a:cs typeface="NikoshBAN" panose="02000000000000000000" pitchFamily="2" charset="0"/>
              </a:rPr>
              <a:t>কাজ</a:t>
            </a:r>
            <a:endParaRPr lang="en-US" sz="3600" b="1" dirty="0">
              <a:solidFill>
                <a:srgbClr val="C00000"/>
              </a:solidFill>
              <a:latin typeface="NikoshBAN" panose="02000000000000000000" pitchFamily="2" charset="0"/>
              <a:cs typeface="NikoshBAN" panose="02000000000000000000" pitchFamily="2" charset="0"/>
            </a:endParaRPr>
          </a:p>
        </p:txBody>
      </p:sp>
      <p:pic>
        <p:nvPicPr>
          <p:cNvPr id="7" name="Graphic 6" descr="Two women">
            <a:extLst>
              <a:ext uri="{FF2B5EF4-FFF2-40B4-BE49-F238E27FC236}">
                <a16:creationId xmlns:a16="http://schemas.microsoft.com/office/drawing/2014/main" id="{7365FDBF-10FA-4DAD-AFBB-7E5C0ACA0F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720" y="454640"/>
            <a:ext cx="601980" cy="601980"/>
          </a:xfrm>
          <a:prstGeom prst="rect">
            <a:avLst/>
          </a:prstGeom>
        </p:spPr>
      </p:pic>
      <p:sp>
        <p:nvSpPr>
          <p:cNvPr id="8" name="TextBox 7">
            <a:extLst>
              <a:ext uri="{FF2B5EF4-FFF2-40B4-BE49-F238E27FC236}">
                <a16:creationId xmlns:a16="http://schemas.microsoft.com/office/drawing/2014/main" id="{1B1D093E-1FA5-431C-AF51-A14EE37D3CBD}"/>
              </a:ext>
            </a:extLst>
          </p:cNvPr>
          <p:cNvSpPr txBox="1"/>
          <p:nvPr/>
        </p:nvSpPr>
        <p:spPr>
          <a:xfrm>
            <a:off x="1043940" y="3172968"/>
            <a:ext cx="6705600" cy="1077218"/>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১। </a:t>
            </a:r>
            <a:r>
              <a:rPr lang="en-US" sz="3200" dirty="0" err="1">
                <a:latin typeface="NikoshBAN" panose="02000000000000000000" pitchFamily="2" charset="0"/>
                <a:cs typeface="NikoshBAN" panose="02000000000000000000" pitchFamily="2" charset="0"/>
              </a:rPr>
              <a:t>মেশিন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লার্নিং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এর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ব্যবহার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লিখ</a:t>
            </a:r>
            <a:r>
              <a:rPr lang="en-US" sz="3200" dirty="0">
                <a:latin typeface="NikoshBAN" panose="02000000000000000000" pitchFamily="2" charset="0"/>
                <a:cs typeface="NikoshBAN" panose="02000000000000000000" pitchFamily="2" charset="0"/>
              </a:rPr>
              <a:t>।</a:t>
            </a:r>
          </a:p>
          <a:p>
            <a:r>
              <a:rPr lang="en-US" sz="3200" dirty="0">
                <a:latin typeface="NikoshBAN" panose="02000000000000000000" pitchFamily="2" charset="0"/>
                <a:cs typeface="NikoshBAN" panose="02000000000000000000" pitchFamily="2" charset="0"/>
              </a:rPr>
              <a:t>২।</a:t>
            </a:r>
            <a:r>
              <a:rPr lang="fr-FR" altLang="en-US" sz="3200" dirty="0">
                <a:latin typeface="Arial" panose="020B0604020202020204" pitchFamily="34" charset="0"/>
                <a:cs typeface="Arial" panose="020B0604020202020204" pitchFamily="34" charset="0"/>
              </a:rPr>
              <a:t> AI </a:t>
            </a:r>
            <a:r>
              <a:rPr lang="fr-FR" altLang="en-US" sz="3200" dirty="0" err="1">
                <a:latin typeface="NikoshBAN" panose="02000000000000000000" pitchFamily="2" charset="0"/>
                <a:cs typeface="NikoshBAN" panose="02000000000000000000" pitchFamily="2" charset="0"/>
              </a:rPr>
              <a:t>মানুষের</a:t>
            </a:r>
            <a:r>
              <a:rPr lang="fr-FR" altLang="en-US" sz="3200" dirty="0">
                <a:latin typeface="NikoshBAN" panose="02000000000000000000" pitchFamily="2" charset="0"/>
                <a:cs typeface="NikoshBAN" panose="02000000000000000000" pitchFamily="2" charset="0"/>
              </a:rPr>
              <a:t> </a:t>
            </a:r>
            <a:r>
              <a:rPr lang="fr-FR" altLang="en-US" sz="3200" dirty="0" err="1">
                <a:latin typeface="NikoshBAN" panose="02000000000000000000" pitchFamily="2" charset="0"/>
                <a:cs typeface="NikoshBAN" panose="02000000000000000000" pitchFamily="2" charset="0"/>
              </a:rPr>
              <a:t>মত</a:t>
            </a:r>
            <a:r>
              <a:rPr lang="fr-FR" altLang="en-US" sz="3200" dirty="0">
                <a:latin typeface="NikoshBAN" panose="02000000000000000000" pitchFamily="2" charset="0"/>
                <a:cs typeface="NikoshBAN" panose="02000000000000000000" pitchFamily="2" charset="0"/>
              </a:rPr>
              <a:t> </a:t>
            </a:r>
            <a:r>
              <a:rPr lang="fr-FR" altLang="en-US" sz="3200" dirty="0" err="1">
                <a:latin typeface="NikoshBAN" panose="02000000000000000000" pitchFamily="2" charset="0"/>
                <a:cs typeface="NikoshBAN" panose="02000000000000000000" pitchFamily="2" charset="0"/>
              </a:rPr>
              <a:t>আচরণ</a:t>
            </a:r>
            <a:r>
              <a:rPr lang="fr-FR" altLang="en-US" sz="3200" dirty="0">
                <a:latin typeface="NikoshBAN" panose="02000000000000000000" pitchFamily="2" charset="0"/>
                <a:cs typeface="NikoshBAN" panose="02000000000000000000" pitchFamily="2" charset="0"/>
              </a:rPr>
              <a:t> </a:t>
            </a:r>
            <a:r>
              <a:rPr lang="fr-FR" altLang="en-US" sz="3200" dirty="0" err="1">
                <a:latin typeface="NikoshBAN" panose="02000000000000000000" pitchFamily="2" charset="0"/>
                <a:cs typeface="NikoshBAN" panose="02000000000000000000" pitchFamily="2" charset="0"/>
              </a:rPr>
              <a:t>করে</a:t>
            </a:r>
            <a:r>
              <a:rPr lang="fr-FR" altLang="en-US" sz="3200" dirty="0">
                <a:latin typeface="NikoshBAN" panose="02000000000000000000" pitchFamily="2" charset="0"/>
                <a:cs typeface="NikoshBAN" panose="02000000000000000000" pitchFamily="2" charset="0"/>
              </a:rPr>
              <a:t> </a:t>
            </a:r>
            <a:r>
              <a:rPr lang="fr-FR" altLang="en-US" sz="3200" dirty="0" err="1">
                <a:latin typeface="NikoshBAN" panose="02000000000000000000" pitchFamily="2" charset="0"/>
                <a:cs typeface="NikoshBAN" panose="02000000000000000000" pitchFamily="2" charset="0"/>
              </a:rPr>
              <a:t>ব্যাখ্যা</a:t>
            </a:r>
            <a:r>
              <a:rPr lang="fr-FR" altLang="en-US" sz="3200" dirty="0">
                <a:latin typeface="NikoshBAN" panose="02000000000000000000" pitchFamily="2" charset="0"/>
                <a:cs typeface="NikoshBAN" panose="02000000000000000000" pitchFamily="2" charset="0"/>
              </a:rPr>
              <a:t> </a:t>
            </a:r>
            <a:r>
              <a:rPr lang="fr-FR" altLang="en-US" sz="3200" dirty="0" err="1">
                <a:latin typeface="NikoshBAN" panose="02000000000000000000" pitchFamily="2" charset="0"/>
                <a:cs typeface="NikoshBAN" panose="02000000000000000000" pitchFamily="2" charset="0"/>
              </a:rPr>
              <a:t>কর</a:t>
            </a:r>
            <a:r>
              <a:rPr lang="fr-FR" altLang="en-US" sz="3200" dirty="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25107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7598343-CB9C-4A3C-81E8-0C68A04164E4}"/>
              </a:ext>
            </a:extLst>
          </p:cNvPr>
          <p:cNvSpPr>
            <a:spLocks noGrp="1"/>
          </p:cNvSpPr>
          <p:nvPr>
            <p:ph type="title"/>
          </p:nvPr>
        </p:nvSpPr>
        <p:spPr>
          <a:xfrm>
            <a:off x="2008189" y="636588"/>
            <a:ext cx="8213725" cy="563562"/>
          </a:xfrm>
        </p:spPr>
        <p:txBody>
          <a:bodyPr>
            <a:noAutofit/>
          </a:bodyPr>
          <a:lstStyle/>
          <a:p>
            <a:pPr algn="ctr" eaLnBrk="1" hangingPunct="1"/>
            <a:r>
              <a:rPr lang="as-IN" altLang="en-US" sz="3600" b="1" dirty="0">
                <a:solidFill>
                  <a:srgbClr val="00B0F0"/>
                </a:solidFill>
                <a:latin typeface="NikoshBAN" panose="02000000000000000000" pitchFamily="2" charset="0"/>
                <a:cs typeface="NikoshBAN" panose="02000000000000000000" pitchFamily="2" charset="0"/>
              </a:rPr>
              <a:t>কৃত্রিম বুদ্ধিমত্তার বিভিন্ন ক্ষেত্রসমূহ</a:t>
            </a:r>
            <a:endParaRPr lang="en-US" altLang="en-US" sz="3600" dirty="0">
              <a:solidFill>
                <a:srgbClr val="00B0F0"/>
              </a:solidFill>
              <a:latin typeface="SutonnyMJ" pitchFamily="2" charset="0"/>
              <a:cs typeface="SutonnyMJ" pitchFamily="2" charset="0"/>
            </a:endParaRPr>
          </a:p>
        </p:txBody>
      </p:sp>
      <p:sp>
        <p:nvSpPr>
          <p:cNvPr id="16" name="Title 1">
            <a:extLst>
              <a:ext uri="{FF2B5EF4-FFF2-40B4-BE49-F238E27FC236}">
                <a16:creationId xmlns:a16="http://schemas.microsoft.com/office/drawing/2014/main" id="{43BA95EF-ED65-4EEA-8CBA-BF22337ACD8B}"/>
              </a:ext>
            </a:extLst>
          </p:cNvPr>
          <p:cNvSpPr txBox="1">
            <a:spLocks/>
          </p:cNvSpPr>
          <p:nvPr/>
        </p:nvSpPr>
        <p:spPr bwMode="auto">
          <a:xfrm>
            <a:off x="2049464" y="1371600"/>
            <a:ext cx="56673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as-IN" altLang="en-US" sz="4000" b="1" dirty="0">
                <a:latin typeface="NikoshBAN" panose="02000000000000000000" pitchFamily="2" charset="0"/>
                <a:cs typeface="NikoshBAN" panose="02000000000000000000" pitchFamily="2" charset="0"/>
              </a:rPr>
              <a:t>ক) রোবোটিক্স</a:t>
            </a:r>
            <a:r>
              <a:rPr lang="en-US" altLang="en-US" sz="4000" b="1" dirty="0">
                <a:latin typeface="NikoshBAN" panose="02000000000000000000" pitchFamily="2" charset="0"/>
                <a:cs typeface="NikoshBAN" panose="02000000000000000000" pitchFamily="2" charset="0"/>
              </a:rPr>
              <a:t> </a:t>
            </a:r>
            <a:r>
              <a:rPr lang="fr-FR" altLang="en-US" sz="3200" b="1" dirty="0">
                <a:latin typeface="Arial" panose="020B0604020202020204" pitchFamily="34" charset="0"/>
                <a:cs typeface="Arial" panose="020B0604020202020204" pitchFamily="34" charset="0"/>
              </a:rPr>
              <a:t>(</a:t>
            </a:r>
            <a:r>
              <a:rPr lang="fr-FR" altLang="en-US" sz="3200" b="1" dirty="0" err="1">
                <a:latin typeface="Arial" panose="020B0604020202020204" pitchFamily="34" charset="0"/>
                <a:cs typeface="Arial" panose="020B0604020202020204" pitchFamily="34" charset="0"/>
              </a:rPr>
              <a:t>Robotics</a:t>
            </a:r>
            <a:r>
              <a:rPr lang="fr-FR" altLang="en-US" sz="3200" b="1" dirty="0">
                <a:latin typeface="Arial" panose="020B0604020202020204" pitchFamily="34" charset="0"/>
                <a:cs typeface="Arial" panose="020B0604020202020204" pitchFamily="34" charset="0"/>
              </a:rPr>
              <a:t>)</a:t>
            </a:r>
            <a:endParaRPr lang="en-US" altLang="en-US" sz="3200" b="1" dirty="0">
              <a:latin typeface="Arial" panose="020B0604020202020204" pitchFamily="34" charset="0"/>
              <a:cs typeface="Arial" panose="020B0604020202020204" pitchFamily="34" charset="0"/>
            </a:endParaRPr>
          </a:p>
        </p:txBody>
      </p:sp>
      <p:sp>
        <p:nvSpPr>
          <p:cNvPr id="27" name="Title 1">
            <a:extLst>
              <a:ext uri="{FF2B5EF4-FFF2-40B4-BE49-F238E27FC236}">
                <a16:creationId xmlns:a16="http://schemas.microsoft.com/office/drawing/2014/main" id="{DA8E99BE-CB69-402B-90F9-C8A7C2C626D4}"/>
              </a:ext>
            </a:extLst>
          </p:cNvPr>
          <p:cNvSpPr txBox="1">
            <a:spLocks noChangeArrowheads="1"/>
          </p:cNvSpPr>
          <p:nvPr/>
        </p:nvSpPr>
        <p:spPr bwMode="auto">
          <a:xfrm>
            <a:off x="2416175" y="2208214"/>
            <a:ext cx="81168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fr-FR" altLang="en-US" sz="4000" b="1" dirty="0">
                <a:solidFill>
                  <a:srgbClr val="00B050"/>
                </a:solidFill>
                <a:latin typeface="SutonnyMJ" pitchFamily="2" charset="0"/>
                <a:cs typeface="SutonnyMJ" pitchFamily="2" charset="0"/>
              </a:rPr>
              <a:t>1. </a:t>
            </a:r>
            <a:r>
              <a:rPr lang="as-IN" altLang="en-US" sz="4000" b="1" dirty="0">
                <a:solidFill>
                  <a:srgbClr val="00B050"/>
                </a:solidFill>
                <a:latin typeface="NikoshBAN" panose="02000000000000000000" pitchFamily="2" charset="0"/>
                <a:cs typeface="NikoshBAN" panose="02000000000000000000" pitchFamily="2" charset="0"/>
              </a:rPr>
              <a:t>ভিজ্যুয়াল পারসেপশন </a:t>
            </a:r>
            <a:r>
              <a:rPr lang="fr-FR" altLang="en-US" sz="3200" b="1" dirty="0">
                <a:solidFill>
                  <a:srgbClr val="00B050"/>
                </a:solidFill>
                <a:latin typeface="Arial" panose="020B0604020202020204" pitchFamily="34" charset="0"/>
                <a:cs typeface="Arial" panose="020B0604020202020204" pitchFamily="34" charset="0"/>
              </a:rPr>
              <a:t>(Visual Perception)</a:t>
            </a:r>
            <a:endParaRPr lang="en-US" altLang="en-US" sz="3200" b="1" dirty="0">
              <a:solidFill>
                <a:srgbClr val="00B050"/>
              </a:solidFill>
              <a:latin typeface="Arial" panose="020B0604020202020204" pitchFamily="34" charset="0"/>
              <a:cs typeface="Arial" panose="020B0604020202020204" pitchFamily="34" charset="0"/>
            </a:endParaRPr>
          </a:p>
        </p:txBody>
      </p:sp>
      <p:sp>
        <p:nvSpPr>
          <p:cNvPr id="28" name="Title 1">
            <a:extLst>
              <a:ext uri="{FF2B5EF4-FFF2-40B4-BE49-F238E27FC236}">
                <a16:creationId xmlns:a16="http://schemas.microsoft.com/office/drawing/2014/main" id="{26BE17A5-24E7-4697-914D-37D3BB40F576}"/>
              </a:ext>
            </a:extLst>
          </p:cNvPr>
          <p:cNvSpPr txBox="1">
            <a:spLocks noChangeArrowheads="1"/>
          </p:cNvSpPr>
          <p:nvPr/>
        </p:nvSpPr>
        <p:spPr bwMode="auto">
          <a:xfrm>
            <a:off x="2416175" y="3024189"/>
            <a:ext cx="6770688"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fr-FR" altLang="en-US" sz="4000" b="1" dirty="0">
                <a:solidFill>
                  <a:srgbClr val="00B050"/>
                </a:solidFill>
                <a:latin typeface="SutonnyMJ" pitchFamily="2" charset="0"/>
                <a:cs typeface="SutonnyMJ" pitchFamily="2" charset="0"/>
              </a:rPr>
              <a:t>2 </a:t>
            </a:r>
            <a:r>
              <a:rPr lang="as-IN" altLang="en-US" sz="4000" b="1" dirty="0">
                <a:solidFill>
                  <a:srgbClr val="00B050"/>
                </a:solidFill>
                <a:latin typeface="SutonnyMJ" pitchFamily="2" charset="0"/>
                <a:cs typeface="SutonnyMJ" pitchFamily="2" charset="0"/>
              </a:rPr>
              <a:t>.</a:t>
            </a:r>
            <a:r>
              <a:rPr lang="as-IN" altLang="en-US" sz="4000" b="1" dirty="0">
                <a:solidFill>
                  <a:srgbClr val="00B050"/>
                </a:solidFill>
                <a:latin typeface="NikoshBAN" panose="02000000000000000000" pitchFamily="2" charset="0"/>
                <a:cs typeface="NikoshBAN" panose="02000000000000000000" pitchFamily="2" charset="0"/>
              </a:rPr>
              <a:t> ট্যাকটিলিটি </a:t>
            </a:r>
            <a:r>
              <a:rPr lang="fr-FR" altLang="en-US" sz="3200" b="1" dirty="0">
                <a:solidFill>
                  <a:srgbClr val="00B050"/>
                </a:solidFill>
                <a:latin typeface="Arial" panose="020B0604020202020204" pitchFamily="34" charset="0"/>
                <a:cs typeface="Arial" panose="020B0604020202020204" pitchFamily="34" charset="0"/>
              </a:rPr>
              <a:t>(</a:t>
            </a:r>
            <a:r>
              <a:rPr lang="fr-FR" altLang="en-US" sz="3200" b="1" dirty="0" err="1">
                <a:solidFill>
                  <a:srgbClr val="00B050"/>
                </a:solidFill>
                <a:latin typeface="Arial" panose="020B0604020202020204" pitchFamily="34" charset="0"/>
                <a:cs typeface="Arial" panose="020B0604020202020204" pitchFamily="34" charset="0"/>
              </a:rPr>
              <a:t>Tactility</a:t>
            </a:r>
            <a:r>
              <a:rPr lang="fr-FR" altLang="en-US" sz="3200" b="1" dirty="0">
                <a:solidFill>
                  <a:srgbClr val="00B050"/>
                </a:solidFill>
                <a:latin typeface="Arial" panose="020B0604020202020204" pitchFamily="34" charset="0"/>
                <a:cs typeface="Arial" panose="020B0604020202020204" pitchFamily="34" charset="0"/>
              </a:rPr>
              <a:t>)</a:t>
            </a:r>
            <a:endParaRPr lang="en-US" altLang="en-US" sz="3200" b="1" dirty="0">
              <a:solidFill>
                <a:srgbClr val="00B050"/>
              </a:solidFill>
              <a:latin typeface="Arial" panose="020B0604020202020204" pitchFamily="34" charset="0"/>
              <a:cs typeface="Arial" panose="020B0604020202020204" pitchFamily="34" charset="0"/>
            </a:endParaRPr>
          </a:p>
        </p:txBody>
      </p:sp>
      <p:sp>
        <p:nvSpPr>
          <p:cNvPr id="29" name="Title 1">
            <a:extLst>
              <a:ext uri="{FF2B5EF4-FFF2-40B4-BE49-F238E27FC236}">
                <a16:creationId xmlns:a16="http://schemas.microsoft.com/office/drawing/2014/main" id="{88FCF6DC-97E6-4714-9350-DBDEA95BE73A}"/>
              </a:ext>
            </a:extLst>
          </p:cNvPr>
          <p:cNvSpPr txBox="1">
            <a:spLocks/>
          </p:cNvSpPr>
          <p:nvPr/>
        </p:nvSpPr>
        <p:spPr>
          <a:xfrm>
            <a:off x="2416175" y="3727451"/>
            <a:ext cx="6770688" cy="41592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s-IN" sz="3200" b="1" dirty="0">
                <a:solidFill>
                  <a:srgbClr val="00B050"/>
                </a:solidFill>
                <a:latin typeface="NikoshBAN" panose="02000000000000000000" pitchFamily="2" charset="0"/>
                <a:cs typeface="NikoshBAN" panose="02000000000000000000" pitchFamily="2" charset="0"/>
              </a:rPr>
              <a:t>৩</a:t>
            </a:r>
            <a:r>
              <a:rPr lang="as-IN" sz="4000" b="1" dirty="0">
                <a:solidFill>
                  <a:srgbClr val="00B050"/>
                </a:solidFill>
                <a:latin typeface="NikoshBAN" panose="02000000000000000000" pitchFamily="2" charset="0"/>
                <a:cs typeface="NikoshBAN" panose="02000000000000000000" pitchFamily="2" charset="0"/>
              </a:rPr>
              <a:t>. ডেক্সটারিটি</a:t>
            </a:r>
            <a:r>
              <a:rPr lang="en-US" sz="4000" b="1" dirty="0">
                <a:solidFill>
                  <a:srgbClr val="00B050"/>
                </a:solidFill>
                <a:latin typeface="NikoshBAN" panose="02000000000000000000" pitchFamily="2" charset="0"/>
                <a:cs typeface="NikoshBAN" panose="02000000000000000000" pitchFamily="2" charset="0"/>
              </a:rPr>
              <a:t> </a:t>
            </a:r>
            <a:r>
              <a:rPr lang="fr-FR" sz="4000" b="1" dirty="0">
                <a:solidFill>
                  <a:srgbClr val="00B050"/>
                </a:solidFill>
                <a:latin typeface="Arial" panose="020B0604020202020204" pitchFamily="34" charset="0"/>
                <a:cs typeface="Arial" panose="020B0604020202020204" pitchFamily="34" charset="0"/>
              </a:rPr>
              <a:t>(</a:t>
            </a:r>
            <a:r>
              <a:rPr lang="fr-FR" sz="4000" b="1" dirty="0" err="1">
                <a:solidFill>
                  <a:srgbClr val="00B050"/>
                </a:solidFill>
                <a:latin typeface="Arial" panose="020B0604020202020204" pitchFamily="34" charset="0"/>
                <a:cs typeface="Arial" panose="020B0604020202020204" pitchFamily="34" charset="0"/>
              </a:rPr>
              <a:t>Dextarity</a:t>
            </a:r>
            <a:r>
              <a:rPr lang="fr-FR" sz="3200" b="1" dirty="0">
                <a:solidFill>
                  <a:srgbClr val="00B050"/>
                </a:solidFill>
                <a:latin typeface="Arial" panose="020B0604020202020204" pitchFamily="34" charset="0"/>
                <a:cs typeface="Arial" panose="020B0604020202020204" pitchFamily="34" charset="0"/>
              </a:rPr>
              <a:t>)</a:t>
            </a:r>
            <a:endParaRPr lang="en-US" sz="3200" b="1" dirty="0">
              <a:solidFill>
                <a:srgbClr val="00B050"/>
              </a:solidFill>
              <a:latin typeface="Arial" panose="020B0604020202020204" pitchFamily="34" charset="0"/>
              <a:cs typeface="Arial" panose="020B0604020202020204" pitchFamily="34" charset="0"/>
            </a:endParaRPr>
          </a:p>
        </p:txBody>
      </p:sp>
      <p:sp>
        <p:nvSpPr>
          <p:cNvPr id="30" name="Title 1">
            <a:extLst>
              <a:ext uri="{FF2B5EF4-FFF2-40B4-BE49-F238E27FC236}">
                <a16:creationId xmlns:a16="http://schemas.microsoft.com/office/drawing/2014/main" id="{06F167BC-1716-4209-A4B2-5C1023B92CCC}"/>
              </a:ext>
            </a:extLst>
          </p:cNvPr>
          <p:cNvSpPr txBox="1">
            <a:spLocks/>
          </p:cNvSpPr>
          <p:nvPr/>
        </p:nvSpPr>
        <p:spPr>
          <a:xfrm>
            <a:off x="2416175" y="4440239"/>
            <a:ext cx="6770688" cy="41592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s-IN" sz="3200" b="1" dirty="0">
                <a:solidFill>
                  <a:srgbClr val="00B050"/>
                </a:solidFill>
                <a:latin typeface="Arial" panose="020B0604020202020204" pitchFamily="34" charset="0"/>
                <a:cs typeface="Arial" panose="020B0604020202020204" pitchFamily="34" charset="0"/>
              </a:rPr>
              <a:t>৪. </a:t>
            </a:r>
            <a:r>
              <a:rPr lang="as-IN" sz="4000" b="1" dirty="0">
                <a:solidFill>
                  <a:srgbClr val="00B050"/>
                </a:solidFill>
                <a:latin typeface="NikoshBAN" panose="02000000000000000000" pitchFamily="2" charset="0"/>
                <a:cs typeface="NikoshBAN" panose="02000000000000000000" pitchFamily="2" charset="0"/>
              </a:rPr>
              <a:t>লোকোমোশন</a:t>
            </a:r>
            <a:r>
              <a:rPr lang="en-US" sz="3200" b="1" dirty="0">
                <a:solidFill>
                  <a:srgbClr val="00B050"/>
                </a:solidFill>
                <a:latin typeface="Arial" panose="020B0604020202020204" pitchFamily="34" charset="0"/>
                <a:cs typeface="Arial" panose="020B0604020202020204" pitchFamily="34" charset="0"/>
              </a:rPr>
              <a:t> </a:t>
            </a:r>
            <a:r>
              <a:rPr lang="fr-FR" sz="3200" b="1" dirty="0">
                <a:solidFill>
                  <a:srgbClr val="00B050"/>
                </a:solidFill>
                <a:latin typeface="Arial" panose="020B0604020202020204" pitchFamily="34" charset="0"/>
                <a:cs typeface="Arial" panose="020B0604020202020204" pitchFamily="34" charset="0"/>
              </a:rPr>
              <a:t>(Locomotion)</a:t>
            </a:r>
            <a:endParaRPr lang="en-US" sz="3200" b="1" dirty="0">
              <a:solidFill>
                <a:srgbClr val="00B050"/>
              </a:solidFill>
              <a:latin typeface="Arial" panose="020B0604020202020204" pitchFamily="34" charset="0"/>
              <a:cs typeface="Arial" panose="020B0604020202020204" pitchFamily="34" charset="0"/>
            </a:endParaRPr>
          </a:p>
        </p:txBody>
      </p:sp>
      <p:sp>
        <p:nvSpPr>
          <p:cNvPr id="31" name="Title 1">
            <a:extLst>
              <a:ext uri="{FF2B5EF4-FFF2-40B4-BE49-F238E27FC236}">
                <a16:creationId xmlns:a16="http://schemas.microsoft.com/office/drawing/2014/main" id="{68A7DC54-2D48-4A42-BF19-B50817916373}"/>
              </a:ext>
            </a:extLst>
          </p:cNvPr>
          <p:cNvSpPr txBox="1">
            <a:spLocks/>
          </p:cNvSpPr>
          <p:nvPr/>
        </p:nvSpPr>
        <p:spPr>
          <a:xfrm>
            <a:off x="2417764" y="5146676"/>
            <a:ext cx="6770687" cy="41592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s-IN" sz="4000" b="1" dirty="0">
                <a:solidFill>
                  <a:srgbClr val="00B050"/>
                </a:solidFill>
                <a:latin typeface="NikoshBAN" panose="02000000000000000000" pitchFamily="2" charset="0"/>
                <a:cs typeface="NikoshBAN" panose="02000000000000000000" pitchFamily="2" charset="0"/>
              </a:rPr>
              <a:t>৫. নেভিগেশন</a:t>
            </a:r>
            <a:r>
              <a:rPr lang="en-US" sz="4000" b="1" dirty="0">
                <a:solidFill>
                  <a:srgbClr val="00B050"/>
                </a:solidFill>
                <a:latin typeface="NikoshBAN" panose="02000000000000000000" pitchFamily="2" charset="0"/>
                <a:cs typeface="NikoshBAN" panose="02000000000000000000" pitchFamily="2" charset="0"/>
              </a:rPr>
              <a:t> </a:t>
            </a:r>
            <a:r>
              <a:rPr lang="fr-FR" sz="3200" b="1" dirty="0">
                <a:solidFill>
                  <a:srgbClr val="00B050"/>
                </a:solidFill>
                <a:latin typeface="Arial" panose="020B0604020202020204" pitchFamily="34" charset="0"/>
                <a:cs typeface="Arial" panose="020B0604020202020204" pitchFamily="34" charset="0"/>
              </a:rPr>
              <a:t>(Navigation)</a:t>
            </a:r>
            <a:endParaRPr lang="en-US" sz="3200" b="1" dirty="0">
              <a:solidFill>
                <a:srgbClr val="00B050"/>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161E5823-C388-4DD2-A082-76BCC387FC3E}"/>
              </a:ext>
            </a:extLst>
          </p:cNvPr>
          <p:cNvSpPr>
            <a:spLocks noGrp="1"/>
          </p:cNvSpPr>
          <p:nvPr>
            <p:ph type="ftr" sz="quarter" idx="11"/>
          </p:nvPr>
        </p:nvSpPr>
        <p:spPr/>
        <p:txBody>
          <a:bodyPr/>
          <a:lstStyle/>
          <a:p>
            <a:r>
              <a:rPr lang="as-IN"/>
              <a:t>নাসরিন জাহান দিবা</a:t>
            </a:r>
            <a:endParaRPr lang="en-US"/>
          </a:p>
        </p:txBody>
      </p:sp>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7" grpId="0"/>
      <p:bldP spid="28" grpId="0"/>
      <p:bldP spid="29" grpId="0"/>
      <p:bldP spid="30" grpId="0"/>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86E4373-B6DA-4031-BEF9-D8830A388D5F}"/>
              </a:ext>
            </a:extLst>
          </p:cNvPr>
          <p:cNvSpPr>
            <a:spLocks noGrp="1"/>
          </p:cNvSpPr>
          <p:nvPr>
            <p:ph type="title"/>
          </p:nvPr>
        </p:nvSpPr>
        <p:spPr>
          <a:xfrm>
            <a:off x="1968501" y="611188"/>
            <a:ext cx="8213725" cy="563562"/>
          </a:xfrm>
        </p:spPr>
        <p:txBody>
          <a:bodyPr>
            <a:noAutofit/>
          </a:bodyPr>
          <a:lstStyle/>
          <a:p>
            <a:pPr algn="ctr" eaLnBrk="1" hangingPunct="1"/>
            <a:r>
              <a:rPr lang="as-IN" altLang="en-US" sz="3600" b="1" dirty="0">
                <a:solidFill>
                  <a:srgbClr val="00B0F0"/>
                </a:solidFill>
                <a:latin typeface="NikoshBAN" panose="02000000000000000000" pitchFamily="2" charset="0"/>
                <a:cs typeface="NikoshBAN" panose="02000000000000000000" pitchFamily="2" charset="0"/>
              </a:rPr>
              <a:t>কৃত্রিম বুদ্ধিমত্তার বিভিন্ন ক্ষেত্রসমূহ</a:t>
            </a:r>
            <a:endParaRPr lang="en-US" altLang="en-US" sz="3600" dirty="0">
              <a:solidFill>
                <a:srgbClr val="00B0F0"/>
              </a:solidFill>
              <a:latin typeface="SutonnyMJ" pitchFamily="2" charset="0"/>
              <a:cs typeface="SutonnyMJ" pitchFamily="2" charset="0"/>
            </a:endParaRPr>
          </a:p>
        </p:txBody>
      </p:sp>
      <p:sp>
        <p:nvSpPr>
          <p:cNvPr id="16" name="Title 1">
            <a:extLst>
              <a:ext uri="{FF2B5EF4-FFF2-40B4-BE49-F238E27FC236}">
                <a16:creationId xmlns:a16="http://schemas.microsoft.com/office/drawing/2014/main" id="{48ABE854-0477-4494-A493-4751170E3AC4}"/>
              </a:ext>
            </a:extLst>
          </p:cNvPr>
          <p:cNvSpPr txBox="1">
            <a:spLocks/>
          </p:cNvSpPr>
          <p:nvPr/>
        </p:nvSpPr>
        <p:spPr bwMode="auto">
          <a:xfrm>
            <a:off x="2863851" y="1450976"/>
            <a:ext cx="6805613"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as-IN" altLang="en-US" sz="4000" b="1" dirty="0">
                <a:latin typeface="NikoshBAN" panose="02000000000000000000" pitchFamily="2" charset="0"/>
                <a:cs typeface="NikoshBAN" panose="02000000000000000000" pitchFamily="2" charset="0"/>
              </a:rPr>
              <a:t>নিউরাল নেটওয়ার্ক </a:t>
            </a:r>
            <a:endParaRPr lang="en-US" altLang="en-US" sz="4000" b="1"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F465BE4D-1A69-4F1F-A3C5-7E0AE5B41AE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41724" y="2428239"/>
            <a:ext cx="2478189" cy="2978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D87BD2DF-CC9B-4C90-85D0-3188021CD90D}"/>
              </a:ext>
            </a:extLst>
          </p:cNvPr>
          <p:cNvSpPr>
            <a:spLocks noGrp="1"/>
          </p:cNvSpPr>
          <p:nvPr>
            <p:ph type="ftr" sz="quarter" idx="11"/>
          </p:nvPr>
        </p:nvSpPr>
        <p:spPr/>
        <p:txBody>
          <a:bodyPr/>
          <a:lstStyle/>
          <a:p>
            <a:r>
              <a:rPr lang="as-IN"/>
              <a:t>নাসরিন জাহান দিবা</a:t>
            </a:r>
            <a:endParaRPr lang="en-US"/>
          </a:p>
        </p:txBody>
      </p:sp>
      <p:sp>
        <p:nvSpPr>
          <p:cNvPr id="7" name="TextBox 6">
            <a:extLst>
              <a:ext uri="{FF2B5EF4-FFF2-40B4-BE49-F238E27FC236}">
                <a16:creationId xmlns:a16="http://schemas.microsoft.com/office/drawing/2014/main" id="{8F3C0FEA-8766-4CAD-95D8-E8287024E0BD}"/>
              </a:ext>
            </a:extLst>
          </p:cNvPr>
          <p:cNvSpPr txBox="1"/>
          <p:nvPr/>
        </p:nvSpPr>
        <p:spPr>
          <a:xfrm>
            <a:off x="2863850" y="5281522"/>
            <a:ext cx="7318375" cy="707886"/>
          </a:xfrm>
          <a:prstGeom prst="rect">
            <a:avLst/>
          </a:prstGeom>
          <a:noFill/>
        </p:spPr>
        <p:txBody>
          <a:bodyPr wrap="square">
            <a:spAutoFit/>
          </a:bodyPr>
          <a:lstStyle/>
          <a:p>
            <a:pPr algn="ctr" eaLnBrk="1" hangingPunct="1">
              <a:spcBef>
                <a:spcPct val="0"/>
              </a:spcBef>
              <a:buFontTx/>
              <a:buNone/>
            </a:pPr>
            <a:r>
              <a:rPr lang="as-IN" altLang="en-US" sz="4000" b="1" dirty="0">
                <a:latin typeface="NikoshBAN" panose="02000000000000000000" pitchFamily="2" charset="0"/>
                <a:cs typeface="NikoshBAN" panose="02000000000000000000" pitchFamily="2" charset="0"/>
              </a:rPr>
              <a:t>জেনেটিক অ্যালগরিদম</a:t>
            </a:r>
            <a:endParaRPr lang="en-US" altLang="en-US" sz="3200" b="1" dirty="0">
              <a:latin typeface="Arial" panose="020B0604020202020204" pitchFamily="34" charset="0"/>
              <a:cs typeface="Arial" panose="020B0604020202020204" pitchFamily="34" charset="0"/>
            </a:endParaRPr>
          </a:p>
        </p:txBody>
      </p:sp>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6"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467DB-E144-4167-A5C8-F9BFBF405AA9}"/>
              </a:ext>
            </a:extLst>
          </p:cNvPr>
          <p:cNvSpPr>
            <a:spLocks noGrp="1"/>
          </p:cNvSpPr>
          <p:nvPr>
            <p:ph type="title"/>
          </p:nvPr>
        </p:nvSpPr>
        <p:spPr>
          <a:xfrm>
            <a:off x="1836420" y="848995"/>
            <a:ext cx="4556444" cy="787400"/>
          </a:xfrm>
        </p:spPr>
        <p:txBody>
          <a:bodyPr rtlCol="0">
            <a:noAutofit/>
          </a:bodyPr>
          <a:lstStyle/>
          <a:p>
            <a:pPr algn="ctr">
              <a:defRPr/>
            </a:pPr>
            <a:r>
              <a:rPr lang="as-IN" sz="4800" b="1" dirty="0">
                <a:solidFill>
                  <a:srgbClr val="FF0000"/>
                </a:solidFill>
                <a:latin typeface="NikoshBAN" panose="02000000000000000000" pitchFamily="2" charset="0"/>
                <a:cs typeface="NikoshBAN" panose="02000000000000000000" pitchFamily="2" charset="0"/>
              </a:rPr>
              <a:t>বাড়ির কাজ</a:t>
            </a:r>
            <a:r>
              <a:rPr lang="en-US" sz="4800" b="1" dirty="0">
                <a:solidFill>
                  <a:srgbClr val="FF0000"/>
                </a:solidFill>
                <a:latin typeface="NikoshBAN" panose="02000000000000000000" pitchFamily="2" charset="0"/>
                <a:cs typeface="NikoshBAN" panose="02000000000000000000" pitchFamily="2" charset="0"/>
              </a:rPr>
              <a:t>  </a:t>
            </a:r>
          </a:p>
        </p:txBody>
      </p:sp>
      <p:sp>
        <p:nvSpPr>
          <p:cNvPr id="16" name="Title 1">
            <a:extLst>
              <a:ext uri="{FF2B5EF4-FFF2-40B4-BE49-F238E27FC236}">
                <a16:creationId xmlns:a16="http://schemas.microsoft.com/office/drawing/2014/main" id="{68E5EB00-E99D-46A8-A168-A3CB8551EB8C}"/>
              </a:ext>
            </a:extLst>
          </p:cNvPr>
          <p:cNvSpPr txBox="1">
            <a:spLocks noChangeArrowheads="1"/>
          </p:cNvSpPr>
          <p:nvPr/>
        </p:nvSpPr>
        <p:spPr bwMode="auto">
          <a:xfrm>
            <a:off x="624840" y="1844040"/>
            <a:ext cx="8600884" cy="198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spcBef>
                <a:spcPct val="0"/>
              </a:spcBef>
              <a:buNone/>
            </a:pPr>
            <a:r>
              <a:rPr lang="en-US" altLang="en-US" sz="4000" b="1" dirty="0">
                <a:latin typeface="NikoshBAN" panose="02000000000000000000" pitchFamily="2" charset="0"/>
                <a:cs typeface="NikoshBAN" panose="02000000000000000000" pitchFamily="2" charset="0"/>
              </a:rPr>
              <a:t>১। </a:t>
            </a:r>
            <a:r>
              <a:rPr lang="as-IN" altLang="en-US" sz="4000" b="1" dirty="0">
                <a:latin typeface="NikoshBAN" panose="02000000000000000000" pitchFamily="2" charset="0"/>
                <a:cs typeface="NikoshBAN" panose="02000000000000000000" pitchFamily="2" charset="0"/>
              </a:rPr>
              <a:t>কৃত্রিম বুদ্ধিমত্তা কী? কৃত্রিম বুদ্ধিমত্তা জ্ঞানের </a:t>
            </a:r>
            <a:r>
              <a:rPr lang="en-US" altLang="en-US" sz="4000" b="1" dirty="0">
                <a:latin typeface="NikoshBAN" panose="02000000000000000000" pitchFamily="2" charset="0"/>
                <a:cs typeface="NikoshBAN" panose="02000000000000000000" pitchFamily="2" charset="0"/>
              </a:rPr>
              <a:t>    </a:t>
            </a:r>
          </a:p>
          <a:p>
            <a:pPr marL="0" indent="0">
              <a:spcBef>
                <a:spcPct val="0"/>
              </a:spcBef>
              <a:buNone/>
            </a:pPr>
            <a:r>
              <a:rPr lang="en-US" altLang="en-US" sz="4000" b="1" dirty="0">
                <a:latin typeface="NikoshBAN" panose="02000000000000000000" pitchFamily="2" charset="0"/>
                <a:cs typeface="NikoshBAN" panose="02000000000000000000" pitchFamily="2" charset="0"/>
              </a:rPr>
              <a:t>    </a:t>
            </a:r>
            <a:r>
              <a:rPr lang="as-IN" altLang="en-US" sz="4000" b="1" dirty="0">
                <a:latin typeface="NikoshBAN" panose="02000000000000000000" pitchFamily="2" charset="0"/>
                <a:cs typeface="NikoshBAN" panose="02000000000000000000" pitchFamily="2" charset="0"/>
              </a:rPr>
              <a:t>ক্ষেত্রসমূহ কী কী  আলোচনা কর।</a:t>
            </a:r>
            <a:endParaRPr lang="en-US" altLang="en-US" sz="4000" b="1" dirty="0">
              <a:latin typeface="NikoshBAN" panose="02000000000000000000" pitchFamily="2" charset="0"/>
              <a:cs typeface="NikoshBAN" panose="02000000000000000000" pitchFamily="2" charset="0"/>
            </a:endParaRPr>
          </a:p>
        </p:txBody>
      </p:sp>
      <p:sp>
        <p:nvSpPr>
          <p:cNvPr id="27" name="Title 1">
            <a:extLst>
              <a:ext uri="{FF2B5EF4-FFF2-40B4-BE49-F238E27FC236}">
                <a16:creationId xmlns:a16="http://schemas.microsoft.com/office/drawing/2014/main" id="{2C058E32-F4D7-4893-9ABD-14ABA1E25674}"/>
              </a:ext>
            </a:extLst>
          </p:cNvPr>
          <p:cNvSpPr txBox="1">
            <a:spLocks/>
          </p:cNvSpPr>
          <p:nvPr/>
        </p:nvSpPr>
        <p:spPr bwMode="auto">
          <a:xfrm>
            <a:off x="624840" y="3296602"/>
            <a:ext cx="8927148" cy="160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as-IN" altLang="en-US" sz="4000" b="1" dirty="0">
                <a:latin typeface="NikoshBAN" panose="02000000000000000000" pitchFamily="2" charset="0"/>
                <a:cs typeface="NikoshBAN" panose="02000000000000000000" pitchFamily="2" charset="0"/>
              </a:rPr>
              <a:t>২. রোবটক্সি কী?আর্টিফিসিয়াল ইনটেলিজেন্স দ্বারা কি কি </a:t>
            </a:r>
          </a:p>
          <a:p>
            <a:pPr>
              <a:spcBef>
                <a:spcPct val="0"/>
              </a:spcBef>
              <a:buNone/>
            </a:pPr>
            <a:r>
              <a:rPr lang="as-IN" altLang="en-US" sz="4000" b="1" dirty="0">
                <a:latin typeface="NikoshBAN" panose="02000000000000000000" pitchFamily="2" charset="0"/>
                <a:cs typeface="NikoshBAN" panose="02000000000000000000" pitchFamily="2" charset="0"/>
              </a:rPr>
              <a:t>    জটিল ও কঠিন কাজ করা যায়?</a:t>
            </a:r>
          </a:p>
        </p:txBody>
      </p:sp>
      <p:sp>
        <p:nvSpPr>
          <p:cNvPr id="15" name="Rectangle 14">
            <a:extLst>
              <a:ext uri="{FF2B5EF4-FFF2-40B4-BE49-F238E27FC236}">
                <a16:creationId xmlns:a16="http://schemas.microsoft.com/office/drawing/2014/main" id="{65794B24-B709-418E-BF38-F74AF9D39372}"/>
              </a:ext>
            </a:extLst>
          </p:cNvPr>
          <p:cNvSpPr/>
          <p:nvPr/>
        </p:nvSpPr>
        <p:spPr>
          <a:xfrm>
            <a:off x="0" y="6343650"/>
            <a:ext cx="12191999" cy="5143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18" name="Rectangle 17">
            <a:extLst>
              <a:ext uri="{FF2B5EF4-FFF2-40B4-BE49-F238E27FC236}">
                <a16:creationId xmlns:a16="http://schemas.microsoft.com/office/drawing/2014/main" id="{C1AD8B04-85CD-4D92-8DE0-7D3D3D0284F6}"/>
              </a:ext>
            </a:extLst>
          </p:cNvPr>
          <p:cNvSpPr/>
          <p:nvPr/>
        </p:nvSpPr>
        <p:spPr>
          <a:xfrm>
            <a:off x="-1" y="0"/>
            <a:ext cx="12191999" cy="5143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3" name="Footer Placeholder 2">
            <a:extLst>
              <a:ext uri="{FF2B5EF4-FFF2-40B4-BE49-F238E27FC236}">
                <a16:creationId xmlns:a16="http://schemas.microsoft.com/office/drawing/2014/main" id="{5F76839F-F2DB-4069-A780-A1EA68584217}"/>
              </a:ext>
            </a:extLst>
          </p:cNvPr>
          <p:cNvSpPr>
            <a:spLocks noGrp="1"/>
          </p:cNvSpPr>
          <p:nvPr>
            <p:ph type="ftr" sz="quarter" idx="11"/>
          </p:nvPr>
        </p:nvSpPr>
        <p:spPr/>
        <p:txBody>
          <a:bodyPr/>
          <a:lstStyle/>
          <a:p>
            <a:r>
              <a:rPr lang="as-IN"/>
              <a:t>নাসরিন জাহান দিবা</a:t>
            </a:r>
            <a:endParaRPr lang="en-US"/>
          </a:p>
        </p:txBody>
      </p:sp>
      <p:pic>
        <p:nvPicPr>
          <p:cNvPr id="5" name="Graphic 4" descr="House">
            <a:extLst>
              <a:ext uri="{FF2B5EF4-FFF2-40B4-BE49-F238E27FC236}">
                <a16:creationId xmlns:a16="http://schemas.microsoft.com/office/drawing/2014/main" id="{C34320E6-C46E-4BEC-838E-DB5912CADDF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05728" y="618806"/>
            <a:ext cx="1694688" cy="1225233"/>
          </a:xfrm>
          <a:prstGeom prst="rect">
            <a:avLst/>
          </a:prstGeom>
        </p:spPr>
      </p:pic>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1000"/>
                                        <p:tgtEl>
                                          <p:spTgt spid="27"/>
                                        </p:tgtEl>
                                      </p:cBhvr>
                                    </p:animEffect>
                                    <p:anim calcmode="lin" valueType="num">
                                      <p:cBhvr>
                                        <p:cTn id="21" dur="1000" fill="hold"/>
                                        <p:tgtEl>
                                          <p:spTgt spid="27"/>
                                        </p:tgtEl>
                                        <p:attrNameLst>
                                          <p:attrName>ppt_x</p:attrName>
                                        </p:attrNameLst>
                                      </p:cBhvr>
                                      <p:tavLst>
                                        <p:tav tm="0">
                                          <p:val>
                                            <p:strVal val="#ppt_x"/>
                                          </p:val>
                                        </p:tav>
                                        <p:tav tm="100000">
                                          <p:val>
                                            <p:strVal val="#ppt_x"/>
                                          </p:val>
                                        </p:tav>
                                      </p:tavLst>
                                    </p:anim>
                                    <p:anim calcmode="lin" valueType="num">
                                      <p:cBhvr>
                                        <p:cTn id="22"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nerEye">
            <a:extLst>
              <a:ext uri="{FF2B5EF4-FFF2-40B4-BE49-F238E27FC236}">
                <a16:creationId xmlns:a16="http://schemas.microsoft.com/office/drawing/2014/main" id="{03AACAF5-8AF1-492F-AE0B-4B0AB40E18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0982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2B01728-A7CB-4FA7-990D-884D5D363DBD}"/>
              </a:ext>
            </a:extLst>
          </p:cNvPr>
          <p:cNvSpPr txBox="1"/>
          <p:nvPr/>
        </p:nvSpPr>
        <p:spPr>
          <a:xfrm>
            <a:off x="6217920" y="814399"/>
            <a:ext cx="2633472" cy="1200329"/>
          </a:xfrm>
          <a:prstGeom prst="rect">
            <a:avLst/>
          </a:prstGeom>
          <a:noFill/>
        </p:spPr>
        <p:txBody>
          <a:bodyPr wrap="square" rtlCol="0">
            <a:spAutoFit/>
          </a:bodyPr>
          <a:lstStyle/>
          <a:p>
            <a:r>
              <a:rPr lang="en-US" sz="7200" dirty="0" err="1">
                <a:latin typeface="NikoshBAN" panose="02000000000000000000" pitchFamily="2" charset="0"/>
                <a:cs typeface="NikoshBAN" panose="02000000000000000000" pitchFamily="2" charset="0"/>
              </a:rPr>
              <a:t>ধন্যবাদ</a:t>
            </a:r>
            <a:endParaRPr lang="en-US" sz="7200" dirty="0">
              <a:latin typeface="NikoshBAN" panose="02000000000000000000" pitchFamily="2" charset="0"/>
              <a:cs typeface="NikoshBAN" panose="02000000000000000000" pitchFamily="2" charset="0"/>
            </a:endParaRPr>
          </a:p>
        </p:txBody>
      </p:sp>
      <p:sp>
        <p:nvSpPr>
          <p:cNvPr id="3" name="Footer Placeholder 2">
            <a:extLst>
              <a:ext uri="{FF2B5EF4-FFF2-40B4-BE49-F238E27FC236}">
                <a16:creationId xmlns:a16="http://schemas.microsoft.com/office/drawing/2014/main" id="{CF96A2E6-C71E-483D-9796-F4A8418AC356}"/>
              </a:ext>
            </a:extLst>
          </p:cNvPr>
          <p:cNvSpPr>
            <a:spLocks noGrp="1"/>
          </p:cNvSpPr>
          <p:nvPr>
            <p:ph type="ftr" sz="quarter" idx="11"/>
          </p:nvPr>
        </p:nvSpPr>
        <p:spPr/>
        <p:txBody>
          <a:bodyPr/>
          <a:lstStyle/>
          <a:p>
            <a:r>
              <a:rPr lang="as-IN"/>
              <a:t>নাসরিন জাহান দিবা</a:t>
            </a:r>
            <a:endParaRPr lang="en-US"/>
          </a:p>
        </p:txBody>
      </p:sp>
    </p:spTree>
    <p:extLst>
      <p:ext uri="{BB962C8B-B14F-4D97-AF65-F5344CB8AC3E}">
        <p14:creationId xmlns:p14="http://schemas.microsoft.com/office/powerpoint/2010/main" val="160617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rrow: Pentagon 14">
            <a:extLst>
              <a:ext uri="{FF2B5EF4-FFF2-40B4-BE49-F238E27FC236}">
                <a16:creationId xmlns:a16="http://schemas.microsoft.com/office/drawing/2014/main" id="{E8969802-1C76-4534-B90E-6B8D86D82C7F}"/>
              </a:ext>
            </a:extLst>
          </p:cNvPr>
          <p:cNvSpPr/>
          <p:nvPr/>
        </p:nvSpPr>
        <p:spPr>
          <a:xfrm>
            <a:off x="0" y="0"/>
            <a:ext cx="5559552" cy="6857999"/>
          </a:xfrm>
          <a:prstGeom prst="homePlat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493B60BC-6EEC-4B37-ADE9-7EE6A0BB0AEC}"/>
              </a:ext>
            </a:extLst>
          </p:cNvPr>
          <p:cNvSpPr txBox="1">
            <a:spLocks/>
          </p:cNvSpPr>
          <p:nvPr/>
        </p:nvSpPr>
        <p:spPr>
          <a:xfrm>
            <a:off x="8498880" y="430545"/>
            <a:ext cx="2594398" cy="5894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IN" sz="3200" b="1" dirty="0">
                <a:solidFill>
                  <a:srgbClr val="FFFF00"/>
                </a:solidFill>
                <a:latin typeface="SutonnyOMJ" panose="01010600010101010101" pitchFamily="2" charset="0"/>
                <a:cs typeface="SutonnyOMJ" panose="01010600010101010101" pitchFamily="2" charset="0"/>
              </a:rPr>
              <a:t>শিক্ষক পরিচিতি</a:t>
            </a:r>
            <a:endParaRPr lang="en-US" sz="3200" b="1" dirty="0">
              <a:solidFill>
                <a:srgbClr val="FFFF00"/>
              </a:solidFill>
              <a:latin typeface="SutonnyOMJ" panose="01010600010101010101" pitchFamily="2" charset="0"/>
              <a:cs typeface="SutonnyOMJ" panose="01010600010101010101" pitchFamily="2" charset="0"/>
            </a:endParaRPr>
          </a:p>
        </p:txBody>
      </p:sp>
      <p:sp>
        <p:nvSpPr>
          <p:cNvPr id="7" name="TextBox 6">
            <a:extLst>
              <a:ext uri="{FF2B5EF4-FFF2-40B4-BE49-F238E27FC236}">
                <a16:creationId xmlns:a16="http://schemas.microsoft.com/office/drawing/2014/main" id="{5C974268-1D07-43E3-B0BF-FE4BEBD7926A}"/>
              </a:ext>
            </a:extLst>
          </p:cNvPr>
          <p:cNvSpPr txBox="1"/>
          <p:nvPr/>
        </p:nvSpPr>
        <p:spPr>
          <a:xfrm>
            <a:off x="7961183" y="2106475"/>
            <a:ext cx="3669792" cy="1384995"/>
          </a:xfrm>
          <a:prstGeom prst="rect">
            <a:avLst/>
          </a:prstGeom>
          <a:noFill/>
          <a:ln>
            <a:noFill/>
          </a:ln>
        </p:spPr>
        <p:txBody>
          <a:bodyPr wrap="square">
            <a:spAutoFit/>
          </a:bodyPr>
          <a:lstStyle/>
          <a:p>
            <a:pPr marL="0" indent="0" algn="ctr">
              <a:buNone/>
            </a:pPr>
            <a:r>
              <a:rPr lang="en-US" sz="2800" b="1" dirty="0">
                <a:solidFill>
                  <a:srgbClr val="FFFF00"/>
                </a:solidFill>
                <a:latin typeface="SutonnyOMJ" panose="01010600010101010101" pitchFamily="2" charset="0"/>
                <a:cs typeface="SutonnyOMJ" panose="01010600010101010101" pitchFamily="2" charset="0"/>
              </a:rPr>
              <a:t> </a:t>
            </a:r>
            <a:r>
              <a:rPr lang="en-US" sz="2800" b="1" dirty="0" err="1">
                <a:solidFill>
                  <a:srgbClr val="FFFF00"/>
                </a:solidFill>
                <a:latin typeface="SutonnyOMJ" panose="01010600010101010101" pitchFamily="2" charset="0"/>
                <a:cs typeface="SutonnyOMJ" panose="01010600010101010101" pitchFamily="2" charset="0"/>
              </a:rPr>
              <a:t>তথ্য</a:t>
            </a:r>
            <a:r>
              <a:rPr lang="en-US" sz="2800" b="1" dirty="0">
                <a:solidFill>
                  <a:srgbClr val="FFFF00"/>
                </a:solidFill>
                <a:latin typeface="SutonnyOMJ" panose="01010600010101010101" pitchFamily="2" charset="0"/>
                <a:cs typeface="SutonnyOMJ" panose="01010600010101010101" pitchFamily="2" charset="0"/>
              </a:rPr>
              <a:t> ও </a:t>
            </a:r>
            <a:r>
              <a:rPr lang="en-US" sz="2800" b="1" dirty="0" err="1">
                <a:solidFill>
                  <a:srgbClr val="FFFF00"/>
                </a:solidFill>
                <a:latin typeface="SutonnyOMJ" panose="01010600010101010101" pitchFamily="2" charset="0"/>
                <a:cs typeface="SutonnyOMJ" panose="01010600010101010101" pitchFamily="2" charset="0"/>
              </a:rPr>
              <a:t>যোগাযোগ</a:t>
            </a:r>
            <a:r>
              <a:rPr lang="en-US" sz="2800" b="1" dirty="0">
                <a:solidFill>
                  <a:srgbClr val="FFFF00"/>
                </a:solidFill>
                <a:latin typeface="SutonnyOMJ" panose="01010600010101010101" pitchFamily="2" charset="0"/>
                <a:cs typeface="SutonnyOMJ" panose="01010600010101010101" pitchFamily="2" charset="0"/>
              </a:rPr>
              <a:t> </a:t>
            </a:r>
            <a:r>
              <a:rPr lang="en-US" sz="2800" b="1" dirty="0" err="1">
                <a:solidFill>
                  <a:srgbClr val="FFFF00"/>
                </a:solidFill>
                <a:latin typeface="SutonnyOMJ" panose="01010600010101010101" pitchFamily="2" charset="0"/>
                <a:cs typeface="SutonnyOMJ" panose="01010600010101010101" pitchFamily="2" charset="0"/>
              </a:rPr>
              <a:t>প্রযুক্তি</a:t>
            </a:r>
            <a:endParaRPr lang="en-US" sz="2800" b="1" dirty="0">
              <a:solidFill>
                <a:srgbClr val="FFFF00"/>
              </a:solidFill>
              <a:latin typeface="SutonnyOMJ" panose="01010600010101010101" pitchFamily="2" charset="0"/>
              <a:cs typeface="SutonnyOMJ" panose="01010600010101010101" pitchFamily="2" charset="0"/>
            </a:endParaRPr>
          </a:p>
          <a:p>
            <a:pPr marL="457200" lvl="1" indent="0">
              <a:buNone/>
            </a:pPr>
            <a:r>
              <a:rPr lang="bn-IN" sz="2800" b="1" dirty="0">
                <a:solidFill>
                  <a:srgbClr val="FFFF00"/>
                </a:solidFill>
                <a:latin typeface="SutonnyOMJ" panose="01010600010101010101" pitchFamily="2" charset="0"/>
                <a:cs typeface="SutonnyOMJ" panose="01010600010101010101" pitchFamily="2" charset="0"/>
              </a:rPr>
              <a:t>বানেশ্বর সরকারি কলেজ</a:t>
            </a:r>
          </a:p>
          <a:p>
            <a:pPr marL="457200" lvl="1" indent="0">
              <a:buNone/>
            </a:pPr>
            <a:r>
              <a:rPr lang="bn-IN" sz="2800" b="1" dirty="0">
                <a:solidFill>
                  <a:srgbClr val="FFFF00"/>
                </a:solidFill>
                <a:latin typeface="SutonnyOMJ" panose="01010600010101010101" pitchFamily="2" charset="0"/>
                <a:cs typeface="SutonnyOMJ" panose="01010600010101010101" pitchFamily="2" charset="0"/>
              </a:rPr>
              <a:t>বানেশ্বর, রাজশাহী ।</a:t>
            </a:r>
          </a:p>
        </p:txBody>
      </p:sp>
      <p:sp>
        <p:nvSpPr>
          <p:cNvPr id="8" name="Rectangle 7">
            <a:extLst>
              <a:ext uri="{FF2B5EF4-FFF2-40B4-BE49-F238E27FC236}">
                <a16:creationId xmlns:a16="http://schemas.microsoft.com/office/drawing/2014/main" id="{9FDCB56F-68F4-4971-AC28-23DF9DED9FAD}"/>
              </a:ext>
            </a:extLst>
          </p:cNvPr>
          <p:cNvSpPr/>
          <p:nvPr/>
        </p:nvSpPr>
        <p:spPr>
          <a:xfrm>
            <a:off x="0" y="2048256"/>
            <a:ext cx="4030577" cy="2087604"/>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b="1" dirty="0">
                <a:solidFill>
                  <a:schemeClr val="bg1"/>
                </a:solidFill>
                <a:latin typeface="NikoshBAN" panose="02000000000000000000" pitchFamily="2" charset="0"/>
                <a:cs typeface="NikoshBAN" panose="02000000000000000000" pitchFamily="2" charset="0"/>
              </a:rPr>
              <a:t>শ্রেনিঃ একাদশ ও দ্বাদশ</a:t>
            </a:r>
          </a:p>
          <a:p>
            <a:r>
              <a:rPr lang="bn-IN" sz="2800" b="1" dirty="0">
                <a:solidFill>
                  <a:schemeClr val="bg1"/>
                </a:solidFill>
                <a:latin typeface="NikoshBAN" panose="02000000000000000000" pitchFamily="2" charset="0"/>
                <a:cs typeface="NikoshBAN" panose="02000000000000000000" pitchFamily="2" charset="0"/>
              </a:rPr>
              <a:t>বিষয়ঃ তথ্য ও যোগাযোগ প্রযুক্তি</a:t>
            </a:r>
          </a:p>
          <a:p>
            <a:r>
              <a:rPr lang="bn-IN" sz="2800" b="1" dirty="0">
                <a:solidFill>
                  <a:schemeClr val="bg1"/>
                </a:solidFill>
                <a:latin typeface="NikoshBAN" panose="02000000000000000000" pitchFamily="2" charset="0"/>
                <a:cs typeface="NikoshBAN" panose="02000000000000000000" pitchFamily="2" charset="0"/>
              </a:rPr>
              <a:t>পাঠ শিরোনামঃ</a:t>
            </a:r>
            <a:r>
              <a:rPr lang="en-US" sz="2800" b="1" dirty="0">
                <a:solidFill>
                  <a:schemeClr val="bg1"/>
                </a:solidFill>
                <a:latin typeface="NikoshBAN" panose="02000000000000000000" pitchFamily="2" charset="0"/>
                <a:cs typeface="NikoshBAN" panose="02000000000000000000" pitchFamily="2" charset="0"/>
              </a:rPr>
              <a:t> </a:t>
            </a:r>
            <a:r>
              <a:rPr lang="en-US" sz="2800" b="1" dirty="0" err="1">
                <a:solidFill>
                  <a:schemeClr val="bg1"/>
                </a:solidFill>
                <a:latin typeface="NikoshBAN" panose="02000000000000000000" pitchFamily="2" charset="0"/>
                <a:cs typeface="NikoshBAN" panose="02000000000000000000" pitchFamily="2" charset="0"/>
              </a:rPr>
              <a:t>কৃত্রিম</a:t>
            </a:r>
            <a:r>
              <a:rPr lang="en-US" sz="2800" b="1" dirty="0">
                <a:solidFill>
                  <a:schemeClr val="bg1"/>
                </a:solidFill>
                <a:latin typeface="NikoshBAN" panose="02000000000000000000" pitchFamily="2" charset="0"/>
                <a:cs typeface="NikoshBAN" panose="02000000000000000000" pitchFamily="2" charset="0"/>
              </a:rPr>
              <a:t> </a:t>
            </a:r>
            <a:r>
              <a:rPr lang="en-US" sz="2800" b="1" dirty="0" err="1">
                <a:solidFill>
                  <a:schemeClr val="bg1"/>
                </a:solidFill>
                <a:latin typeface="NikoshBAN" panose="02000000000000000000" pitchFamily="2" charset="0"/>
                <a:cs typeface="NikoshBAN" panose="02000000000000000000" pitchFamily="2" charset="0"/>
              </a:rPr>
              <a:t>বুদ্ধিমত্তা</a:t>
            </a:r>
            <a:endParaRPr lang="en-US" sz="2800" b="1" dirty="0">
              <a:solidFill>
                <a:schemeClr val="bg1"/>
              </a:solidFill>
              <a:latin typeface="NikoshBAN" panose="02000000000000000000" pitchFamily="2" charset="0"/>
              <a:cs typeface="NikoshBAN" panose="02000000000000000000" pitchFamily="2" charset="0"/>
            </a:endParaRPr>
          </a:p>
          <a:p>
            <a:r>
              <a:rPr lang="en-US" sz="2800" b="1" dirty="0">
                <a:solidFill>
                  <a:schemeClr val="bg1"/>
                </a:solidFill>
                <a:latin typeface="NikoshBAN" panose="02000000000000000000" pitchFamily="2" charset="0"/>
                <a:cs typeface="NikoshBAN" panose="02000000000000000000" pitchFamily="2" charset="0"/>
              </a:rPr>
              <a:t> </a:t>
            </a:r>
            <a:r>
              <a:rPr lang="bn-IN" sz="2800" b="1" dirty="0">
                <a:solidFill>
                  <a:schemeClr val="bg1"/>
                </a:solidFill>
                <a:latin typeface="NikoshBAN" panose="02000000000000000000" pitchFamily="2" charset="0"/>
                <a:cs typeface="NikoshBAN" panose="02000000000000000000" pitchFamily="2" charset="0"/>
              </a:rPr>
              <a:t>(</a:t>
            </a:r>
            <a:r>
              <a:rPr lang="en-US" sz="2800" dirty="0">
                <a:solidFill>
                  <a:schemeClr val="bg1"/>
                </a:solidFill>
                <a:latin typeface="NikoshBAN" panose="02000000000000000000" pitchFamily="2" charset="0"/>
                <a:cs typeface="NikoshBAN" panose="02000000000000000000" pitchFamily="2" charset="0"/>
              </a:rPr>
              <a:t>১ম</a:t>
            </a:r>
            <a:r>
              <a:rPr lang="bn-IN" sz="2800" dirty="0">
                <a:solidFill>
                  <a:schemeClr val="bg1"/>
                </a:solidFill>
                <a:latin typeface="NikoshBAN" panose="02000000000000000000" pitchFamily="2" charset="0"/>
                <a:cs typeface="NikoshBAN" panose="02000000000000000000" pitchFamily="2" charset="0"/>
              </a:rPr>
              <a:t> অধ্যায়)</a:t>
            </a:r>
            <a:r>
              <a:rPr lang="fr-FR" altLang="en-US" sz="2800" b="1" dirty="0">
                <a:solidFill>
                  <a:schemeClr val="bg1"/>
                </a:solidFill>
                <a:effectLst>
                  <a:outerShdw blurRad="38100" dist="38100" dir="2700000" algn="tl">
                    <a:srgbClr val="C0C0C0"/>
                  </a:outerShdw>
                </a:effectLst>
                <a:latin typeface="SutonnyMJ" pitchFamily="2" charset="0"/>
                <a:cs typeface="SutonnyMJ" pitchFamily="2" charset="0"/>
              </a:rPr>
              <a:t> </a:t>
            </a:r>
            <a:endParaRPr lang="en-US" sz="2800" b="1" dirty="0">
              <a:solidFill>
                <a:schemeClr val="bg1"/>
              </a:solidFill>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A6016957-3197-429A-B462-94D930107A01}"/>
              </a:ext>
            </a:extLst>
          </p:cNvPr>
          <p:cNvSpPr txBox="1"/>
          <p:nvPr/>
        </p:nvSpPr>
        <p:spPr>
          <a:xfrm>
            <a:off x="8103612" y="1184529"/>
            <a:ext cx="3384934" cy="830997"/>
          </a:xfrm>
          <a:prstGeom prst="rect">
            <a:avLst/>
          </a:prstGeom>
          <a:noFill/>
        </p:spPr>
        <p:txBody>
          <a:bodyPr wrap="square">
            <a:spAutoFit/>
          </a:bodyPr>
          <a:lstStyle/>
          <a:p>
            <a:pPr marL="0" indent="0" algn="ctr">
              <a:buNone/>
            </a:pPr>
            <a:r>
              <a:rPr lang="bn-IN" sz="2400" b="1" dirty="0">
                <a:solidFill>
                  <a:srgbClr val="FF0000"/>
                </a:solidFill>
                <a:latin typeface="SutonnyOMJ" panose="01010600010101010101" pitchFamily="2" charset="0"/>
                <a:cs typeface="SutonnyOMJ" panose="01010600010101010101" pitchFamily="2" charset="0"/>
              </a:rPr>
              <a:t>নাসরিন জাহান দিবা </a:t>
            </a:r>
            <a:endParaRPr lang="en-US" sz="2400" b="1" dirty="0">
              <a:solidFill>
                <a:srgbClr val="FF0000"/>
              </a:solidFill>
              <a:latin typeface="SutonnyOMJ" panose="01010600010101010101" pitchFamily="2" charset="0"/>
              <a:cs typeface="SutonnyOMJ" panose="01010600010101010101" pitchFamily="2" charset="0"/>
            </a:endParaRPr>
          </a:p>
          <a:p>
            <a:pPr marL="0" indent="0" algn="ctr">
              <a:buNone/>
            </a:pPr>
            <a:r>
              <a:rPr lang="bn-IN" sz="2400" b="1" dirty="0">
                <a:solidFill>
                  <a:srgbClr val="FF0000"/>
                </a:solidFill>
                <a:latin typeface="NikoshBAN" panose="02000000000000000000" pitchFamily="2" charset="0"/>
                <a:cs typeface="NikoshBAN" panose="02000000000000000000" pitchFamily="2" charset="0"/>
              </a:rPr>
              <a:t>প্রভাষক</a:t>
            </a:r>
            <a:endParaRPr lang="en-US" sz="2400" b="1" dirty="0">
              <a:solidFill>
                <a:srgbClr val="FF0000"/>
              </a:solidFill>
              <a:latin typeface="NikoshBAN" panose="02000000000000000000" pitchFamily="2" charset="0"/>
              <a:cs typeface="NikoshBAN" panose="02000000000000000000" pitchFamily="2" charset="0"/>
            </a:endParaRPr>
          </a:p>
        </p:txBody>
      </p:sp>
      <p:sp>
        <p:nvSpPr>
          <p:cNvPr id="13" name="Oval 12">
            <a:extLst>
              <a:ext uri="{FF2B5EF4-FFF2-40B4-BE49-F238E27FC236}">
                <a16:creationId xmlns:a16="http://schemas.microsoft.com/office/drawing/2014/main" id="{A194D9B1-0173-4987-AF40-CCF07F26D3AF}"/>
              </a:ext>
            </a:extLst>
          </p:cNvPr>
          <p:cNvSpPr/>
          <p:nvPr/>
        </p:nvSpPr>
        <p:spPr>
          <a:xfrm>
            <a:off x="8903385" y="3927361"/>
            <a:ext cx="1532967" cy="1498079"/>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CAB30D4C-2D33-47A8-A14B-62F96D0A9E24}"/>
              </a:ext>
            </a:extLst>
          </p:cNvPr>
          <p:cNvSpPr txBox="1"/>
          <p:nvPr/>
        </p:nvSpPr>
        <p:spPr>
          <a:xfrm>
            <a:off x="337456" y="1082680"/>
            <a:ext cx="2713840" cy="584775"/>
          </a:xfrm>
          <a:prstGeom prst="rect">
            <a:avLst/>
          </a:prstGeom>
          <a:noFill/>
        </p:spPr>
        <p:txBody>
          <a:bodyPr wrap="square" rtlCol="0">
            <a:spAutoFit/>
          </a:bodyPr>
          <a:lstStyle/>
          <a:p>
            <a:r>
              <a:rPr lang="en-US" sz="3200" b="1" dirty="0" err="1">
                <a:solidFill>
                  <a:schemeClr val="bg1"/>
                </a:solidFill>
                <a:latin typeface="NikoshBAN" panose="02000000000000000000" pitchFamily="2" charset="0"/>
                <a:cs typeface="NikoshBAN" panose="02000000000000000000" pitchFamily="2" charset="0"/>
              </a:rPr>
              <a:t>পাঠ</a:t>
            </a:r>
            <a:r>
              <a:rPr lang="en-US" sz="3200" b="1" dirty="0">
                <a:solidFill>
                  <a:schemeClr val="bg1"/>
                </a:solidFill>
                <a:latin typeface="NikoshBAN" panose="02000000000000000000" pitchFamily="2" charset="0"/>
                <a:cs typeface="NikoshBAN" panose="02000000000000000000" pitchFamily="2" charset="0"/>
              </a:rPr>
              <a:t> </a:t>
            </a:r>
            <a:r>
              <a:rPr lang="en-US" sz="3200" b="1" dirty="0" err="1">
                <a:solidFill>
                  <a:schemeClr val="bg1"/>
                </a:solidFill>
                <a:latin typeface="NikoshBAN" panose="02000000000000000000" pitchFamily="2" charset="0"/>
                <a:cs typeface="NikoshBAN" panose="02000000000000000000" pitchFamily="2" charset="0"/>
              </a:rPr>
              <a:t>পরিচিতি</a:t>
            </a:r>
            <a:endParaRPr lang="en-US" sz="3200" b="1" dirty="0">
              <a:solidFill>
                <a:schemeClr val="bg1"/>
              </a:solidFill>
              <a:latin typeface="NikoshBAN" panose="02000000000000000000" pitchFamily="2" charset="0"/>
              <a:cs typeface="NikoshBAN" panose="02000000000000000000" pitchFamily="2" charset="0"/>
            </a:endParaRPr>
          </a:p>
        </p:txBody>
      </p:sp>
      <p:sp>
        <p:nvSpPr>
          <p:cNvPr id="19" name="Rectangle 18">
            <a:extLst>
              <a:ext uri="{FF2B5EF4-FFF2-40B4-BE49-F238E27FC236}">
                <a16:creationId xmlns:a16="http://schemas.microsoft.com/office/drawing/2014/main" id="{1D2647B9-5813-44AF-B274-9C50947B8328}"/>
              </a:ext>
            </a:extLst>
          </p:cNvPr>
          <p:cNvSpPr/>
          <p:nvPr/>
        </p:nvSpPr>
        <p:spPr>
          <a:xfrm>
            <a:off x="-44450" y="6478244"/>
            <a:ext cx="12280900" cy="37975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41CBC8B-9977-4BAD-A21F-91BCB3F408E1}"/>
              </a:ext>
            </a:extLst>
          </p:cNvPr>
          <p:cNvSpPr/>
          <p:nvPr/>
        </p:nvSpPr>
        <p:spPr>
          <a:xfrm>
            <a:off x="0" y="-47359"/>
            <a:ext cx="12192000" cy="4271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0196EF4-88FD-47B2-9590-38796D76A1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4378" y="1528278"/>
            <a:ext cx="2243328" cy="312755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1F483E6-51D4-40A8-893B-D876BE82177F}"/>
              </a:ext>
            </a:extLst>
          </p:cNvPr>
          <p:cNvSpPr txBox="1"/>
          <p:nvPr/>
        </p:nvSpPr>
        <p:spPr>
          <a:xfrm>
            <a:off x="877824" y="377164"/>
            <a:ext cx="3425952" cy="646331"/>
          </a:xfrm>
          <a:prstGeom prst="rect">
            <a:avLst/>
          </a:prstGeom>
          <a:noFill/>
        </p:spPr>
        <p:txBody>
          <a:bodyPr wrap="square" rtlCol="0">
            <a:spAutoFit/>
          </a:bodyPr>
          <a:lstStyle/>
          <a:p>
            <a:r>
              <a:rPr lang="en-US" sz="3600" b="1" dirty="0" err="1">
                <a:solidFill>
                  <a:srgbClr val="00B0F0"/>
                </a:solidFill>
                <a:latin typeface="NikoshBAN" panose="02000000000000000000" pitchFamily="2" charset="0"/>
                <a:cs typeface="NikoshBAN" panose="02000000000000000000" pitchFamily="2" charset="0"/>
              </a:rPr>
              <a:t>চিত্রটি</a:t>
            </a:r>
            <a:r>
              <a:rPr lang="en-US" sz="3600" b="1" dirty="0">
                <a:solidFill>
                  <a:srgbClr val="00B0F0"/>
                </a:solidFill>
                <a:latin typeface="NikoshBAN" panose="02000000000000000000" pitchFamily="2" charset="0"/>
                <a:cs typeface="NikoshBAN" panose="02000000000000000000" pitchFamily="2" charset="0"/>
              </a:rPr>
              <a:t> </a:t>
            </a:r>
            <a:r>
              <a:rPr lang="en-US" sz="3600" b="1" dirty="0" err="1">
                <a:solidFill>
                  <a:srgbClr val="00B0F0"/>
                </a:solidFill>
                <a:latin typeface="NikoshBAN" panose="02000000000000000000" pitchFamily="2" charset="0"/>
                <a:cs typeface="NikoshBAN" panose="02000000000000000000" pitchFamily="2" charset="0"/>
              </a:rPr>
              <a:t>লক্ষ্য</a:t>
            </a:r>
            <a:r>
              <a:rPr lang="en-US" sz="3600" b="1" dirty="0">
                <a:solidFill>
                  <a:srgbClr val="00B0F0"/>
                </a:solidFill>
                <a:latin typeface="NikoshBAN" panose="02000000000000000000" pitchFamily="2" charset="0"/>
                <a:cs typeface="NikoshBAN" panose="02000000000000000000" pitchFamily="2" charset="0"/>
              </a:rPr>
              <a:t> </a:t>
            </a:r>
            <a:r>
              <a:rPr lang="en-US" sz="3600" b="1" dirty="0" err="1">
                <a:solidFill>
                  <a:srgbClr val="00B0F0"/>
                </a:solidFill>
                <a:latin typeface="NikoshBAN" panose="02000000000000000000" pitchFamily="2" charset="0"/>
                <a:cs typeface="NikoshBAN" panose="02000000000000000000" pitchFamily="2" charset="0"/>
              </a:rPr>
              <a:t>কর</a:t>
            </a:r>
            <a:endParaRPr lang="en-US" sz="3600" b="1" dirty="0">
              <a:solidFill>
                <a:srgbClr val="00B0F0"/>
              </a:solidFill>
              <a:latin typeface="NikoshBAN" panose="02000000000000000000" pitchFamily="2" charset="0"/>
              <a:cs typeface="NikoshBAN" panose="02000000000000000000" pitchFamily="2" charset="0"/>
            </a:endParaRPr>
          </a:p>
        </p:txBody>
      </p:sp>
      <p:sp>
        <p:nvSpPr>
          <p:cNvPr id="2" name="Footer Placeholder 1">
            <a:extLst>
              <a:ext uri="{FF2B5EF4-FFF2-40B4-BE49-F238E27FC236}">
                <a16:creationId xmlns:a16="http://schemas.microsoft.com/office/drawing/2014/main" id="{60D4E0E1-5D8A-426F-BB13-B95DB7B05000}"/>
              </a:ext>
            </a:extLst>
          </p:cNvPr>
          <p:cNvSpPr>
            <a:spLocks noGrp="1"/>
          </p:cNvSpPr>
          <p:nvPr>
            <p:ph type="ftr" sz="quarter" idx="11"/>
          </p:nvPr>
        </p:nvSpPr>
        <p:spPr/>
        <p:txBody>
          <a:bodyPr/>
          <a:lstStyle/>
          <a:p>
            <a:r>
              <a:rPr lang="as-IN"/>
              <a:t>নাসরিন জাহান দিবা</a:t>
            </a:r>
            <a:endParaRPr lang="en-US"/>
          </a:p>
        </p:txBody>
      </p:sp>
      <p:pic>
        <p:nvPicPr>
          <p:cNvPr id="1028" name="Picture 4" descr="AI is here to stay. Now we need to ensure everyone benefits">
            <a:extLst>
              <a:ext uri="{FF2B5EF4-FFF2-40B4-BE49-F238E27FC236}">
                <a16:creationId xmlns:a16="http://schemas.microsoft.com/office/drawing/2014/main" id="{F50E2756-E4A1-4698-A243-BD5290703A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832" y="1321117"/>
            <a:ext cx="6498335" cy="4215766"/>
          </a:xfrm>
          <a:prstGeom prst="rect">
            <a:avLst/>
          </a:prstGeom>
          <a:noFill/>
          <a:ln>
            <a:solidFill>
              <a:srgbClr val="091928"/>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875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Smart is Artificial Intelligence? | by MIT IDE | MIT Initiative on the  Digital Economy | Medium">
            <a:extLst>
              <a:ext uri="{FF2B5EF4-FFF2-40B4-BE49-F238E27FC236}">
                <a16:creationId xmlns:a16="http://schemas.microsoft.com/office/drawing/2014/main" id="{9B0347ED-CCD6-464E-ACD7-3DBAE1D472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7902" y="1327819"/>
            <a:ext cx="6986015" cy="47200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4903C9-8606-4AF8-8085-91D11AEB12C7}"/>
              </a:ext>
            </a:extLst>
          </p:cNvPr>
          <p:cNvSpPr>
            <a:spLocks noGrp="1"/>
          </p:cNvSpPr>
          <p:nvPr>
            <p:ph type="title"/>
          </p:nvPr>
        </p:nvSpPr>
        <p:spPr>
          <a:xfrm>
            <a:off x="438849" y="573024"/>
            <a:ext cx="4581525" cy="754795"/>
          </a:xfrm>
        </p:spPr>
        <p:txBody>
          <a:bodyPr>
            <a:noAutofit/>
          </a:bodyPr>
          <a:lstStyle/>
          <a:p>
            <a:pPr algn="ctr"/>
            <a:r>
              <a:rPr lang="as-IN" altLang="en-US" sz="6000" dirty="0">
                <a:solidFill>
                  <a:srgbClr val="FFFF00"/>
                </a:solidFill>
                <a:effectLst>
                  <a:outerShdw blurRad="38100" dist="38100" dir="2700000" algn="tl">
                    <a:srgbClr val="C0C0C0"/>
                  </a:outerShdw>
                </a:effectLst>
                <a:latin typeface="NikoshBAN" panose="02000000000000000000" pitchFamily="2" charset="0"/>
                <a:cs typeface="NikoshBAN" panose="02000000000000000000" pitchFamily="2" charset="0"/>
              </a:rPr>
              <a:t>কৃত্রিম বুদ্ধিমত্তা </a:t>
            </a:r>
            <a:endParaRPr lang="en-US" altLang="en-US" sz="6000" dirty="0">
              <a:solidFill>
                <a:srgbClr val="FFFF00"/>
              </a:solidFill>
              <a:effectLst>
                <a:outerShdw blurRad="38100" dist="38100" dir="2700000" algn="tl">
                  <a:srgbClr val="C0C0C0"/>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23A3A6E9-7618-4188-B18A-7A11AA412D1D}"/>
              </a:ext>
            </a:extLst>
          </p:cNvPr>
          <p:cNvSpPr>
            <a:spLocks noGrp="1"/>
          </p:cNvSpPr>
          <p:nvPr>
            <p:ph idx="1"/>
          </p:nvPr>
        </p:nvSpPr>
        <p:spPr>
          <a:xfrm>
            <a:off x="599567" y="1809561"/>
            <a:ext cx="4581525" cy="625475"/>
          </a:xfrm>
        </p:spPr>
        <p:txBody>
          <a:bodyPr rtlCol="0">
            <a:noAutofit/>
          </a:bodyPr>
          <a:lstStyle/>
          <a:p>
            <a:pPr marL="0" indent="0" algn="ctr">
              <a:buNone/>
              <a:defRPr/>
            </a:pPr>
            <a:r>
              <a:rPr lang="fr-FR" sz="3600" b="1" dirty="0">
                <a:solidFill>
                  <a:srgbClr val="FFFF00"/>
                </a:solidFill>
                <a:effectLst>
                  <a:outerShdw blurRad="38100" dist="38100" dir="2700000" algn="tl">
                    <a:srgbClr val="000000">
                      <a:alpha val="43137"/>
                    </a:srgbClr>
                  </a:outerShdw>
                </a:effectLst>
              </a:rPr>
              <a:t>(</a:t>
            </a:r>
            <a:r>
              <a:rPr lang="fr-FR" sz="3600" b="1" dirty="0" err="1">
                <a:solidFill>
                  <a:srgbClr val="FFFF00"/>
                </a:solidFill>
                <a:effectLst>
                  <a:outerShdw blurRad="38100" dist="38100" dir="2700000" algn="tl">
                    <a:srgbClr val="000000">
                      <a:alpha val="43137"/>
                    </a:srgbClr>
                  </a:outerShdw>
                </a:effectLst>
              </a:rPr>
              <a:t>Artificial</a:t>
            </a:r>
            <a:r>
              <a:rPr lang="fr-FR" sz="3600" b="1" dirty="0">
                <a:solidFill>
                  <a:srgbClr val="FFFF00"/>
                </a:solidFill>
                <a:effectLst>
                  <a:outerShdw blurRad="38100" dist="38100" dir="2700000" algn="tl">
                    <a:srgbClr val="000000">
                      <a:alpha val="43137"/>
                    </a:srgbClr>
                  </a:outerShdw>
                </a:effectLst>
              </a:rPr>
              <a:t> Intelligence)</a:t>
            </a:r>
            <a:endParaRPr lang="en-US" sz="3600" dirty="0">
              <a:solidFill>
                <a:srgbClr val="FFFF00"/>
              </a:solidFill>
              <a:effectLst>
                <a:outerShdw blurRad="38100" dist="38100" dir="2700000" algn="tl">
                  <a:srgbClr val="000000">
                    <a:alpha val="43137"/>
                  </a:srgbClr>
                </a:outerShdw>
              </a:effectLst>
              <a:latin typeface="KarnaphuliMJ" pitchFamily="2" charset="0"/>
              <a:cs typeface="KarnaphuliMJ" pitchFamily="2" charset="0"/>
            </a:endParaRPr>
          </a:p>
        </p:txBody>
      </p:sp>
      <p:sp>
        <p:nvSpPr>
          <p:cNvPr id="4" name="Footer Placeholder 3">
            <a:extLst>
              <a:ext uri="{FF2B5EF4-FFF2-40B4-BE49-F238E27FC236}">
                <a16:creationId xmlns:a16="http://schemas.microsoft.com/office/drawing/2014/main" id="{D9A3C2E9-6E86-4F56-AB9C-AA952C142F1C}"/>
              </a:ext>
            </a:extLst>
          </p:cNvPr>
          <p:cNvSpPr>
            <a:spLocks noGrp="1"/>
          </p:cNvSpPr>
          <p:nvPr>
            <p:ph type="ftr" sz="quarter" idx="11"/>
          </p:nvPr>
        </p:nvSpPr>
        <p:spPr/>
        <p:txBody>
          <a:bodyPr/>
          <a:lstStyle/>
          <a:p>
            <a:r>
              <a:rPr lang="as-IN"/>
              <a:t>নাসরিন জাহান দিবা</a:t>
            </a:r>
            <a:endParaRPr lang="en-US"/>
          </a:p>
        </p:txBody>
      </p:sp>
    </p:spTree>
  </p:cSld>
  <p:clrMapOvr>
    <a:masterClrMapping/>
  </p:clrMapOvr>
  <p:transition spd="slow">
    <p:fade/>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69DC4A0-50F3-4EA6-98E4-E2FE792576BF}"/>
              </a:ext>
            </a:extLst>
          </p:cNvPr>
          <p:cNvSpPr/>
          <p:nvPr/>
        </p:nvSpPr>
        <p:spPr>
          <a:xfrm>
            <a:off x="3256725" y="954596"/>
            <a:ext cx="5827776" cy="66198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732840-D315-436D-B361-9F375589FC5A}"/>
              </a:ext>
            </a:extLst>
          </p:cNvPr>
          <p:cNvSpPr>
            <a:spLocks noGrp="1"/>
          </p:cNvSpPr>
          <p:nvPr>
            <p:ph type="title"/>
          </p:nvPr>
        </p:nvSpPr>
        <p:spPr>
          <a:xfrm>
            <a:off x="3487486" y="941196"/>
            <a:ext cx="5597016" cy="830263"/>
          </a:xfrm>
        </p:spPr>
        <p:txBody>
          <a:bodyPr>
            <a:noAutofit/>
          </a:bodyPr>
          <a:lstStyle/>
          <a:p>
            <a:pPr eaLnBrk="1" hangingPunct="1"/>
            <a:r>
              <a:rPr lang="as-IN" altLang="en-US" sz="5400" b="1" dirty="0">
                <a:solidFill>
                  <a:srgbClr val="C00000"/>
                </a:solidFill>
                <a:latin typeface="NikoshBAN" panose="02000000000000000000" pitchFamily="2" charset="0"/>
                <a:cs typeface="NikoshBAN" panose="02000000000000000000" pitchFamily="2" charset="0"/>
              </a:rPr>
              <a:t>এই বিষয়টির পাঠ শেষে-</a:t>
            </a:r>
            <a:endParaRPr lang="en-US" altLang="en-US" sz="5400" b="1" dirty="0">
              <a:solidFill>
                <a:srgbClr val="C00000"/>
              </a:solidFill>
              <a:latin typeface="NikoshBAN" panose="02000000000000000000" pitchFamily="2" charset="0"/>
              <a:cs typeface="NikoshBAN" panose="02000000000000000000" pitchFamily="2" charset="0"/>
            </a:endParaRPr>
          </a:p>
        </p:txBody>
      </p:sp>
      <p:sp>
        <p:nvSpPr>
          <p:cNvPr id="16" name="Title 1">
            <a:extLst>
              <a:ext uri="{FF2B5EF4-FFF2-40B4-BE49-F238E27FC236}">
                <a16:creationId xmlns:a16="http://schemas.microsoft.com/office/drawing/2014/main" id="{D22638CD-2AE5-465B-907E-085D1AF36983}"/>
              </a:ext>
            </a:extLst>
          </p:cNvPr>
          <p:cNvSpPr txBox="1">
            <a:spLocks/>
          </p:cNvSpPr>
          <p:nvPr/>
        </p:nvSpPr>
        <p:spPr bwMode="auto">
          <a:xfrm>
            <a:off x="2497138" y="2290764"/>
            <a:ext cx="68389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as-IN" altLang="en-US" sz="3200" dirty="0">
                <a:solidFill>
                  <a:srgbClr val="00B0F0"/>
                </a:solidFill>
                <a:latin typeface="NikoshBAN" panose="02000000000000000000" pitchFamily="2" charset="0"/>
                <a:cs typeface="NikoshBAN" panose="02000000000000000000" pitchFamily="2" charset="0"/>
              </a:rPr>
              <a:t>১</a:t>
            </a:r>
            <a:r>
              <a:rPr lang="en-US" altLang="en-US" sz="3200" dirty="0">
                <a:solidFill>
                  <a:srgbClr val="00B0F0"/>
                </a:solidFill>
                <a:latin typeface="NikoshBAN" panose="02000000000000000000" pitchFamily="2" charset="0"/>
                <a:cs typeface="NikoshBAN" panose="02000000000000000000" pitchFamily="2" charset="0"/>
              </a:rPr>
              <a:t>। </a:t>
            </a:r>
            <a:r>
              <a:rPr lang="as-IN" altLang="en-US" sz="3200" dirty="0">
                <a:solidFill>
                  <a:srgbClr val="00B0F0"/>
                </a:solidFill>
                <a:latin typeface="NikoshBAN" panose="02000000000000000000" pitchFamily="2" charset="0"/>
                <a:cs typeface="NikoshBAN" panose="02000000000000000000" pitchFamily="2" charset="0"/>
              </a:rPr>
              <a:t>কৃত্রিম বুদ্ধিমত্তা কি বলতে পার</a:t>
            </a:r>
            <a:r>
              <a:rPr lang="en-US" altLang="en-US" sz="3200" dirty="0" err="1">
                <a:solidFill>
                  <a:srgbClr val="00B0F0"/>
                </a:solidFill>
                <a:latin typeface="NikoshBAN" panose="02000000000000000000" pitchFamily="2" charset="0"/>
                <a:cs typeface="NikoshBAN" panose="02000000000000000000" pitchFamily="2" charset="0"/>
              </a:rPr>
              <a:t>বে</a:t>
            </a:r>
            <a:r>
              <a:rPr lang="en-US" altLang="en-US" sz="3200" dirty="0">
                <a:solidFill>
                  <a:srgbClr val="00B0F0"/>
                </a:solidFill>
                <a:latin typeface="NikoshBAN" panose="02000000000000000000" pitchFamily="2" charset="0"/>
                <a:cs typeface="NikoshBAN" panose="02000000000000000000" pitchFamily="2" charset="0"/>
              </a:rPr>
              <a:t>।</a:t>
            </a:r>
          </a:p>
        </p:txBody>
      </p:sp>
      <p:sp>
        <p:nvSpPr>
          <p:cNvPr id="17" name="Title 1">
            <a:extLst>
              <a:ext uri="{FF2B5EF4-FFF2-40B4-BE49-F238E27FC236}">
                <a16:creationId xmlns:a16="http://schemas.microsoft.com/office/drawing/2014/main" id="{7B8166D6-FE57-4E09-893B-5DACC1C55237}"/>
              </a:ext>
            </a:extLst>
          </p:cNvPr>
          <p:cNvSpPr txBox="1">
            <a:spLocks/>
          </p:cNvSpPr>
          <p:nvPr/>
        </p:nvSpPr>
        <p:spPr bwMode="auto">
          <a:xfrm>
            <a:off x="2497138" y="2952751"/>
            <a:ext cx="8048372"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altLang="en-US" sz="3200" b="1" dirty="0">
                <a:solidFill>
                  <a:srgbClr val="00B0F0"/>
                </a:solidFill>
                <a:latin typeface="NikoshBAN" panose="02000000000000000000" pitchFamily="2" charset="0"/>
                <a:cs typeface="NikoshBAN" panose="02000000000000000000" pitchFamily="2" charset="0"/>
              </a:rPr>
              <a:t>২। </a:t>
            </a:r>
            <a:r>
              <a:rPr lang="as-IN" altLang="en-US" sz="3200" b="1" dirty="0">
                <a:solidFill>
                  <a:srgbClr val="00B0F0"/>
                </a:solidFill>
                <a:latin typeface="NikoshBAN" panose="02000000000000000000" pitchFamily="2" charset="0"/>
                <a:cs typeface="NikoshBAN" panose="02000000000000000000" pitchFamily="2" charset="0"/>
              </a:rPr>
              <a:t>কৃত্রিম বুদ্ধিমত্তার স্বাভাবিক বশৈষ্ট্যি সম্পর্কে ব্যাখ্যা করতে  </a:t>
            </a:r>
          </a:p>
          <a:p>
            <a:pPr>
              <a:spcBef>
                <a:spcPct val="0"/>
              </a:spcBef>
              <a:buNone/>
            </a:pPr>
            <a:r>
              <a:rPr lang="as-IN" altLang="en-US" sz="3200" b="1" dirty="0">
                <a:solidFill>
                  <a:srgbClr val="00B0F0"/>
                </a:solidFill>
                <a:latin typeface="NikoshBAN" panose="02000000000000000000" pitchFamily="2" charset="0"/>
                <a:cs typeface="NikoshBAN" panose="02000000000000000000" pitchFamily="2" charset="0"/>
              </a:rPr>
              <a:t>    পার</a:t>
            </a:r>
            <a:r>
              <a:rPr lang="en-US" altLang="en-US" sz="3200" b="1" dirty="0" err="1">
                <a:solidFill>
                  <a:srgbClr val="00B0F0"/>
                </a:solidFill>
                <a:latin typeface="NikoshBAN" panose="02000000000000000000" pitchFamily="2" charset="0"/>
                <a:cs typeface="NikoshBAN" panose="02000000000000000000" pitchFamily="2" charset="0"/>
              </a:rPr>
              <a:t>বে</a:t>
            </a:r>
            <a:r>
              <a:rPr lang="en-US" altLang="en-US" sz="3200" b="1" dirty="0">
                <a:solidFill>
                  <a:srgbClr val="00B0F0"/>
                </a:solidFill>
                <a:latin typeface="NikoshBAN" panose="02000000000000000000" pitchFamily="2" charset="0"/>
                <a:cs typeface="NikoshBAN" panose="02000000000000000000" pitchFamily="2" charset="0"/>
              </a:rPr>
              <a:t>।</a:t>
            </a:r>
            <a:endParaRPr lang="en-US" altLang="en-US" sz="3200" dirty="0">
              <a:solidFill>
                <a:srgbClr val="00B0F0"/>
              </a:solidFill>
              <a:latin typeface="NikoshBAN" panose="02000000000000000000" pitchFamily="2" charset="0"/>
              <a:cs typeface="NikoshBAN" panose="02000000000000000000" pitchFamily="2" charset="0"/>
            </a:endParaRPr>
          </a:p>
        </p:txBody>
      </p:sp>
      <p:sp>
        <p:nvSpPr>
          <p:cNvPr id="29" name="Title 1">
            <a:extLst>
              <a:ext uri="{FF2B5EF4-FFF2-40B4-BE49-F238E27FC236}">
                <a16:creationId xmlns:a16="http://schemas.microsoft.com/office/drawing/2014/main" id="{12A8CE19-1364-4BD2-BABA-9D8FB3F4EF11}"/>
              </a:ext>
            </a:extLst>
          </p:cNvPr>
          <p:cNvSpPr txBox="1">
            <a:spLocks/>
          </p:cNvSpPr>
          <p:nvPr/>
        </p:nvSpPr>
        <p:spPr bwMode="auto">
          <a:xfrm>
            <a:off x="2497138" y="4103689"/>
            <a:ext cx="734695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altLang="en-US" sz="3200" b="1" dirty="0">
                <a:solidFill>
                  <a:srgbClr val="00B0F0"/>
                </a:solidFill>
                <a:latin typeface="NikoshBAN" panose="02000000000000000000" pitchFamily="2" charset="0"/>
                <a:cs typeface="NikoshBAN" panose="02000000000000000000" pitchFamily="2" charset="0"/>
              </a:rPr>
              <a:t>৩।</a:t>
            </a:r>
            <a:r>
              <a:rPr lang="as-IN" altLang="en-US" sz="3200" b="1" dirty="0">
                <a:solidFill>
                  <a:srgbClr val="00B0F0"/>
                </a:solidFill>
                <a:latin typeface="NikoshBAN" panose="02000000000000000000" pitchFamily="2" charset="0"/>
                <a:cs typeface="NikoshBAN" panose="02000000000000000000" pitchFamily="2" charset="0"/>
              </a:rPr>
              <a:t> কৃত্রিম বুদ্ধিমত্তা জ্ঞানের ক্ষেত্রসমূহ র্বণনা করতে পার</a:t>
            </a:r>
            <a:r>
              <a:rPr lang="en-US" altLang="en-US" sz="3200" b="1" dirty="0" err="1">
                <a:solidFill>
                  <a:srgbClr val="00B0F0"/>
                </a:solidFill>
                <a:latin typeface="NikoshBAN" panose="02000000000000000000" pitchFamily="2" charset="0"/>
                <a:cs typeface="NikoshBAN" panose="02000000000000000000" pitchFamily="2" charset="0"/>
              </a:rPr>
              <a:t>বে</a:t>
            </a:r>
            <a:r>
              <a:rPr lang="en-US" altLang="en-US" sz="3200" b="1" dirty="0">
                <a:solidFill>
                  <a:srgbClr val="00B0F0"/>
                </a:solidFill>
                <a:latin typeface="NikoshBAN" panose="02000000000000000000" pitchFamily="2" charset="0"/>
                <a:cs typeface="NikoshBAN" panose="02000000000000000000" pitchFamily="2" charset="0"/>
              </a:rPr>
              <a:t>।</a:t>
            </a:r>
            <a:endParaRPr lang="as-IN" altLang="en-US" sz="3200" b="1" dirty="0">
              <a:solidFill>
                <a:srgbClr val="00B0F0"/>
              </a:solidFill>
              <a:latin typeface="NikoshBAN" panose="02000000000000000000" pitchFamily="2" charset="0"/>
              <a:cs typeface="NikoshBAN" panose="02000000000000000000" pitchFamily="2" charset="0"/>
            </a:endParaRPr>
          </a:p>
        </p:txBody>
      </p:sp>
      <p:sp>
        <p:nvSpPr>
          <p:cNvPr id="4" name="Footer Placeholder 3">
            <a:extLst>
              <a:ext uri="{FF2B5EF4-FFF2-40B4-BE49-F238E27FC236}">
                <a16:creationId xmlns:a16="http://schemas.microsoft.com/office/drawing/2014/main" id="{2C8A5FF1-0176-4B62-B517-34D88ED1F1E4}"/>
              </a:ext>
            </a:extLst>
          </p:cNvPr>
          <p:cNvSpPr>
            <a:spLocks noGrp="1"/>
          </p:cNvSpPr>
          <p:nvPr>
            <p:ph type="ftr" sz="quarter" idx="11"/>
          </p:nvPr>
        </p:nvSpPr>
        <p:spPr/>
        <p:txBody>
          <a:bodyPr/>
          <a:lstStyle/>
          <a:p>
            <a:r>
              <a:rPr lang="as-IN"/>
              <a:t>নাসরিন জাহান দিবা</a:t>
            </a:r>
            <a:endParaRPr lang="en-US"/>
          </a:p>
        </p:txBody>
      </p:sp>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AFD5-8B69-4A7A-B69F-AE2AAE6F4528}"/>
              </a:ext>
            </a:extLst>
          </p:cNvPr>
          <p:cNvSpPr>
            <a:spLocks noGrp="1"/>
          </p:cNvSpPr>
          <p:nvPr>
            <p:ph type="title"/>
          </p:nvPr>
        </p:nvSpPr>
        <p:spPr>
          <a:xfrm>
            <a:off x="1172462" y="678077"/>
            <a:ext cx="4826001" cy="752476"/>
          </a:xfrm>
        </p:spPr>
        <p:txBody>
          <a:bodyPr>
            <a:noAutofit/>
          </a:bodyPr>
          <a:lstStyle/>
          <a:p>
            <a:pPr algn="ctr"/>
            <a:r>
              <a:rPr lang="as-IN" altLang="en-US" b="1" dirty="0">
                <a:solidFill>
                  <a:srgbClr val="C00000"/>
                </a:solidFill>
                <a:latin typeface="NikoshBAN" panose="02000000000000000000" pitchFamily="2" charset="0"/>
                <a:cs typeface="NikoshBAN" panose="02000000000000000000" pitchFamily="2" charset="0"/>
              </a:rPr>
              <a:t>কৃত্রিম বুদ্ধিমত্তা</a:t>
            </a:r>
            <a:endParaRPr lang="en-US" altLang="en-US" b="1" dirty="0">
              <a:solidFill>
                <a:srgbClr val="C00000"/>
              </a:solidFill>
              <a:latin typeface="NikoshBAN" panose="02000000000000000000" pitchFamily="2" charset="0"/>
              <a:cs typeface="NikoshBAN" panose="02000000000000000000" pitchFamily="2" charset="0"/>
            </a:endParaRPr>
          </a:p>
        </p:txBody>
      </p:sp>
      <p:sp>
        <p:nvSpPr>
          <p:cNvPr id="16" name="Title 1">
            <a:extLst>
              <a:ext uri="{FF2B5EF4-FFF2-40B4-BE49-F238E27FC236}">
                <a16:creationId xmlns:a16="http://schemas.microsoft.com/office/drawing/2014/main" id="{86D82A7A-72F0-4497-AD27-4C4170C00F87}"/>
              </a:ext>
            </a:extLst>
          </p:cNvPr>
          <p:cNvSpPr txBox="1">
            <a:spLocks/>
          </p:cNvSpPr>
          <p:nvPr/>
        </p:nvSpPr>
        <p:spPr bwMode="auto">
          <a:xfrm>
            <a:off x="1085087" y="1468843"/>
            <a:ext cx="5291328" cy="4334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endParaRPr lang="as-IN" altLang="en-US" sz="4000" b="1" dirty="0">
              <a:solidFill>
                <a:srgbClr val="0070C0"/>
              </a:solidFill>
              <a:latin typeface="SutonnyMJ" pitchFamily="2" charset="0"/>
              <a:cs typeface="SutonnyMJ" pitchFamily="2" charset="0"/>
            </a:endParaRPr>
          </a:p>
          <a:p>
            <a:pPr algn="just">
              <a:spcBef>
                <a:spcPct val="0"/>
              </a:spcBef>
              <a:buNone/>
            </a:pPr>
            <a:r>
              <a:rPr lang="as-IN" altLang="en-US" sz="4000" b="1" dirty="0">
                <a:solidFill>
                  <a:srgbClr val="0070C0"/>
                </a:solidFill>
                <a:latin typeface="NikoshBAN" panose="02000000000000000000" pitchFamily="2" charset="0"/>
                <a:cs typeface="NikoshBAN" panose="02000000000000000000" pitchFamily="2" charset="0"/>
              </a:rPr>
              <a:t>কৃত্রিম বুদ্ধিমত্তা হলো মানুষের চিন্তাভাবনাগুলোকে কৃত্রিম উপায়ে কম্পিউটার বা কম্পিউটার প্রযুক্তিনির্ভর যন্ত্রের মধ্যে রূপ দেয়ার ব্যবস্থা।</a:t>
            </a:r>
          </a:p>
        </p:txBody>
      </p:sp>
      <p:sp>
        <p:nvSpPr>
          <p:cNvPr id="3" name="Footer Placeholder 2">
            <a:extLst>
              <a:ext uri="{FF2B5EF4-FFF2-40B4-BE49-F238E27FC236}">
                <a16:creationId xmlns:a16="http://schemas.microsoft.com/office/drawing/2014/main" id="{5B00129D-5476-4D26-B8F8-5644E646A350}"/>
              </a:ext>
            </a:extLst>
          </p:cNvPr>
          <p:cNvSpPr>
            <a:spLocks noGrp="1"/>
          </p:cNvSpPr>
          <p:nvPr>
            <p:ph type="ftr" sz="quarter" idx="11"/>
          </p:nvPr>
        </p:nvSpPr>
        <p:spPr/>
        <p:txBody>
          <a:bodyPr/>
          <a:lstStyle/>
          <a:p>
            <a:r>
              <a:rPr lang="as-IN"/>
              <a:t>নাসরিন জাহান দিবা</a:t>
            </a:r>
            <a:endParaRPr lang="en-US"/>
          </a:p>
        </p:txBody>
      </p:sp>
      <p:pic>
        <p:nvPicPr>
          <p:cNvPr id="3074" name="Picture 2" descr="10 Wonderful Examples Of Using Artificial Intelligence (AI) For Good">
            <a:extLst>
              <a:ext uri="{FF2B5EF4-FFF2-40B4-BE49-F238E27FC236}">
                <a16:creationId xmlns:a16="http://schemas.microsoft.com/office/drawing/2014/main" id="{1728BE0E-790A-4821-8767-367CC28FC6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0074" y="2256854"/>
            <a:ext cx="4008132" cy="24980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randombar(horizont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666B7EB-0C20-4990-A872-225DA859B5E5}"/>
              </a:ext>
            </a:extLst>
          </p:cNvPr>
          <p:cNvSpPr>
            <a:spLocks noGrp="1"/>
          </p:cNvSpPr>
          <p:nvPr>
            <p:ph type="title"/>
          </p:nvPr>
        </p:nvSpPr>
        <p:spPr>
          <a:xfrm>
            <a:off x="1230948" y="671847"/>
            <a:ext cx="3024504" cy="825056"/>
          </a:xfrm>
        </p:spPr>
        <p:txBody>
          <a:bodyPr>
            <a:noAutofit/>
          </a:bodyPr>
          <a:lstStyle/>
          <a:p>
            <a:pPr algn="ctr" eaLnBrk="1" hangingPunct="1"/>
            <a:r>
              <a:rPr lang="as-IN" altLang="en-US" sz="3600" b="1" dirty="0">
                <a:solidFill>
                  <a:srgbClr val="C00000"/>
                </a:solidFill>
                <a:latin typeface="NikoshBAN" panose="02000000000000000000" pitchFamily="2" charset="0"/>
                <a:cs typeface="NikoshBAN" panose="02000000000000000000" pitchFamily="2" charset="0"/>
              </a:rPr>
              <a:t>কৃত্রিম বুদ্ধিমত্তা</a:t>
            </a:r>
            <a:endParaRPr lang="en-US" altLang="en-US" sz="3600" dirty="0">
              <a:solidFill>
                <a:srgbClr val="C00000"/>
              </a:solidFill>
              <a:latin typeface="SutonnyMJ" pitchFamily="2" charset="0"/>
              <a:cs typeface="SutonnyMJ" pitchFamily="2" charset="0"/>
            </a:endParaRPr>
          </a:p>
        </p:txBody>
      </p:sp>
      <p:sp>
        <p:nvSpPr>
          <p:cNvPr id="16" name="Title 1">
            <a:extLst>
              <a:ext uri="{FF2B5EF4-FFF2-40B4-BE49-F238E27FC236}">
                <a16:creationId xmlns:a16="http://schemas.microsoft.com/office/drawing/2014/main" id="{F870B049-C807-4AF1-872D-05614CA4FDA0}"/>
              </a:ext>
            </a:extLst>
          </p:cNvPr>
          <p:cNvSpPr txBox="1">
            <a:spLocks/>
          </p:cNvSpPr>
          <p:nvPr/>
        </p:nvSpPr>
        <p:spPr bwMode="auto">
          <a:xfrm>
            <a:off x="736282" y="1667098"/>
            <a:ext cx="5103686" cy="3523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as-IN" altLang="en-US" sz="4000" b="1" dirty="0">
                <a:solidFill>
                  <a:srgbClr val="006600"/>
                </a:solidFill>
                <a:latin typeface="NikoshBAN" panose="02000000000000000000" pitchFamily="2" charset="0"/>
                <a:cs typeface="NikoshBAN" panose="02000000000000000000" pitchFamily="2" charset="0"/>
              </a:rPr>
              <a:t>১৯৫৬ সালে যুক্তরাষ্ট্রের </a:t>
            </a:r>
            <a:r>
              <a:rPr lang="fr-FR" altLang="en-US" sz="4000" b="1" dirty="0">
                <a:solidFill>
                  <a:srgbClr val="006600"/>
                </a:solidFill>
                <a:latin typeface="Arial" panose="020B0604020202020204" pitchFamily="34" charset="0"/>
                <a:cs typeface="Arial" panose="020B0604020202020204" pitchFamily="34" charset="0"/>
              </a:rPr>
              <a:t>MIT</a:t>
            </a:r>
            <a:r>
              <a:rPr lang="fr-FR" altLang="en-US" sz="4000" b="1" dirty="0">
                <a:solidFill>
                  <a:srgbClr val="006600"/>
                </a:solidFill>
                <a:latin typeface="SutonnyMJ" pitchFamily="2" charset="0"/>
                <a:cs typeface="SutonnyMJ" pitchFamily="2" charset="0"/>
              </a:rPr>
              <a:t> </a:t>
            </a:r>
            <a:r>
              <a:rPr lang="fr-FR" altLang="en-US" sz="4000" b="1" dirty="0" err="1">
                <a:solidFill>
                  <a:srgbClr val="006600"/>
                </a:solidFill>
                <a:latin typeface="NikoshBAN" panose="02000000000000000000" pitchFamily="2" charset="0"/>
                <a:cs typeface="NikoshBAN" panose="02000000000000000000" pitchFamily="2" charset="0"/>
              </a:rPr>
              <a:t>এর</a:t>
            </a:r>
            <a:r>
              <a:rPr lang="fr-FR" altLang="en-US" sz="4000" b="1" dirty="0">
                <a:solidFill>
                  <a:srgbClr val="006600"/>
                </a:solidFill>
                <a:latin typeface="SutonnyMJ" pitchFamily="2" charset="0"/>
                <a:cs typeface="SutonnyMJ" pitchFamily="2" charset="0"/>
              </a:rPr>
              <a:t> </a:t>
            </a:r>
            <a:r>
              <a:rPr lang="fr-FR" altLang="en-US" sz="4000" b="1" dirty="0">
                <a:solidFill>
                  <a:srgbClr val="006600"/>
                </a:solidFill>
                <a:latin typeface="Arial" panose="020B0604020202020204" pitchFamily="34" charset="0"/>
                <a:cs typeface="Arial" panose="020B0604020202020204" pitchFamily="34" charset="0"/>
              </a:rPr>
              <a:t>John McCarthy</a:t>
            </a:r>
            <a:r>
              <a:rPr lang="as-IN" altLang="en-US" sz="4000" b="1" dirty="0">
                <a:solidFill>
                  <a:srgbClr val="006600"/>
                </a:solidFill>
                <a:latin typeface="Arial" panose="020B0604020202020204" pitchFamily="34" charset="0"/>
                <a:cs typeface="Arial" panose="020B0604020202020204" pitchFamily="34" charset="0"/>
              </a:rPr>
              <a:t> </a:t>
            </a:r>
            <a:r>
              <a:rPr lang="as-IN" altLang="en-US" sz="4000" b="1" dirty="0">
                <a:solidFill>
                  <a:srgbClr val="006600"/>
                </a:solidFill>
                <a:latin typeface="NikoshBAN" panose="02000000000000000000" pitchFamily="2" charset="0"/>
                <a:cs typeface="NikoshBAN" panose="02000000000000000000" pitchFamily="2" charset="0"/>
              </a:rPr>
              <a:t>সর্বপ্রথম আর্টিফিশিয়াল ইন্টেলিজেন্স শব্দটির সাথে পরিচয় করিয়ে দেন। </a:t>
            </a:r>
            <a:endParaRPr lang="en-US" altLang="en-US" sz="4000" b="1" dirty="0">
              <a:solidFill>
                <a:srgbClr val="006600"/>
              </a:solidFill>
              <a:latin typeface="NikoshBAN" panose="02000000000000000000" pitchFamily="2" charset="0"/>
              <a:cs typeface="NikoshBAN" panose="02000000000000000000" pitchFamily="2" charset="0"/>
            </a:endParaRPr>
          </a:p>
        </p:txBody>
      </p:sp>
      <p:sp>
        <p:nvSpPr>
          <p:cNvPr id="2" name="Footer Placeholder 1">
            <a:extLst>
              <a:ext uri="{FF2B5EF4-FFF2-40B4-BE49-F238E27FC236}">
                <a16:creationId xmlns:a16="http://schemas.microsoft.com/office/drawing/2014/main" id="{0895FED3-DA10-4A9E-9D05-89E2A9F898DC}"/>
              </a:ext>
            </a:extLst>
          </p:cNvPr>
          <p:cNvSpPr>
            <a:spLocks noGrp="1"/>
          </p:cNvSpPr>
          <p:nvPr>
            <p:ph type="ftr" sz="quarter" idx="11"/>
          </p:nvPr>
        </p:nvSpPr>
        <p:spPr>
          <a:xfrm>
            <a:off x="736282" y="6356349"/>
            <a:ext cx="4114800" cy="365125"/>
          </a:xfrm>
        </p:spPr>
        <p:txBody>
          <a:bodyPr/>
          <a:lstStyle/>
          <a:p>
            <a:r>
              <a:rPr lang="as-IN"/>
              <a:t>নাসরিন জাহান দিবা</a:t>
            </a:r>
            <a:endParaRPr lang="en-US"/>
          </a:p>
        </p:txBody>
      </p:sp>
      <p:grpSp>
        <p:nvGrpSpPr>
          <p:cNvPr id="6" name="Group 5">
            <a:extLst>
              <a:ext uri="{FF2B5EF4-FFF2-40B4-BE49-F238E27FC236}">
                <a16:creationId xmlns:a16="http://schemas.microsoft.com/office/drawing/2014/main" id="{0D234C33-CD09-4CC2-8009-E244A55B9965}"/>
              </a:ext>
            </a:extLst>
          </p:cNvPr>
          <p:cNvGrpSpPr/>
          <p:nvPr/>
        </p:nvGrpSpPr>
        <p:grpSpPr>
          <a:xfrm>
            <a:off x="6096000" y="-1"/>
            <a:ext cx="5984554" cy="6721476"/>
            <a:chOff x="6096000" y="-1"/>
            <a:chExt cx="5984554" cy="6721476"/>
          </a:xfrm>
          <a:blipFill dpi="0" rotWithShape="1">
            <a:blip r:embed="rId4">
              <a:extLst>
                <a:ext uri="{28A0092B-C50C-407E-A947-70E740481C1C}">
                  <a14:useLocalDpi xmlns:a14="http://schemas.microsoft.com/office/drawing/2010/main" val="0"/>
                </a:ext>
              </a:extLst>
            </a:blip>
            <a:srcRect/>
            <a:stretch>
              <a:fillRect/>
            </a:stretch>
          </a:blipFill>
        </p:grpSpPr>
        <p:sp>
          <p:nvSpPr>
            <p:cNvPr id="5" name="Parallelogram 4">
              <a:extLst>
                <a:ext uri="{FF2B5EF4-FFF2-40B4-BE49-F238E27FC236}">
                  <a16:creationId xmlns:a16="http://schemas.microsoft.com/office/drawing/2014/main" id="{7CD7E154-2D8E-492D-B3E7-6BE9019C1132}"/>
                </a:ext>
              </a:extLst>
            </p:cNvPr>
            <p:cNvSpPr/>
            <p:nvPr/>
          </p:nvSpPr>
          <p:spPr>
            <a:xfrm>
              <a:off x="6096000" y="0"/>
              <a:ext cx="3352800" cy="6721475"/>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a:extLst>
                <a:ext uri="{FF2B5EF4-FFF2-40B4-BE49-F238E27FC236}">
                  <a16:creationId xmlns:a16="http://schemas.microsoft.com/office/drawing/2014/main" id="{F91144F3-470E-4256-A628-BE6F823862AC}"/>
                </a:ext>
              </a:extLst>
            </p:cNvPr>
            <p:cNvSpPr/>
            <p:nvPr/>
          </p:nvSpPr>
          <p:spPr>
            <a:xfrm>
              <a:off x="8727754" y="-1"/>
              <a:ext cx="3352800" cy="6721475"/>
            </a:xfrm>
            <a:prstGeom prst="parallelogram">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oogle's DeepMind robot becomes world-beating chess grandmaster in four  hours | News | The Times">
            <a:extLst>
              <a:ext uri="{FF2B5EF4-FFF2-40B4-BE49-F238E27FC236}">
                <a16:creationId xmlns:a16="http://schemas.microsoft.com/office/drawing/2014/main" id="{99D030E9-AD6F-4103-B3FC-9F17CE3425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35" y="0"/>
            <a:ext cx="8545842" cy="6878077"/>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a:extLst>
              <a:ext uri="{FF2B5EF4-FFF2-40B4-BE49-F238E27FC236}">
                <a16:creationId xmlns:a16="http://schemas.microsoft.com/office/drawing/2014/main" id="{CC09DDAC-CB41-4590-BD37-56CAFD2DA93C}"/>
              </a:ext>
            </a:extLst>
          </p:cNvPr>
          <p:cNvSpPr txBox="1">
            <a:spLocks/>
          </p:cNvSpPr>
          <p:nvPr/>
        </p:nvSpPr>
        <p:spPr bwMode="auto">
          <a:xfrm>
            <a:off x="1085088" y="2281475"/>
            <a:ext cx="5498592" cy="3093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as-IN" altLang="en-US" sz="4400" b="1" dirty="0">
                <a:solidFill>
                  <a:srgbClr val="006600"/>
                </a:solidFill>
                <a:latin typeface="NikoshBAN" panose="02000000000000000000" pitchFamily="2" charset="0"/>
                <a:cs typeface="NikoshBAN" panose="02000000000000000000" pitchFamily="2" charset="0"/>
              </a:rPr>
              <a:t>বিশ্বের প্রথম কৃত্রিম বুদ্ধিমত্তাসম্পন্ন কম্পিউটার ডিপব্লু এর কাছে বিশ্ব চ্যাম্পিয়ন দাবারু গ্যারি কাসপারভ পরাজিত হয়।</a:t>
            </a:r>
          </a:p>
        </p:txBody>
      </p:sp>
      <p:sp>
        <p:nvSpPr>
          <p:cNvPr id="5" name="Arrow: Chevron 4">
            <a:extLst>
              <a:ext uri="{FF2B5EF4-FFF2-40B4-BE49-F238E27FC236}">
                <a16:creationId xmlns:a16="http://schemas.microsoft.com/office/drawing/2014/main" id="{95628503-D743-4481-9ABB-7EFCF59BF315}"/>
              </a:ext>
            </a:extLst>
          </p:cNvPr>
          <p:cNvSpPr/>
          <p:nvPr/>
        </p:nvSpPr>
        <p:spPr>
          <a:xfrm>
            <a:off x="4547616" y="0"/>
            <a:ext cx="7644384" cy="6858000"/>
          </a:xfrm>
          <a:prstGeom prst="chevron">
            <a:avLst/>
          </a:prstGeom>
          <a:blipFill dpi="0"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Footer Placeholder 1">
            <a:extLst>
              <a:ext uri="{FF2B5EF4-FFF2-40B4-BE49-F238E27FC236}">
                <a16:creationId xmlns:a16="http://schemas.microsoft.com/office/drawing/2014/main" id="{85A1803D-DA5C-4BD6-851B-9575FB88D2CE}"/>
              </a:ext>
            </a:extLst>
          </p:cNvPr>
          <p:cNvSpPr>
            <a:spLocks noGrp="1"/>
          </p:cNvSpPr>
          <p:nvPr>
            <p:ph type="ftr" sz="quarter" idx="11"/>
          </p:nvPr>
        </p:nvSpPr>
        <p:spPr/>
        <p:txBody>
          <a:bodyPr/>
          <a:lstStyle/>
          <a:p>
            <a:r>
              <a:rPr lang="as-IN"/>
              <a:t>নাসরিন জাহান দিবা</a:t>
            </a:r>
            <a:endParaRPr lang="en-US"/>
          </a:p>
        </p:txBody>
      </p:sp>
    </p:spTree>
  </p:cSld>
  <p:clrMapOvr>
    <a:masterClrMapping/>
  </p:clrMapOvr>
  <p:transition>
    <p:sndAc>
      <p:stSnd>
        <p:snd r:embed="rId3"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70657D-4E2C-4FE0-92C5-53C421154263}"/>
              </a:ext>
            </a:extLst>
          </p:cNvPr>
          <p:cNvSpPr>
            <a:spLocks noGrp="1"/>
          </p:cNvSpPr>
          <p:nvPr>
            <p:ph type="ftr" sz="quarter" idx="11"/>
          </p:nvPr>
        </p:nvSpPr>
        <p:spPr/>
        <p:txBody>
          <a:bodyPr/>
          <a:lstStyle/>
          <a:p>
            <a:r>
              <a:rPr lang="as-IN"/>
              <a:t>নাসরিন জাহান দিবা</a:t>
            </a:r>
            <a:endParaRPr lang="en-US"/>
          </a:p>
        </p:txBody>
      </p:sp>
      <p:sp>
        <p:nvSpPr>
          <p:cNvPr id="5" name="TextBox 4">
            <a:extLst>
              <a:ext uri="{FF2B5EF4-FFF2-40B4-BE49-F238E27FC236}">
                <a16:creationId xmlns:a16="http://schemas.microsoft.com/office/drawing/2014/main" id="{EC10C844-15EF-43DF-8C82-0453692D4F83}"/>
              </a:ext>
            </a:extLst>
          </p:cNvPr>
          <p:cNvSpPr txBox="1"/>
          <p:nvPr/>
        </p:nvSpPr>
        <p:spPr>
          <a:xfrm>
            <a:off x="865632" y="230303"/>
            <a:ext cx="2014728" cy="584775"/>
          </a:xfrm>
          <a:prstGeom prst="rect">
            <a:avLst/>
          </a:prstGeom>
          <a:noFill/>
        </p:spPr>
        <p:txBody>
          <a:bodyPr wrap="square" rtlCol="0">
            <a:spAutoFit/>
          </a:bodyPr>
          <a:lstStyle/>
          <a:p>
            <a:r>
              <a:rPr lang="en-US" sz="3200" b="1" dirty="0" err="1">
                <a:solidFill>
                  <a:srgbClr val="FF0000"/>
                </a:solidFill>
                <a:latin typeface="NikoshBAN" panose="02000000000000000000" pitchFamily="2" charset="0"/>
                <a:cs typeface="NikoshBAN" panose="02000000000000000000" pitchFamily="2" charset="0"/>
              </a:rPr>
              <a:t>একক</a:t>
            </a:r>
            <a:r>
              <a:rPr lang="en-US" sz="3200" b="1" dirty="0">
                <a:solidFill>
                  <a:srgbClr val="FF0000"/>
                </a:solidFill>
                <a:latin typeface="NikoshBAN" panose="02000000000000000000" pitchFamily="2" charset="0"/>
                <a:cs typeface="NikoshBAN" panose="02000000000000000000" pitchFamily="2" charset="0"/>
              </a:rPr>
              <a:t> </a:t>
            </a:r>
            <a:r>
              <a:rPr lang="en-US" sz="3200" b="1" dirty="0" err="1">
                <a:solidFill>
                  <a:srgbClr val="FF0000"/>
                </a:solidFill>
                <a:latin typeface="NikoshBAN" panose="02000000000000000000" pitchFamily="2" charset="0"/>
                <a:cs typeface="NikoshBAN" panose="02000000000000000000" pitchFamily="2" charset="0"/>
              </a:rPr>
              <a:t>কাজ</a:t>
            </a:r>
            <a:endParaRPr lang="en-US" sz="3200" b="1" dirty="0">
              <a:solidFill>
                <a:srgbClr val="FF0000"/>
              </a:solidFill>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5C15A74C-FFE4-44DB-88BB-1291A2E53AF6}"/>
              </a:ext>
            </a:extLst>
          </p:cNvPr>
          <p:cNvSpPr txBox="1"/>
          <p:nvPr/>
        </p:nvSpPr>
        <p:spPr>
          <a:xfrm>
            <a:off x="507492" y="782121"/>
            <a:ext cx="6729984" cy="6740307"/>
          </a:xfrm>
          <a:prstGeom prst="rect">
            <a:avLst/>
          </a:prstGeom>
          <a:noFill/>
        </p:spPr>
        <p:txBody>
          <a:bodyPr wrap="square" rtlCol="0">
            <a:spAutoFit/>
          </a:bodyPr>
          <a:lstStyle/>
          <a:p>
            <a:pPr algn="just"/>
            <a:r>
              <a:rPr lang="en-US" dirty="0">
                <a:latin typeface="NikoshBAN" panose="02000000000000000000" pitchFamily="2" charset="0"/>
                <a:cs typeface="NikoshBAN" panose="02000000000000000000" pitchFamily="2" charset="0"/>
              </a:rPr>
              <a:t>১। </a:t>
            </a:r>
            <a:r>
              <a:rPr lang="as-IN" b="0" i="0" dirty="0">
                <a:effectLst/>
                <a:latin typeface="NikoshBAN" panose="02000000000000000000" pitchFamily="2" charset="0"/>
                <a:cs typeface="NikoshBAN" panose="02000000000000000000" pitchFamily="2" charset="0"/>
              </a:rPr>
              <a:t>কৃত্রিম উপায়ে মানুষের চিন্তাভাবনাগুলো কম্পিউটারের মধ্যে রূপ দেওয়াকে কী বলে?</a:t>
            </a:r>
            <a:endParaRPr lang="en-US" b="0" i="0" dirty="0">
              <a:effectLst/>
              <a:latin typeface="NikoshBAN" panose="02000000000000000000" pitchFamily="2" charset="0"/>
              <a:cs typeface="NikoshBAN" panose="02000000000000000000" pitchFamily="2" charset="0"/>
            </a:endParaRPr>
          </a:p>
          <a:p>
            <a:pPr algn="just"/>
            <a:r>
              <a:rPr lang="as-IN" b="0" i="0" dirty="0">
                <a:effectLst/>
                <a:latin typeface="NikoshBAN" panose="02000000000000000000" pitchFamily="2" charset="0"/>
                <a:cs typeface="NikoshBAN" panose="02000000000000000000" pitchFamily="2" charset="0"/>
              </a:rPr>
              <a:t>ক) কৃত্রিম ভাবনা </a:t>
            </a:r>
            <a:r>
              <a:rPr lang="en-US" b="0" i="0" dirty="0">
                <a:effectLst/>
                <a:latin typeface="NikoshBAN" panose="02000000000000000000" pitchFamily="2" charset="0"/>
                <a:cs typeface="NikoshBAN" panose="02000000000000000000" pitchFamily="2" charset="0"/>
              </a:rPr>
              <a:t>                 </a:t>
            </a:r>
            <a:r>
              <a:rPr lang="en-US" b="1" dirty="0">
                <a:solidFill>
                  <a:srgbClr val="FF0000"/>
                </a:solidFill>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খ) কৃত্রিম বুদ্ধিমত্তা</a:t>
            </a:r>
          </a:p>
          <a:p>
            <a:pPr algn="just"/>
            <a:r>
              <a:rPr lang="as-IN" b="0" i="0" dirty="0">
                <a:effectLst/>
                <a:latin typeface="NikoshBAN" panose="02000000000000000000" pitchFamily="2" charset="0"/>
                <a:cs typeface="NikoshBAN" panose="02000000000000000000" pitchFamily="2" charset="0"/>
              </a:rPr>
              <a:t>গ) কৃত্রিম প্রগ্রাম    </a:t>
            </a:r>
            <a:r>
              <a:rPr lang="en-US" b="0" i="0" dirty="0">
                <a:effectLst/>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ঘ) কৃত্রিম তথ্য     </a:t>
            </a:r>
            <a:endParaRPr lang="en-US" b="0" i="0" dirty="0">
              <a:effectLst/>
              <a:latin typeface="NikoshBAN" panose="02000000000000000000" pitchFamily="2" charset="0"/>
              <a:cs typeface="NikoshBAN" panose="02000000000000000000" pitchFamily="2" charset="0"/>
            </a:endParaRPr>
          </a:p>
          <a:p>
            <a:pPr algn="just"/>
            <a:endParaRPr lang="as-IN" b="0" i="0" dirty="0">
              <a:effectLst/>
              <a:latin typeface="NikoshBAN" panose="02000000000000000000" pitchFamily="2" charset="0"/>
              <a:cs typeface="NikoshBAN" panose="02000000000000000000" pitchFamily="2" charset="0"/>
            </a:endParaRPr>
          </a:p>
          <a:p>
            <a:pPr lvl="0" defTabSz="914400" eaLnBrk="0" fontAlgn="base" hangingPunct="0">
              <a:spcBef>
                <a:spcPct val="0"/>
              </a:spcBef>
              <a:spcAft>
                <a:spcPct val="0"/>
              </a:spcAft>
            </a:pPr>
            <a:r>
              <a:rPr lang="en-US" altLang="en-US" dirty="0">
                <a:latin typeface="NikoshBAN" panose="02000000000000000000" pitchFamily="2" charset="0"/>
                <a:cs typeface="NikoshBAN" panose="02000000000000000000" pitchFamily="2" charset="0"/>
              </a:rPr>
              <a:t>২।  </a:t>
            </a:r>
            <a:r>
              <a:rPr lang="bn-IN" altLang="en-US" dirty="0">
                <a:latin typeface="NikoshBAN" panose="02000000000000000000" pitchFamily="2" charset="0"/>
                <a:cs typeface="NikoshBAN" panose="02000000000000000000" pitchFamily="2" charset="0"/>
              </a:rPr>
              <a:t>কৃত্রিম বুদ্ধিমত্তা প্রধানত কোথায় ব্যবহৃত হয় </a:t>
            </a:r>
            <a:r>
              <a:rPr lang="en-US" altLang="en-US" dirty="0">
                <a:latin typeface="NikoshBAN" panose="02000000000000000000" pitchFamily="2" charset="0"/>
                <a:cs typeface="NikoshBAN" panose="02000000000000000000" pitchFamily="2" charset="0"/>
              </a:rPr>
              <a:t>?</a:t>
            </a:r>
          </a:p>
          <a:p>
            <a:pPr lvl="0" defTabSz="914400" eaLnBrk="0" fontAlgn="base" hangingPunct="0">
              <a:spcBef>
                <a:spcPct val="0"/>
              </a:spcBef>
              <a:spcAft>
                <a:spcPct val="0"/>
              </a:spcAft>
            </a:pPr>
            <a:r>
              <a:rPr lang="en-US" b="1" dirty="0">
                <a:solidFill>
                  <a:srgbClr val="FF0000"/>
                </a:solidFill>
                <a:latin typeface="NikoshBAN" panose="02000000000000000000" pitchFamily="2" charset="0"/>
                <a:cs typeface="NikoshBAN" panose="02000000000000000000" pitchFamily="2" charset="0"/>
              </a:rPr>
              <a:t>∙ </a:t>
            </a:r>
            <a:r>
              <a:rPr lang="en-US" altLang="en-US" dirty="0">
                <a:latin typeface="NikoshBAN" panose="02000000000000000000" pitchFamily="2" charset="0"/>
                <a:cs typeface="NikoshBAN" panose="02000000000000000000" pitchFamily="2" charset="0"/>
              </a:rPr>
              <a:t>ক) </a:t>
            </a:r>
            <a:r>
              <a:rPr lang="bn-IN" altLang="en-US" dirty="0">
                <a:latin typeface="NikoshBAN" panose="02000000000000000000" pitchFamily="2" charset="0"/>
                <a:cs typeface="NikoshBAN" panose="02000000000000000000" pitchFamily="2" charset="0"/>
              </a:rPr>
              <a:t>রোবটিক্স</a:t>
            </a:r>
            <a:r>
              <a:rPr lang="en-US" altLang="en-US" dirty="0">
                <a:latin typeface="NikoshBAN" panose="02000000000000000000" pitchFamily="2" charset="0"/>
                <a:cs typeface="NikoshBAN" panose="02000000000000000000" pitchFamily="2" charset="0"/>
              </a:rPr>
              <a:t>                          খ)</a:t>
            </a:r>
            <a:r>
              <a:rPr lang="bn-IN" altLang="en-US" dirty="0">
                <a:latin typeface="NikoshBAN" panose="02000000000000000000" pitchFamily="2" charset="0"/>
                <a:cs typeface="NikoshBAN" panose="02000000000000000000" pitchFamily="2" charset="0"/>
              </a:rPr>
              <a:t>বায়োমেট্রিক্স</a:t>
            </a:r>
            <a:endParaRPr lang="en-US" altLang="en-US" dirty="0">
              <a:latin typeface="NikoshBAN" panose="02000000000000000000" pitchFamily="2" charset="0"/>
              <a:cs typeface="NikoshBAN" panose="02000000000000000000" pitchFamily="2" charset="0"/>
            </a:endParaRPr>
          </a:p>
          <a:p>
            <a:pPr lvl="0" defTabSz="914400" eaLnBrk="0" fontAlgn="base" hangingPunct="0">
              <a:spcBef>
                <a:spcPct val="0"/>
              </a:spcBef>
              <a:spcAft>
                <a:spcPct val="0"/>
              </a:spcAft>
            </a:pPr>
            <a:r>
              <a:rPr lang="en-US" altLang="en-US" dirty="0">
                <a:latin typeface="NikoshBAN" panose="02000000000000000000" pitchFamily="2" charset="0"/>
                <a:cs typeface="NikoshBAN" panose="02000000000000000000" pitchFamily="2" charset="0"/>
              </a:rPr>
              <a:t>   গ) </a:t>
            </a:r>
            <a:r>
              <a:rPr lang="bn-IN" altLang="en-US" dirty="0">
                <a:latin typeface="NikoshBAN" panose="02000000000000000000" pitchFamily="2" charset="0"/>
                <a:cs typeface="NikoshBAN" panose="02000000000000000000" pitchFamily="2" charset="0"/>
              </a:rPr>
              <a:t>বায়োইনফরমেট্রিক্স</a:t>
            </a:r>
            <a:r>
              <a:rPr lang="en-US" altLang="en-US" dirty="0">
                <a:latin typeface="NikoshBAN" panose="02000000000000000000" pitchFamily="2" charset="0"/>
                <a:cs typeface="NikoshBAN" panose="02000000000000000000" pitchFamily="2" charset="0"/>
              </a:rPr>
              <a:t>               ঘ)</a:t>
            </a:r>
            <a:r>
              <a:rPr lang="bn-IN" altLang="en-US" dirty="0">
                <a:latin typeface="NikoshBAN" panose="02000000000000000000" pitchFamily="2" charset="0"/>
                <a:cs typeface="NikoshBAN" panose="02000000000000000000" pitchFamily="2" charset="0"/>
              </a:rPr>
              <a:t>ন্যানোটেকনোলজি</a:t>
            </a:r>
            <a:endParaRPr lang="en-US" altLang="en-US" dirty="0">
              <a:latin typeface="NikoshBAN" panose="02000000000000000000" pitchFamily="2" charset="0"/>
              <a:cs typeface="NikoshBAN" panose="02000000000000000000" pitchFamily="2" charset="0"/>
            </a:endParaRPr>
          </a:p>
          <a:p>
            <a:pPr lvl="0" defTabSz="914400" eaLnBrk="0" fontAlgn="base" hangingPunct="0">
              <a:spcBef>
                <a:spcPct val="0"/>
              </a:spcBef>
              <a:spcAft>
                <a:spcPct val="0"/>
              </a:spcAft>
            </a:pPr>
            <a:endParaRPr lang="en-US" altLang="en-US" dirty="0">
              <a:latin typeface="NikoshBAN" panose="02000000000000000000" pitchFamily="2" charset="0"/>
              <a:cs typeface="NikoshBAN" panose="02000000000000000000" pitchFamily="2" charset="0"/>
            </a:endParaRPr>
          </a:p>
          <a:p>
            <a:pPr algn="just"/>
            <a:r>
              <a:rPr lang="en-US" altLang="en-US" dirty="0">
                <a:latin typeface="NikoshBAN" panose="02000000000000000000" pitchFamily="2" charset="0"/>
                <a:cs typeface="NikoshBAN" panose="02000000000000000000" pitchFamily="2" charset="0"/>
              </a:rPr>
              <a:t>৩।</a:t>
            </a:r>
            <a:r>
              <a:rPr lang="as-IN" b="0" i="0" dirty="0">
                <a:effectLst/>
                <a:latin typeface="NikoshBAN" panose="02000000000000000000" pitchFamily="2" charset="0"/>
                <a:cs typeface="NikoshBAN" panose="02000000000000000000" pitchFamily="2" charset="0"/>
              </a:rPr>
              <a:t> আর্টিফিশিয়াল ইন্টেলিজেন্স’ শব্দটির সঙ্গে সর্বপ্রথম সবাইকে পরিচয় করিয়ে দেন কে?</a:t>
            </a:r>
            <a:endParaRPr lang="en-US" b="0" i="0" dirty="0">
              <a:effectLst/>
              <a:latin typeface="NikoshBAN" panose="02000000000000000000" pitchFamily="2" charset="0"/>
              <a:cs typeface="NikoshBAN" panose="02000000000000000000" pitchFamily="2" charset="0"/>
            </a:endParaRPr>
          </a:p>
          <a:p>
            <a:pPr algn="just"/>
            <a:r>
              <a:rPr lang="en-US" b="0" i="0" dirty="0">
                <a:effectLst/>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ক) </a:t>
            </a:r>
            <a:r>
              <a:rPr lang="en-US" b="0" i="0" dirty="0">
                <a:effectLst/>
                <a:latin typeface="NikoshBAN" panose="02000000000000000000" pitchFamily="2" charset="0"/>
                <a:cs typeface="NikoshBAN" panose="02000000000000000000" pitchFamily="2" charset="0"/>
              </a:rPr>
              <a:t>Jack Williamson    </a:t>
            </a:r>
            <a:r>
              <a:rPr lang="en-US" b="1" i="0" dirty="0">
                <a:solidFill>
                  <a:srgbClr val="FF0000"/>
                </a:solidFill>
                <a:effectLst/>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খ) </a:t>
            </a:r>
            <a:r>
              <a:rPr lang="en-US" b="0" i="0" dirty="0">
                <a:effectLst/>
                <a:latin typeface="NikoshBAN" panose="02000000000000000000" pitchFamily="2" charset="0"/>
                <a:cs typeface="NikoshBAN" panose="02000000000000000000" pitchFamily="2" charset="0"/>
              </a:rPr>
              <a:t>Marshall </a:t>
            </a:r>
            <a:r>
              <a:rPr lang="en-US" b="0" i="0" dirty="0" err="1">
                <a:effectLst/>
                <a:latin typeface="NikoshBAN" panose="02000000000000000000" pitchFamily="2" charset="0"/>
                <a:cs typeface="NikoshBAN" panose="02000000000000000000" pitchFamily="2" charset="0"/>
              </a:rPr>
              <a:t>Mcluhan</a:t>
            </a:r>
            <a:endParaRPr lang="en-US" b="0" i="0" dirty="0">
              <a:effectLst/>
              <a:latin typeface="NikoshBAN" panose="02000000000000000000" pitchFamily="2" charset="0"/>
              <a:cs typeface="NikoshBAN" panose="02000000000000000000" pitchFamily="2" charset="0"/>
            </a:endParaRPr>
          </a:p>
          <a:p>
            <a:pPr algn="just"/>
            <a:r>
              <a:rPr lang="en-US" b="1" dirty="0">
                <a:solidFill>
                  <a:srgbClr val="FF0000"/>
                </a:solidFill>
                <a:latin typeface="NikoshBAN" panose="02000000000000000000" pitchFamily="2" charset="0"/>
                <a:cs typeface="NikoshBAN" panose="02000000000000000000" pitchFamily="2" charset="0"/>
              </a:rPr>
              <a:t>∙</a:t>
            </a:r>
            <a:r>
              <a:rPr lang="as-IN" b="0" i="0" dirty="0">
                <a:effectLst/>
                <a:latin typeface="NikoshBAN" panose="02000000000000000000" pitchFamily="2" charset="0"/>
                <a:cs typeface="NikoshBAN" panose="02000000000000000000" pitchFamily="2" charset="0"/>
              </a:rPr>
              <a:t>গ) </a:t>
            </a:r>
            <a:r>
              <a:rPr lang="en-US" b="0" i="0" dirty="0">
                <a:effectLst/>
                <a:latin typeface="NikoshBAN" panose="02000000000000000000" pitchFamily="2" charset="0"/>
                <a:cs typeface="NikoshBAN" panose="02000000000000000000" pitchFamily="2" charset="0"/>
              </a:rPr>
              <a:t>John McCarthy       </a:t>
            </a:r>
            <a:r>
              <a:rPr lang="as-IN" b="0" i="0" dirty="0">
                <a:effectLst/>
                <a:latin typeface="NikoshBAN" panose="02000000000000000000" pitchFamily="2" charset="0"/>
                <a:cs typeface="NikoshBAN" panose="02000000000000000000" pitchFamily="2" charset="0"/>
              </a:rPr>
              <a:t>ঘ) </a:t>
            </a:r>
            <a:r>
              <a:rPr lang="en-US" b="0" i="0" dirty="0">
                <a:effectLst/>
                <a:latin typeface="NikoshBAN" panose="02000000000000000000" pitchFamily="2" charset="0"/>
                <a:cs typeface="NikoshBAN" panose="02000000000000000000" pitchFamily="2" charset="0"/>
              </a:rPr>
              <a:t>Karel Capek </a:t>
            </a:r>
          </a:p>
          <a:p>
            <a:pPr algn="just"/>
            <a:endParaRPr lang="en-US" b="0" i="0" dirty="0">
              <a:effectLst/>
              <a:latin typeface="NikoshBAN" panose="02000000000000000000" pitchFamily="2" charset="0"/>
              <a:cs typeface="NikoshBAN" panose="02000000000000000000" pitchFamily="2" charset="0"/>
            </a:endParaRPr>
          </a:p>
          <a:p>
            <a:pPr algn="just"/>
            <a:r>
              <a:rPr lang="en-US" dirty="0">
                <a:latin typeface="NikoshBAN" panose="02000000000000000000" pitchFamily="2" charset="0"/>
                <a:cs typeface="NikoshBAN" panose="02000000000000000000" pitchFamily="2" charset="0"/>
              </a:rPr>
              <a:t>৪।</a:t>
            </a:r>
            <a:r>
              <a:rPr lang="en-US" b="0" i="0" dirty="0">
                <a:effectLst/>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কৃত্রিম বুদ্ধিমত্তা ব্যবহারের প্রধান ক্ষেত্র—</a:t>
            </a:r>
          </a:p>
          <a:p>
            <a:pPr algn="just"/>
            <a:r>
              <a:rPr lang="as-IN" b="0" i="0" dirty="0">
                <a:effectLst/>
                <a:latin typeface="NikoshBAN" panose="02000000000000000000" pitchFamily="2" charset="0"/>
                <a:cs typeface="NikoshBAN" panose="02000000000000000000" pitchFamily="2" charset="0"/>
              </a:rPr>
              <a:t>          </a:t>
            </a:r>
            <a:r>
              <a:rPr lang="en-US" b="0" i="0" dirty="0" err="1">
                <a:effectLst/>
                <a:latin typeface="NikoshBAN" panose="02000000000000000000" pitchFamily="2" charset="0"/>
                <a:cs typeface="NikoshBAN" panose="02000000000000000000" pitchFamily="2" charset="0"/>
              </a:rPr>
              <a:t>i</a:t>
            </a:r>
            <a:r>
              <a:rPr lang="en-US" b="0" i="0" dirty="0">
                <a:effectLst/>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ন্যাচারাল ইন্টারফেস  </a:t>
            </a:r>
          </a:p>
          <a:p>
            <a:pPr algn="just"/>
            <a:r>
              <a:rPr lang="as-IN" b="0" i="0" dirty="0">
                <a:effectLst/>
                <a:latin typeface="NikoshBAN" panose="02000000000000000000" pitchFamily="2" charset="0"/>
                <a:cs typeface="NikoshBAN" panose="02000000000000000000" pitchFamily="2" charset="0"/>
              </a:rPr>
              <a:t>          </a:t>
            </a:r>
            <a:r>
              <a:rPr lang="en-US" b="0" i="0" dirty="0">
                <a:effectLst/>
                <a:latin typeface="NikoshBAN" panose="02000000000000000000" pitchFamily="2" charset="0"/>
                <a:cs typeface="NikoshBAN" panose="02000000000000000000" pitchFamily="2" charset="0"/>
              </a:rPr>
              <a:t>ii. </a:t>
            </a:r>
            <a:r>
              <a:rPr lang="as-IN" b="0" i="0" dirty="0">
                <a:effectLst/>
                <a:latin typeface="NikoshBAN" panose="02000000000000000000" pitchFamily="2" charset="0"/>
                <a:cs typeface="NikoshBAN" panose="02000000000000000000" pitchFamily="2" charset="0"/>
              </a:rPr>
              <a:t>বুদ্ধিবৃত্তিক বিজ্ঞান</a:t>
            </a:r>
          </a:p>
          <a:p>
            <a:pPr algn="just"/>
            <a:r>
              <a:rPr lang="as-IN" b="0" i="0" dirty="0">
                <a:effectLst/>
                <a:latin typeface="NikoshBAN" panose="02000000000000000000" pitchFamily="2" charset="0"/>
                <a:cs typeface="NikoshBAN" panose="02000000000000000000" pitchFamily="2" charset="0"/>
              </a:rPr>
              <a:t>          </a:t>
            </a:r>
            <a:r>
              <a:rPr lang="en-US" b="0" i="0" dirty="0">
                <a:effectLst/>
                <a:latin typeface="NikoshBAN" panose="02000000000000000000" pitchFamily="2" charset="0"/>
                <a:cs typeface="NikoshBAN" panose="02000000000000000000" pitchFamily="2" charset="0"/>
              </a:rPr>
              <a:t>iii. </a:t>
            </a:r>
            <a:r>
              <a:rPr lang="as-IN" b="0" i="0" dirty="0">
                <a:effectLst/>
                <a:latin typeface="NikoshBAN" panose="02000000000000000000" pitchFamily="2" charset="0"/>
                <a:cs typeface="NikoshBAN" panose="02000000000000000000" pitchFamily="2" charset="0"/>
              </a:rPr>
              <a:t>ক্রায়োসার্জারি</a:t>
            </a:r>
            <a:endParaRPr lang="en-US" b="0" i="0" dirty="0">
              <a:effectLst/>
              <a:latin typeface="NikoshBAN" panose="02000000000000000000" pitchFamily="2" charset="0"/>
              <a:cs typeface="NikoshBAN" panose="02000000000000000000" pitchFamily="2" charset="0"/>
            </a:endParaRPr>
          </a:p>
          <a:p>
            <a:pPr algn="just"/>
            <a:r>
              <a:rPr lang="as-IN" b="0" i="0" dirty="0">
                <a:effectLst/>
                <a:latin typeface="NikoshBAN" panose="02000000000000000000" pitchFamily="2" charset="0"/>
                <a:cs typeface="NikoshBAN" panose="02000000000000000000" pitchFamily="2" charset="0"/>
              </a:rPr>
              <a:t> নিচের কোনটি সঠিক? </a:t>
            </a:r>
          </a:p>
          <a:p>
            <a:pPr algn="just"/>
            <a:r>
              <a:rPr lang="en-US" b="1" dirty="0">
                <a:solidFill>
                  <a:srgbClr val="FF0000"/>
                </a:solidFill>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ক) </a:t>
            </a:r>
            <a:r>
              <a:rPr lang="en-US" b="0" i="0" dirty="0" err="1">
                <a:effectLst/>
                <a:latin typeface="NikoshBAN" panose="02000000000000000000" pitchFamily="2" charset="0"/>
                <a:cs typeface="NikoshBAN" panose="02000000000000000000" pitchFamily="2" charset="0"/>
              </a:rPr>
              <a:t>i</a:t>
            </a:r>
            <a:r>
              <a:rPr lang="en-US" b="0" i="0" dirty="0">
                <a:effectLst/>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ও </a:t>
            </a:r>
            <a:r>
              <a:rPr lang="en-US" b="0" i="0" dirty="0">
                <a:effectLst/>
                <a:latin typeface="NikoshBAN" panose="02000000000000000000" pitchFamily="2" charset="0"/>
                <a:cs typeface="NikoshBAN" panose="02000000000000000000" pitchFamily="2" charset="0"/>
              </a:rPr>
              <a:t>ii                            </a:t>
            </a:r>
            <a:r>
              <a:rPr lang="as-IN" b="0" i="0" dirty="0">
                <a:effectLst/>
                <a:latin typeface="NikoshBAN" panose="02000000000000000000" pitchFamily="2" charset="0"/>
                <a:cs typeface="NikoshBAN" panose="02000000000000000000" pitchFamily="2" charset="0"/>
              </a:rPr>
              <a:t>খ) </a:t>
            </a:r>
            <a:r>
              <a:rPr lang="en-US" b="0" i="0" dirty="0" err="1">
                <a:effectLst/>
                <a:latin typeface="NikoshBAN" panose="02000000000000000000" pitchFamily="2" charset="0"/>
                <a:cs typeface="NikoshBAN" panose="02000000000000000000" pitchFamily="2" charset="0"/>
              </a:rPr>
              <a:t>i</a:t>
            </a:r>
            <a:r>
              <a:rPr lang="en-US" b="0" i="0" dirty="0">
                <a:effectLst/>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ও </a:t>
            </a:r>
            <a:r>
              <a:rPr lang="en-US" b="0" i="0" dirty="0">
                <a:effectLst/>
                <a:latin typeface="NikoshBAN" panose="02000000000000000000" pitchFamily="2" charset="0"/>
                <a:cs typeface="NikoshBAN" panose="02000000000000000000" pitchFamily="2" charset="0"/>
              </a:rPr>
              <a:t>iii</a:t>
            </a:r>
          </a:p>
          <a:p>
            <a:pPr algn="just"/>
            <a:r>
              <a:rPr lang="en-US" b="0" i="0" dirty="0">
                <a:effectLst/>
                <a:latin typeface="NikoshBAN" panose="02000000000000000000" pitchFamily="2" charset="0"/>
                <a:cs typeface="NikoshBAN" panose="02000000000000000000" pitchFamily="2" charset="0"/>
              </a:rPr>
              <a:t>   </a:t>
            </a:r>
            <a:r>
              <a:rPr lang="as-IN" b="0" i="0" dirty="0">
                <a:effectLst/>
                <a:latin typeface="NikoshBAN" panose="02000000000000000000" pitchFamily="2" charset="0"/>
                <a:cs typeface="NikoshBAN" panose="02000000000000000000" pitchFamily="2" charset="0"/>
              </a:rPr>
              <a:t>গ) </a:t>
            </a:r>
            <a:r>
              <a:rPr lang="en-US" b="0" i="0" dirty="0">
                <a:effectLst/>
                <a:latin typeface="NikoshBAN" panose="02000000000000000000" pitchFamily="2" charset="0"/>
                <a:cs typeface="NikoshBAN" panose="02000000000000000000" pitchFamily="2" charset="0"/>
              </a:rPr>
              <a:t>ii </a:t>
            </a:r>
            <a:r>
              <a:rPr lang="as-IN" b="0" i="0" dirty="0">
                <a:effectLst/>
                <a:latin typeface="NikoshBAN" panose="02000000000000000000" pitchFamily="2" charset="0"/>
                <a:cs typeface="NikoshBAN" panose="02000000000000000000" pitchFamily="2" charset="0"/>
              </a:rPr>
              <a:t>ও </a:t>
            </a:r>
            <a:r>
              <a:rPr lang="en-US" b="0" i="0" dirty="0">
                <a:effectLst/>
                <a:latin typeface="NikoshBAN" panose="02000000000000000000" pitchFamily="2" charset="0"/>
                <a:cs typeface="NikoshBAN" panose="02000000000000000000" pitchFamily="2" charset="0"/>
              </a:rPr>
              <a:t>iii                           </a:t>
            </a:r>
            <a:r>
              <a:rPr lang="as-IN" b="0" i="0" dirty="0">
                <a:effectLst/>
                <a:latin typeface="NikoshBAN" panose="02000000000000000000" pitchFamily="2" charset="0"/>
                <a:cs typeface="NikoshBAN" panose="02000000000000000000" pitchFamily="2" charset="0"/>
              </a:rPr>
              <a:t>ঘ) </a:t>
            </a:r>
            <a:r>
              <a:rPr lang="en-US" b="0" i="0" dirty="0" err="1">
                <a:effectLst/>
                <a:latin typeface="NikoshBAN" panose="02000000000000000000" pitchFamily="2" charset="0"/>
                <a:cs typeface="NikoshBAN" panose="02000000000000000000" pitchFamily="2" charset="0"/>
              </a:rPr>
              <a:t>i</a:t>
            </a:r>
            <a:r>
              <a:rPr lang="en-US" b="0" i="0" dirty="0">
                <a:effectLst/>
                <a:latin typeface="NikoshBAN" panose="02000000000000000000" pitchFamily="2" charset="0"/>
                <a:cs typeface="NikoshBAN" panose="02000000000000000000" pitchFamily="2" charset="0"/>
              </a:rPr>
              <a:t>, ii </a:t>
            </a:r>
            <a:r>
              <a:rPr lang="as-IN" b="0" i="0" dirty="0">
                <a:effectLst/>
                <a:latin typeface="NikoshBAN" panose="02000000000000000000" pitchFamily="2" charset="0"/>
                <a:cs typeface="NikoshBAN" panose="02000000000000000000" pitchFamily="2" charset="0"/>
              </a:rPr>
              <a:t>ও </a:t>
            </a:r>
            <a:r>
              <a:rPr lang="en-US" b="0" i="0" dirty="0">
                <a:effectLst/>
                <a:latin typeface="NikoshBAN" panose="02000000000000000000" pitchFamily="2" charset="0"/>
                <a:cs typeface="NikoshBAN" panose="02000000000000000000" pitchFamily="2" charset="0"/>
              </a:rPr>
              <a:t>iii  </a:t>
            </a:r>
          </a:p>
          <a:p>
            <a:pPr algn="just"/>
            <a:endParaRPr lang="en-US" b="0" i="0" dirty="0">
              <a:effectLst/>
              <a:latin typeface="NikoshBAN" panose="02000000000000000000" pitchFamily="2" charset="0"/>
              <a:cs typeface="NikoshBAN" panose="02000000000000000000" pitchFamily="2" charset="0"/>
            </a:endParaRPr>
          </a:p>
          <a:p>
            <a:pPr algn="just"/>
            <a:endParaRPr lang="en-US" b="0" i="0" dirty="0">
              <a:effectLst/>
              <a:latin typeface="NikoshBAN" panose="02000000000000000000" pitchFamily="2" charset="0"/>
              <a:cs typeface="NikoshBAN" panose="02000000000000000000" pitchFamily="2" charset="0"/>
            </a:endParaRPr>
          </a:p>
          <a:p>
            <a:pPr lvl="0" defTabSz="914400" eaLnBrk="0" fontAlgn="base" hangingPunct="0">
              <a:spcBef>
                <a:spcPct val="0"/>
              </a:spcBef>
              <a:spcAft>
                <a:spcPct val="0"/>
              </a:spcAft>
            </a:pPr>
            <a:endParaRPr lang="en-US" altLang="en-US" dirty="0">
              <a:latin typeface="NikoshBAN" panose="02000000000000000000" pitchFamily="2" charset="0"/>
              <a:cs typeface="NikoshBAN" panose="02000000000000000000" pitchFamily="2" charset="0"/>
            </a:endParaRPr>
          </a:p>
          <a:p>
            <a:pPr lvl="0" defTabSz="914400" eaLnBrk="0" fontAlgn="base" hangingPunct="0">
              <a:spcBef>
                <a:spcPct val="0"/>
              </a:spcBef>
              <a:spcAft>
                <a:spcPct val="0"/>
              </a:spcAft>
            </a:pPr>
            <a:r>
              <a:rPr lang="en-US" altLang="en-US" dirty="0">
                <a:latin typeface="NikoshBAN" panose="02000000000000000000" pitchFamily="2" charset="0"/>
                <a:cs typeface="NikoshBAN" panose="02000000000000000000" pitchFamily="2" charset="0"/>
              </a:rPr>
              <a:t>        </a:t>
            </a:r>
          </a:p>
          <a:p>
            <a:endParaRPr lang="en-US" dirty="0"/>
          </a:p>
        </p:txBody>
      </p:sp>
      <p:sp>
        <p:nvSpPr>
          <p:cNvPr id="10" name="Rectangle 5">
            <a:extLst>
              <a:ext uri="{FF2B5EF4-FFF2-40B4-BE49-F238E27FC236}">
                <a16:creationId xmlns:a16="http://schemas.microsoft.com/office/drawing/2014/main" id="{0A1F4C57-5DBC-4FF6-90E0-A0E35AB8FD35}"/>
              </a:ext>
            </a:extLst>
          </p:cNvPr>
          <p:cNvSpPr>
            <a:spLocks noChangeArrowheads="1"/>
          </p:cNvSpPr>
          <p:nvPr/>
        </p:nvSpPr>
        <p:spPr bwMode="auto">
          <a:xfrm>
            <a:off x="0" y="-384708"/>
            <a:ext cx="777777" cy="76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8088"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1C1E21"/>
                </a:solidFill>
                <a:effectLst/>
                <a:latin typeface="inherit"/>
                <a:cs typeface="Segoe UI Historic" panose="020B0502040204020203" pitchFamily="34" charset="0"/>
              </a:rPr>
              <a:t>55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1C1E21"/>
                </a:solidFill>
                <a:effectLst/>
                <a:latin typeface="inherit"/>
                <a:cs typeface="Segoe UI Historic" panose="020B0502040204020203" pitchFamily="34" charset="0"/>
              </a:rPr>
              <a:t>6 Comments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1C1E21"/>
                </a:solidFill>
                <a:effectLst/>
                <a:latin typeface="inherit"/>
                <a:cs typeface="Segoe UI Historic" panose="020B0502040204020203" pitchFamily="34" charset="0"/>
              </a:rPr>
              <a:t>Like</a:t>
            </a:r>
            <a:endParaRPr kumimoji="0" lang="en-US" altLang="en-US" sz="900" b="0" i="0" u="none" strike="noStrike" cap="none" normalizeH="0" baseline="0" dirty="0">
              <a:ln>
                <a:noFill/>
              </a:ln>
              <a:solidFill>
                <a:srgbClr val="1C1E21"/>
              </a:solidFill>
              <a:effectLst/>
              <a:latin typeface="inherit"/>
              <a:cs typeface="Segoe UI Historic"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AutoShape 6">
            <a:extLst>
              <a:ext uri="{FF2B5EF4-FFF2-40B4-BE49-F238E27FC236}">
                <a16:creationId xmlns:a16="http://schemas.microsoft.com/office/drawing/2014/main" id="{0D78D058-1341-43BC-AAB5-47ABAEB3429F}"/>
              </a:ext>
            </a:extLst>
          </p:cNvPr>
          <p:cNvSpPr>
            <a:spLocks noChangeAspect="1" noChangeArrowheads="1"/>
          </p:cNvSpPr>
          <p:nvPr/>
        </p:nvSpPr>
        <p:spPr bwMode="auto">
          <a:xfrm>
            <a:off x="50800" y="266700"/>
            <a:ext cx="171450" cy="171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422564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422</TotalTime>
  <Words>721</Words>
  <Application>Microsoft Office PowerPoint</Application>
  <PresentationFormat>Widescreen</PresentationFormat>
  <Paragraphs>116</Paragraphs>
  <Slides>17</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inherit</vt:lpstr>
      <vt:lpstr>KarnaphuliMJ</vt:lpstr>
      <vt:lpstr>NikoshBAN</vt:lpstr>
      <vt:lpstr>SutonnyMJ</vt:lpstr>
      <vt:lpstr>SutonnyOMJ</vt:lpstr>
      <vt:lpstr>Office Theme</vt:lpstr>
      <vt:lpstr>PowerPoint Presentation</vt:lpstr>
      <vt:lpstr>PowerPoint Presentation</vt:lpstr>
      <vt:lpstr>PowerPoint Presentation</vt:lpstr>
      <vt:lpstr>কৃত্রিম বুদ্ধিমত্তা </vt:lpstr>
      <vt:lpstr>এই বিষয়টির পাঠ শেষে-</vt:lpstr>
      <vt:lpstr>কৃত্রিম বুদ্ধিমত্তা</vt:lpstr>
      <vt:lpstr>কৃত্রিম বুদ্ধিমত্তা</vt:lpstr>
      <vt:lpstr>PowerPoint Presentation</vt:lpstr>
      <vt:lpstr>PowerPoint Presentation</vt:lpstr>
      <vt:lpstr>PowerPoint Presentation</vt:lpstr>
      <vt:lpstr>কৃত্রিম বুদ্ধিমত্তার স্বাভাবিক বৈশিষ্ট্যি</vt:lpstr>
      <vt:lpstr>কৃত্রিম বুদ্ধিমত্তার বিভিন্ন ক্ষেত্রসমূহ</vt:lpstr>
      <vt:lpstr>PowerPoint Presentation</vt:lpstr>
      <vt:lpstr>কৃত্রিম বুদ্ধিমত্তার বিভিন্ন ক্ষেত্রসমূহ</vt:lpstr>
      <vt:lpstr>কৃত্রিম বুদ্ধিমত্তার বিভিন্ন ক্ষেত্রসমূহ</vt:lpstr>
      <vt:lpstr>বাড়ির কাজ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Nasrin</dc:creator>
  <cp:lastModifiedBy>Nasrin</cp:lastModifiedBy>
  <cp:revision>79</cp:revision>
  <dcterms:created xsi:type="dcterms:W3CDTF">2020-12-02T10:00:44Z</dcterms:created>
  <dcterms:modified xsi:type="dcterms:W3CDTF">2020-12-04T16:54:09Z</dcterms:modified>
</cp:coreProperties>
</file>