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82" r:id="rId2"/>
    <p:sldId id="281" r:id="rId3"/>
    <p:sldId id="292" r:id="rId4"/>
    <p:sldId id="308" r:id="rId5"/>
    <p:sldId id="283" r:id="rId6"/>
    <p:sldId id="275" r:id="rId7"/>
    <p:sldId id="293" r:id="rId8"/>
    <p:sldId id="294" r:id="rId9"/>
    <p:sldId id="300" r:id="rId10"/>
    <p:sldId id="301" r:id="rId11"/>
    <p:sldId id="302" r:id="rId12"/>
    <p:sldId id="303" r:id="rId13"/>
    <p:sldId id="304" r:id="rId14"/>
    <p:sldId id="267" r:id="rId15"/>
    <p:sldId id="306" r:id="rId16"/>
    <p:sldId id="307" r:id="rId17"/>
    <p:sldId id="287" r:id="rId18"/>
    <p:sldId id="276" r:id="rId19"/>
    <p:sldId id="284" r:id="rId20"/>
    <p:sldId id="279" r:id="rId21"/>
    <p:sldId id="277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FF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8" autoAdjust="0"/>
    <p:restoredTop sz="90126" autoAdjust="0"/>
  </p:normalViewPr>
  <p:slideViewPr>
    <p:cSldViewPr>
      <p:cViewPr varScale="1">
        <p:scale>
          <a:sx n="64" d="100"/>
          <a:sy n="64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7686F-F5C4-4CC9-A7F2-A053CACB78E3}" type="datetime1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62DF5-524E-4631-A6A6-07D2573B0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085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CF79A-0940-4388-8172-FEA294DA4733}" type="datetime1">
              <a:rPr lang="en-US" smtClean="0"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57BF8-21AD-4A04-8BC4-F457AF55C8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8712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12/4/2020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83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12/4/2020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05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12/4/2020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36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12/4/2020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30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A4ABA11-D138-4CC0-BDC2-38F761559712}" type="datetime1">
              <a:rPr lang="en-US" smtClean="0"/>
              <a:t>12/4/2020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78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12/4/2020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90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12/4/2020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7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FC13822-9FD9-4875-9E71-5B5944729BD9}" type="datetime1">
              <a:rPr lang="en-US" smtClean="0"/>
              <a:t>12/4/2020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81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599A592-9517-45D5-B803-D8E694F30900}" type="datetime1">
              <a:rPr lang="en-US" smtClean="0"/>
              <a:t>12/4/2020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53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12/4/2020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1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12/4/2020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36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12/4/2020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86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C70B682-B924-4FAB-B0D7-7D4FDC931F41}" type="datetime1">
              <a:rPr lang="en-US" smtClean="0"/>
              <a:t>12/4/2020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541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12/4/2020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6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12/4/2020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53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D8F3C7E-C4FA-4551-8F02-6DDFBDA8B79C}" type="datetime1">
              <a:rPr lang="en-US" smtClean="0"/>
              <a:t>12/4/2020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32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146DCCA-0259-41B3-BFAE-539D26CB2EA0}" type="datetime1">
              <a:rPr lang="en-US" smtClean="0"/>
              <a:t>12/4/2020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73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12/4/2020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45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12/4/2020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65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12/4/2020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99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12/4/2020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27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8351-DEEB-4FAD-A48B-EB10D3F631C9}" type="datetime1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0D23-9654-47CA-B546-5705D92E8C45}" type="datetime1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2E19-1F77-4C59-8551-436E92C752B6}" type="datetime1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1409-EB97-4553-AACC-CFD7AE047A5B}" type="datetime1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6F02-9C8D-4948-9A26-C71C34533A3F}" type="datetime1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E297-EBEA-476D-8611-DC4F16BE1324}" type="datetime1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1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1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8741-AE57-44F3-9527-889254C596E9}" type="datetime1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0333-56F0-4705-BD0F-AD01C139AC7F}" type="datetime1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59627" y="134518"/>
            <a:ext cx="8878241" cy="6521222"/>
          </a:xfrm>
          <a:prstGeom prst="rect">
            <a:avLst/>
          </a:prstGeom>
          <a:solidFill>
            <a:schemeClr val="bg1"/>
          </a:solidFill>
          <a:ln w="130175" cap="rnd" cmpd="sng">
            <a:solidFill>
              <a:schemeClr val="accent5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4838" y="7"/>
            <a:ext cx="9069163" cy="6798129"/>
          </a:xfrm>
          <a:prstGeom prst="rect">
            <a:avLst/>
          </a:prstGeom>
          <a:noFill/>
          <a:ln w="139700" cmpd="sng">
            <a:solidFill>
              <a:schemeClr val="accent4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Arc 11"/>
          <p:cNvSpPr/>
          <p:nvPr userDrawn="1"/>
        </p:nvSpPr>
        <p:spPr>
          <a:xfrm rot="5400000">
            <a:off x="-287982" y="-333073"/>
            <a:ext cx="956068" cy="940716"/>
          </a:xfrm>
          <a:prstGeom prst="arc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6" name="Arc 15"/>
          <p:cNvSpPr/>
          <p:nvPr userDrawn="1"/>
        </p:nvSpPr>
        <p:spPr>
          <a:xfrm>
            <a:off x="-280306" y="6135974"/>
            <a:ext cx="956068" cy="940716"/>
          </a:xfrm>
          <a:prstGeom prst="arc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7" name="Arc 16"/>
          <p:cNvSpPr/>
          <p:nvPr userDrawn="1"/>
        </p:nvSpPr>
        <p:spPr>
          <a:xfrm rot="16200000">
            <a:off x="8507674" y="6143651"/>
            <a:ext cx="956068" cy="940716"/>
          </a:xfrm>
          <a:prstGeom prst="arc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8" name="Arc 17"/>
          <p:cNvSpPr/>
          <p:nvPr userDrawn="1"/>
        </p:nvSpPr>
        <p:spPr>
          <a:xfrm rot="10800000">
            <a:off x="8508528" y="-317697"/>
            <a:ext cx="956068" cy="940716"/>
          </a:xfrm>
          <a:prstGeom prst="arc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71453" y="1066800"/>
            <a:ext cx="8866415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693766" y="6141406"/>
            <a:ext cx="1705424" cy="405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30324FB-E7BB-48EE-A01C-88330A05F209}" type="datetime10">
              <a:rPr lang="en-US" sz="180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21:45</a:t>
            </a:fld>
            <a:endParaRPr lang="en-US" sz="1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848847" y="6156945"/>
            <a:ext cx="1634125" cy="382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44D5444-A8EE-4C3B-8D8C-CC911DCC4019}" type="slidenum">
              <a:rPr lang="en-US" sz="180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‹#›</a:t>
            </a:fld>
            <a:endParaRPr lang="en-US" sz="1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78188" y="6071925"/>
            <a:ext cx="8866415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ction Button: Home 8">
            <a:hlinkClick r:id="" action="ppaction://hlinkshowjump?jump=firstslide" highlightClick="1"/>
          </p:cNvPr>
          <p:cNvSpPr/>
          <p:nvPr userDrawn="1"/>
        </p:nvSpPr>
        <p:spPr>
          <a:xfrm>
            <a:off x="4032830" y="6147504"/>
            <a:ext cx="342900" cy="405697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Action Button: Information 10">
            <a:hlinkClick r:id="" action="ppaction://hlinkshowjump?jump=endshow" highlightClick="1"/>
          </p:cNvPr>
          <p:cNvSpPr/>
          <p:nvPr userDrawn="1"/>
        </p:nvSpPr>
        <p:spPr>
          <a:xfrm>
            <a:off x="4421384" y="6147504"/>
            <a:ext cx="342900" cy="405697"/>
          </a:xfrm>
          <a:prstGeom prst="actionButtonInformati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 userDrawn="1"/>
        </p:nvSpPr>
        <p:spPr>
          <a:xfrm>
            <a:off x="4787732" y="6139544"/>
            <a:ext cx="320010" cy="413657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 userDrawn="1"/>
        </p:nvSpPr>
        <p:spPr>
          <a:xfrm>
            <a:off x="3697602" y="6150836"/>
            <a:ext cx="295664" cy="402365"/>
          </a:xfrm>
          <a:prstGeom prst="actionButtonBackPreviou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8" indent="0">
              <a:buNone/>
              <a:defRPr sz="1000"/>
            </a:lvl3pPr>
            <a:lvl4pPr marL="1371583" indent="0">
              <a:buNone/>
              <a:defRPr sz="900"/>
            </a:lvl4pPr>
            <a:lvl5pPr marL="1828777" indent="0">
              <a:buNone/>
              <a:defRPr sz="900"/>
            </a:lvl5pPr>
            <a:lvl6pPr marL="2285971" indent="0">
              <a:buNone/>
              <a:defRPr sz="900"/>
            </a:lvl6pPr>
            <a:lvl7pPr marL="2743165" indent="0">
              <a:buNone/>
              <a:defRPr sz="900"/>
            </a:lvl7pPr>
            <a:lvl8pPr marL="3200360" indent="0">
              <a:buNone/>
              <a:defRPr sz="900"/>
            </a:lvl8pPr>
            <a:lvl9pPr marL="365755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E101-9872-4FE0-9239-ED297F747BEF}" type="datetime1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8" indent="0">
              <a:buNone/>
              <a:defRPr sz="2400"/>
            </a:lvl3pPr>
            <a:lvl4pPr marL="1371583" indent="0">
              <a:buNone/>
              <a:defRPr sz="2000"/>
            </a:lvl4pPr>
            <a:lvl5pPr marL="1828777" indent="0">
              <a:buNone/>
              <a:defRPr sz="2000"/>
            </a:lvl5pPr>
            <a:lvl6pPr marL="2285971" indent="0">
              <a:buNone/>
              <a:defRPr sz="2000"/>
            </a:lvl6pPr>
            <a:lvl7pPr marL="2743165" indent="0">
              <a:buNone/>
              <a:defRPr sz="2000"/>
            </a:lvl7pPr>
            <a:lvl8pPr marL="3200360" indent="0">
              <a:buNone/>
              <a:defRPr sz="2000"/>
            </a:lvl8pPr>
            <a:lvl9pPr marL="365755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8" indent="0">
              <a:buNone/>
              <a:defRPr sz="1000"/>
            </a:lvl3pPr>
            <a:lvl4pPr marL="1371583" indent="0">
              <a:buNone/>
              <a:defRPr sz="900"/>
            </a:lvl4pPr>
            <a:lvl5pPr marL="1828777" indent="0">
              <a:buNone/>
              <a:defRPr sz="900"/>
            </a:lvl5pPr>
            <a:lvl6pPr marL="2285971" indent="0">
              <a:buNone/>
              <a:defRPr sz="900"/>
            </a:lvl6pPr>
            <a:lvl7pPr marL="2743165" indent="0">
              <a:buNone/>
              <a:defRPr sz="900"/>
            </a:lvl7pPr>
            <a:lvl8pPr marL="3200360" indent="0">
              <a:buNone/>
              <a:defRPr sz="900"/>
            </a:lvl8pPr>
            <a:lvl9pPr marL="365755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995-2DEA-450C-9B7F-357D44738D63}" type="datetime1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A0686-B807-40F5-A6F9-F38DBCFB1B0B}" type="datetime1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newsflash/>
  </p:transition>
  <p:hf sldNum="0" hdr="0" ftr="0"/>
  <p:txStyles>
    <p:titleStyle>
      <a:lvl1pPr algn="ctr" defTabSz="9143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6" indent="-342896" algn="l" defTabSz="91438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2" indent="-285748" algn="l" defTabSz="91438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5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7" algn="l" defTabSz="91438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5" indent="-228597" algn="l" defTabSz="91438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2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8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1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5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2781"/>
            <a:ext cx="8117076" cy="964020"/>
          </a:xfrm>
          <a:prstGeom prst="rect">
            <a:avLst/>
          </a:prstGeom>
        </p:spPr>
      </p:pic>
      <p:sp>
        <p:nvSpPr>
          <p:cNvPr id="10" name="24-Point Star 9"/>
          <p:cNvSpPr/>
          <p:nvPr/>
        </p:nvSpPr>
        <p:spPr>
          <a:xfrm>
            <a:off x="431118" y="4411128"/>
            <a:ext cx="1702482" cy="1473578"/>
          </a:xfrm>
          <a:prstGeom prst="star24">
            <a:avLst/>
          </a:prstGeom>
          <a:noFill/>
          <a:ln w="57150">
            <a:solidFill>
              <a:srgbClr val="0DB35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dirty="0">
                <a:latin typeface="+mj-lt"/>
                <a:cs typeface="+mj-cs"/>
              </a:rPr>
              <a:t> </a:t>
            </a:r>
            <a:endParaRPr lang="en-US" dirty="0">
              <a:latin typeface="+mj-lt"/>
              <a:cs typeface="+mj-cs"/>
            </a:endParaRPr>
          </a:p>
        </p:txBody>
      </p:sp>
      <p:sp>
        <p:nvSpPr>
          <p:cNvPr id="11" name="24-Point Star 10"/>
          <p:cNvSpPr/>
          <p:nvPr/>
        </p:nvSpPr>
        <p:spPr>
          <a:xfrm>
            <a:off x="2616784" y="4411128"/>
            <a:ext cx="1726616" cy="1473578"/>
          </a:xfrm>
          <a:prstGeom prst="star24">
            <a:avLst/>
          </a:prstGeom>
          <a:noFill/>
          <a:ln w="57150">
            <a:solidFill>
              <a:srgbClr val="0DB35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24-Point Star 15"/>
          <p:cNvSpPr/>
          <p:nvPr/>
        </p:nvSpPr>
        <p:spPr>
          <a:xfrm>
            <a:off x="4763388" y="4411128"/>
            <a:ext cx="1866012" cy="1473578"/>
          </a:xfrm>
          <a:prstGeom prst="star24">
            <a:avLst/>
          </a:prstGeom>
          <a:noFill/>
          <a:ln w="57150">
            <a:solidFill>
              <a:srgbClr val="0DB35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24-Point Star 16"/>
          <p:cNvSpPr/>
          <p:nvPr/>
        </p:nvSpPr>
        <p:spPr>
          <a:xfrm>
            <a:off x="6934200" y="4411128"/>
            <a:ext cx="1828799" cy="1463040"/>
          </a:xfrm>
          <a:prstGeom prst="star24">
            <a:avLst/>
          </a:prstGeom>
          <a:noFill/>
          <a:ln w="57150">
            <a:solidFill>
              <a:srgbClr val="0DB35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19900" dirty="0">
                <a:latin typeface="+mj-lt"/>
                <a:cs typeface="+mj-cs"/>
              </a:rPr>
              <a:t> </a:t>
            </a:r>
            <a:endParaRPr lang="en-US" sz="19900" dirty="0">
              <a:latin typeface="+mj-lt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934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53504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28600"/>
            <a:ext cx="41793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প্রতি কর্তব্য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045756"/>
            <a:ext cx="8763000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wrap="square" anchor="ctr">
            <a:spAutoFit/>
          </a:bodyPr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হিন্দু, বৌদ্ধ, খ্রিস্টান যারা বসবাস করে তারা সবাই আমাদের প্রতিবেশী।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525090"/>
            <a:ext cx="8763000" cy="132343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wrap="square" anchor="ctr">
            <a:spAutoFit/>
          </a:bodyPr>
          <a:lstStyle/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অর্থ: ‘আল্লাহর নিকট সেই প্রতিবেশী সর্বাপেক্ষা উত্তম, যে তার প্রতিবেশীর নিকট উত্তম।’ (আল জামে’ সগির)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267"/>
          <a:stretch/>
        </p:blipFill>
        <p:spPr>
          <a:xfrm>
            <a:off x="2133600" y="4648200"/>
            <a:ext cx="5219907" cy="731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66975"/>
            <a:ext cx="3810000" cy="1952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438400"/>
            <a:ext cx="3733800" cy="1981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4724400"/>
            <a:ext cx="62039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সম্পর্কে </a:t>
            </a:r>
            <a:r>
              <a:rPr lang="bn-BD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রাসূল</a:t>
            </a: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(স.) বলেছেন-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2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28600"/>
            <a:ext cx="45448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প্রতি কর্তব্য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282243"/>
            <a:ext cx="8686800" cy="6463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wrap="square" anchor="ctr">
            <a:spAutoFit/>
          </a:bodyPr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প্রতিবেশীকে বিপদে-আপদে সাহায্য সহযোগিতা করতে হবে 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4572000"/>
            <a:ext cx="8839200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wrap="square" anchor="ctr">
            <a:spAutoFit/>
          </a:bodyPr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অর্থ: ‘সেই ব্যক্তি আমার উপর প্রকৃত ইমান আনেনি যে আরামে রাত কাটায় অথচ তার প্রতিবেশী ক্ষুধার্ত।’ (দারিমি)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4191000" cy="2209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6400" y="4800600"/>
            <a:ext cx="69509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সম্পর্কে </a:t>
            </a:r>
            <a:r>
              <a:rPr lang="bn-BD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রাসূল</a:t>
            </a:r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(স.) বলেছেন- 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57400"/>
            <a:ext cx="3962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0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28600"/>
            <a:ext cx="41793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প্রতি কর্তব্য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143000"/>
            <a:ext cx="8839200" cy="5847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wrap="square" anchor="ctr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অসুখে-বিসুখে প্রতিবেশীর খোঁজ খবর নেওয়া ও অন্যায় আচরণ না করা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419600"/>
            <a:ext cx="8763000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wrap="square" anchor="ctr">
            <a:spAutoFit/>
          </a:bodyPr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অর্থ: ‘সে ব্যক্তি জান্নাতে প্রবেশ করবে না, যার প্রতিবেশী তার অত্যাচার ও অন্যায় আচরণ হতে নিরাপদ নয়।’ (মুসলিম)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828800"/>
            <a:ext cx="4114800" cy="236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4343400" cy="236220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95800"/>
            <a:ext cx="8610600" cy="762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4000" y="457200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সম্পর্কে </a:t>
            </a:r>
            <a:r>
              <a:rPr lang="bn-BD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রাসূল</a:t>
            </a:r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(স.) বলেছেন- 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28600"/>
            <a:ext cx="41793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প্রতি কর্তব্য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4648200"/>
            <a:ext cx="8839200" cy="6463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wrap="square" anchor="ctr">
            <a:spAutoFit/>
          </a:bodyPr>
          <a:lstStyle/>
          <a:p>
            <a:pPr indent="-457200" algn="just"/>
            <a:r>
              <a:rPr lang="bn-BD" sz="3600" spc="-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প্রতিবেশীকে সালাম দেওয়া, খানা পিনায় শরিক করা, ঘৃণা না করা</a:t>
            </a:r>
            <a:r>
              <a:rPr lang="bn-IN" sz="3600" spc="-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spc="-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1" t="5001" r="8372" b="7500"/>
          <a:stretch/>
        </p:blipFill>
        <p:spPr>
          <a:xfrm>
            <a:off x="3505200" y="1524000"/>
            <a:ext cx="275844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600200"/>
            <a:ext cx="3047999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002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0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895600" y="228600"/>
            <a:ext cx="31242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000" y="4988470"/>
            <a:ext cx="8610600" cy="914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bn-BD" sz="4000" dirty="0" smtClean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 প্রতিবেশীর হক আদায় করব লিখ। </a:t>
            </a:r>
            <a:endParaRPr lang="en-US" sz="4000" dirty="0">
              <a:gradFill>
                <a:gsLst>
                  <a:gs pos="56154">
                    <a:srgbClr val="734827"/>
                  </a:gs>
                  <a:gs pos="94000">
                    <a:srgbClr val="3A6414"/>
                  </a:gs>
                  <a:gs pos="0">
                    <a:srgbClr val="008000"/>
                  </a:gs>
                  <a:gs pos="84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24-Point Star 17"/>
          <p:cNvSpPr/>
          <p:nvPr/>
        </p:nvSpPr>
        <p:spPr>
          <a:xfrm>
            <a:off x="6557111" y="2743200"/>
            <a:ext cx="2077470" cy="1754981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553200" y="1283618"/>
            <a:ext cx="2075430" cy="121443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65560"/>
            <a:ext cx="4721035" cy="28326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228600"/>
            <a:ext cx="35589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অধিকার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219200"/>
            <a:ext cx="8153400" cy="70788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wrap="square" anchor="ctr">
            <a:spAutoFit/>
          </a:bodyPr>
          <a:lstStyle/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অধিকার সম্পর্কে রাসূল (স.) বলেছেন-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67"/>
          <a:stretch/>
        </p:blipFill>
        <p:spPr>
          <a:xfrm>
            <a:off x="4724400" y="2895600"/>
            <a:ext cx="3891439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5600"/>
            <a:ext cx="4114800" cy="2438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5400" y="2057400"/>
            <a:ext cx="2688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 হলে  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295400" y="5410200"/>
            <a:ext cx="2105063" cy="54864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সেবা করা  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5562600" y="1981200"/>
            <a:ext cx="19319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মারা গেলে 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4572000" y="5334000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কাফন </a:t>
            </a:r>
            <a:r>
              <a:rPr lang="bn-BD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দাফনে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অংশ গ্রহণ করা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0200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228600"/>
            <a:ext cx="35589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অধিকার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197114"/>
            <a:ext cx="8382000" cy="70788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wrap="square" anchor="ctr">
            <a:spAutoFit/>
          </a:bodyPr>
          <a:lstStyle/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অধিকার সম্পর্কে রাসূল (স.) বলেছেন-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590800"/>
            <a:ext cx="4048125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4376737" cy="26996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00" y="1882914"/>
            <a:ext cx="3151825" cy="548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বিপদে পতিত হলে 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685800" y="5334000"/>
            <a:ext cx="3134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দুঃখের ভাগ নেওয়া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5334000" y="1905000"/>
            <a:ext cx="3448380" cy="548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কাপড়ের অভাব হলে 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5562600" y="5334000"/>
            <a:ext cx="27302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কাপড় দান করা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4169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চোখের পানি ধরে রাখতে পারলাম না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0595" end="16631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47925" y="2099016"/>
            <a:ext cx="3771900" cy="2514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031001" y="181570"/>
            <a:ext cx="57903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রাস্তার প্রতিবেশীর অধিকার</a:t>
            </a:r>
            <a:endParaRPr lang="en-GB" sz="5400" dirty="0"/>
          </a:p>
        </p:txBody>
      </p:sp>
      <p:sp>
        <p:nvSpPr>
          <p:cNvPr id="3" name="Rectangle 2"/>
          <p:cNvSpPr/>
          <p:nvPr/>
        </p:nvSpPr>
        <p:spPr>
          <a:xfrm>
            <a:off x="152400" y="4613616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মানুষকে আল্লাহ সমান যোগ্যতা ও দক্ষতা দিয়ে তৈরি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রেন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তাই আমাদের এমন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উপকার করতে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/>
          </a:p>
        </p:txBody>
      </p:sp>
      <p:sp>
        <p:nvSpPr>
          <p:cNvPr id="20" name="Rectangular Callout 19"/>
          <p:cNvSpPr/>
          <p:nvPr/>
        </p:nvSpPr>
        <p:spPr>
          <a:xfrm>
            <a:off x="2981325" y="1259058"/>
            <a:ext cx="2990850" cy="685800"/>
          </a:xfrm>
          <a:prstGeom prst="wedgeRectCallout">
            <a:avLst>
              <a:gd name="adj1" fmla="val -23185"/>
              <a:gd name="adj2" fmla="val 183526"/>
            </a:avLst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23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9" grpId="0"/>
      <p:bldP spid="3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81000" y="4623360"/>
            <a:ext cx="8501175" cy="116391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571493" indent="-571493" algn="just">
              <a:buFont typeface="Wingdings" pitchFamily="2" charset="2"/>
              <a:buChar char="v"/>
              <a:defRPr/>
            </a:pP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কোন কোন ক্ষেত্রে প্রতিবেশীর উপকার করতে পারি তার একটি তালিকা তৈরি কর।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553200" y="1170590"/>
            <a:ext cx="0" cy="3452770"/>
          </a:xfrm>
          <a:prstGeom prst="line">
            <a:avLst/>
          </a:prstGeom>
          <a:ln w="57150">
            <a:solidFill>
              <a:srgbClr val="D6009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8" y="1455352"/>
            <a:ext cx="5343525" cy="2562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590800" y="457200"/>
            <a:ext cx="3886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</a:rPr>
              <a:t>কাজ</a:t>
            </a:r>
            <a:endParaRPr lang="en-SG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 txBox="1">
            <a:spLocks/>
          </p:cNvSpPr>
          <p:nvPr/>
        </p:nvSpPr>
        <p:spPr>
          <a:xfrm>
            <a:off x="9188648" y="6268244"/>
            <a:ext cx="564952" cy="4282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82" y="3534288"/>
            <a:ext cx="8763000" cy="740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493" indent="-571493">
              <a:buFont typeface="Wingdings" pitchFamily="2" charset="2"/>
              <a:buChar char="v"/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চলার পথের সহযাত্রীরা কীসের শামিল?</a:t>
            </a:r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68694" y="462241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78425" y="2743200"/>
            <a:ext cx="4436975" cy="593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শিক্ষিত হওয়া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602458" y="5245977"/>
            <a:ext cx="3312942" cy="6214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 আত্মীয়ের</a:t>
            </a:r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2743200"/>
            <a:ext cx="4055139" cy="5840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অন্যায়কে প্রতিহত করা</a:t>
            </a:r>
            <a:endPara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2057400"/>
            <a:ext cx="4057649" cy="5759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কুরআন না পড়া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600" y="4486309"/>
            <a:ext cx="2730624" cy="5916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আত্মীয়ের   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19600" y="2057400"/>
            <a:ext cx="4495800" cy="54818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প্রতিবেশিদের অবহেলা করা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20070" y="5245707"/>
            <a:ext cx="2739154" cy="621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 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1219200"/>
            <a:ext cx="5833522" cy="6400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>
            <a:spAutoFit/>
          </a:bodyPr>
          <a:lstStyle/>
          <a:p>
            <a:pPr marL="742950" indent="-74295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 জান্নাত প্রাপ্তির অন্তরায়?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562600" y="4495800"/>
            <a:ext cx="3352800" cy="5557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endParaRPr lang="bn-BD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1672444" y="185480"/>
            <a:ext cx="4696751" cy="736489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9" name="Picture 18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367480" y="170352"/>
            <a:ext cx="5693195" cy="83343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3955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8" grpId="2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 t="1999" r="3331" b="2011"/>
          <a:stretch/>
        </p:blipFill>
        <p:spPr>
          <a:xfrm>
            <a:off x="4724400" y="1161143"/>
            <a:ext cx="4159532" cy="478245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scene3d>
            <a:camera prst="perspectiveHeroicExtremeLeftFacing" fov="1800000">
              <a:rot lat="0" lon="0" rev="21594000"/>
            </a:camera>
            <a:lightRig rig="threePt" dir="t"/>
          </a:scene3d>
        </p:spPr>
      </p:pic>
      <p:sp>
        <p:nvSpPr>
          <p:cNvPr id="2" name="Rounded Rectangle 1"/>
          <p:cNvSpPr/>
          <p:nvPr/>
        </p:nvSpPr>
        <p:spPr>
          <a:xfrm>
            <a:off x="3307897" y="241713"/>
            <a:ext cx="2559503" cy="7315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0" y="1447800"/>
            <a:ext cx="0" cy="43434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876800" y="3048000"/>
            <a:ext cx="3973513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৪র্থ</a:t>
            </a:r>
            <a:r>
              <a:rPr lang="en-US" sz="4000" dirty="0" smtClean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(আখলাক)</a:t>
            </a:r>
          </a:p>
          <a:p>
            <a:pPr algn="ctr"/>
            <a:r>
              <a:rPr lang="bn-BD" sz="4000" dirty="0" smtClean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০৫ </a:t>
            </a:r>
            <a:endParaRPr lang="bn-IN" sz="4400" dirty="0">
              <a:ln w="1905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r>
              <a:rPr lang="bn-BD" sz="4400" b="1" dirty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b="1" dirty="0">
              <a:ln w="1905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1" y="1143000"/>
            <a:ext cx="4038600" cy="48105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81000" y="1905000"/>
            <a:ext cx="40848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তরিকুল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রঘুনাথপুর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নবাবগঞ্জ,দিনাজপুর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21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6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408466" y="124857"/>
            <a:ext cx="4000500" cy="55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325922" y="5334000"/>
            <a:ext cx="2208478" cy="5603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ii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" y="5334000"/>
            <a:ext cx="1852129" cy="613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59944" y="5347463"/>
            <a:ext cx="1887516" cy="546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43547" y="5334000"/>
            <a:ext cx="1718853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  </a:t>
            </a:r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1652449" y="-4741"/>
            <a:ext cx="4696750" cy="814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22" name="Picture 21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495341" y="-13484"/>
            <a:ext cx="5693194" cy="833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23" name="Rounded Rectangle 22"/>
          <p:cNvSpPr/>
          <p:nvPr/>
        </p:nvSpPr>
        <p:spPr>
          <a:xfrm>
            <a:off x="304800" y="1981200"/>
            <a:ext cx="4191000" cy="5765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তাকে ঋণ দেওয়া  </a:t>
            </a:r>
            <a:endParaRPr lang="bn-BD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04800" y="2590800"/>
            <a:ext cx="5562600" cy="6209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ii)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দাফন কাফনে অংশ নেওয়া 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04800" y="3352800"/>
            <a:ext cx="4458930" cy="668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iii)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তার লজ্জা আবৃত করা</a:t>
            </a:r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04800" y="4419600"/>
            <a:ext cx="3921815" cy="6710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bn-BD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4800" y="990600"/>
            <a:ext cx="4876800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v"/>
              <a:defRPr/>
            </a:pP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 প্রতিবেশীর হক? 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38237" y="4741314"/>
            <a:ext cx="8500964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571493" indent="-571493" algn="just">
              <a:buFont typeface="Wingdings" panose="05000000000000000000" pitchFamily="2" charset="2"/>
              <a:buChar char="Ø"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সাথে </a:t>
            </a:r>
            <a:r>
              <a:rPr lang="bn-BD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সুসম্পর্ক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বজায় রাখলে কী </a:t>
            </a:r>
            <a:r>
              <a:rPr lang="bn-BD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সুফল পাওয়া যায় তার একটি তালিকা তৈরি কর 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8237" y="370698"/>
            <a:ext cx="81708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আগামীকাল এই প্রশ্নের উত্তর লিখে নিয়ে আসবে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15" y="1350051"/>
            <a:ext cx="4229100" cy="3171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70"/>
          <a:stretch/>
        </p:blipFill>
        <p:spPr>
          <a:xfrm>
            <a:off x="4511104" y="1350051"/>
            <a:ext cx="4480496" cy="3171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91088" y="473077"/>
            <a:ext cx="4443112" cy="81605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prstTxWarp prst="textPlain">
              <a:avLst/>
            </a:prstTxWarp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bn-BD" sz="6000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আর নয়</a:t>
            </a:r>
            <a:endParaRPr lang="en-US" sz="6000" dirty="0">
              <a:solidFill>
                <a:srgbClr val="FF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200" y="4892675"/>
            <a:ext cx="8534400" cy="1219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bn-IN" sz="13800" b="1" spc="151" dirty="0">
                <a:ln w="11430"/>
                <a:solidFill>
                  <a:schemeClr val="bg1"/>
                </a:solidFill>
                <a:effectLst>
                  <a:glow rad="101600">
                    <a:srgbClr val="0F6AA9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 </a:t>
            </a:r>
            <a:endParaRPr lang="en-US" sz="13800" b="1" spc="151" dirty="0">
              <a:ln w="11430"/>
              <a:solidFill>
                <a:schemeClr val="bg1"/>
              </a:solidFill>
              <a:effectLst>
                <a:glow rad="101600">
                  <a:srgbClr val="0F6AA9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009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97822"/>
            <a:ext cx="571500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দু’টি দেখে বল......... </a:t>
            </a:r>
            <a:endParaRPr lang="en-US" sz="48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953000"/>
            <a:ext cx="826008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বাড়ির চার পাশে যারা বসবাস করে তাদেরকে কী বলে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9112"/>
            <a:ext cx="4038600" cy="31744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57400" y="4801344"/>
            <a:ext cx="4876800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</a:t>
            </a:r>
            <a:endParaRPr lang="en-US" sz="44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95400"/>
            <a:ext cx="4114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6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3962400" cy="350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200"/>
            <a:ext cx="4064000" cy="3505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4953000"/>
            <a:ext cx="7924800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প্রতিবেশীদের সাহায্য করাকে কী বলে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97822"/>
            <a:ext cx="571500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দু’টি দেখে বল......... </a:t>
            </a:r>
            <a:endParaRPr lang="en-US" sz="48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9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676400" y="304800"/>
            <a:ext cx="5463384" cy="637489"/>
          </a:xfrm>
          <a:prstGeom prst="roundRect">
            <a:avLst/>
          </a:prstGeom>
          <a:pattFill prst="pct70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 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4800600"/>
            <a:ext cx="596509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প্রতি কর্তব্য</a:t>
            </a:r>
            <a:endParaRPr lang="en-US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19200"/>
            <a:ext cx="5562600" cy="360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1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6" y="15240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10207" y="6096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587375" y="122721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895600" y="209522"/>
            <a:ext cx="2851737" cy="78107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r>
              <a:rPr lang="bn-BD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60" y="2438400"/>
            <a:ext cx="89154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প্রতিবেশীর পরিচয়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 করতে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</a:p>
          <a:p>
            <a:pPr marL="457200" indent="-457200">
              <a:lnSpc>
                <a:spcPct val="150000"/>
              </a:lnSpc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প্রতি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দায়িত্ব ও কর্তব্য ব্যাখ্যা করতে পারবে।</a:t>
            </a:r>
          </a:p>
          <a:p>
            <a:pPr marL="457200" indent="-457200">
              <a:lnSpc>
                <a:spcPct val="150000"/>
              </a:lnSpc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অধিকার রক্ষা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করার ধর্মীয় গুরুত্ব বর্ণনা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228600"/>
            <a:ext cx="8001000" cy="78107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bn-BD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আরবী প্রতি শব্দ হলো- </a:t>
            </a:r>
            <a:endParaRPr lang="en-US" sz="12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4800600"/>
            <a:ext cx="8991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যারা বসবাস করে তারা আমাদের প্রতিবেশী।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28600"/>
            <a:ext cx="1371600" cy="713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78280"/>
            <a:ext cx="3962400" cy="3017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4419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7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152400"/>
            <a:ext cx="75616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রাসূলের (স) এর ভাষায় প্রতিবেশী-</a:t>
            </a:r>
            <a:endParaRPr lang="en-GB" sz="5400" dirty="0"/>
          </a:p>
        </p:txBody>
      </p:sp>
      <p:sp>
        <p:nvSpPr>
          <p:cNvPr id="14" name="Rectangle 13"/>
          <p:cNvSpPr/>
          <p:nvPr/>
        </p:nvSpPr>
        <p:spPr>
          <a:xfrm>
            <a:off x="381000" y="4876800"/>
            <a:ext cx="8305800" cy="70788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wrap="square" anchor="ctr">
            <a:spAutoFit/>
          </a:bodyPr>
          <a:lstStyle/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সামনে-পিছনে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ডানে-বাঁয়ে চল্লিশ ঘর পর্যন্ত প্রতিবেশী।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5000" r="2858" b="6111"/>
          <a:stretch/>
        </p:blipFill>
        <p:spPr>
          <a:xfrm>
            <a:off x="381000" y="1295400"/>
            <a:ext cx="3992880" cy="274320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71600"/>
            <a:ext cx="3886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9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 txBox="1">
            <a:spLocks/>
          </p:cNvSpPr>
          <p:nvPr/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fld id="{A6632AD3-3F15-4F61-902D-64B0547CE061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9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632AD3-3F15-4F61-902D-64B0547CE061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9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14600" y="304800"/>
            <a:ext cx="32004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4876800"/>
            <a:ext cx="8839200" cy="10668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চল্লিশ বাড়ি ছাড়াও আর কোন </a:t>
            </a:r>
            <a:r>
              <a:rPr lang="bn-BD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ধরণের  প্রতিবেশী  আছে তা লিখ।   </a:t>
            </a:r>
          </a:p>
        </p:txBody>
      </p:sp>
      <p:sp>
        <p:nvSpPr>
          <p:cNvPr id="14" name="24-Point Star 13"/>
          <p:cNvSpPr/>
          <p:nvPr/>
        </p:nvSpPr>
        <p:spPr>
          <a:xfrm>
            <a:off x="6324600" y="2590800"/>
            <a:ext cx="2376488" cy="2245270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6629400" y="1071562"/>
            <a:ext cx="2096930" cy="121443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4953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5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FFF00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1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3188</TotalTime>
  <Words>535</Words>
  <Application>Microsoft Office PowerPoint</Application>
  <PresentationFormat>On-screen Show (4:3)</PresentationFormat>
  <Paragraphs>118</Paragraphs>
  <Slides>22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Jewel</dc:creator>
  <cp:lastModifiedBy>HP</cp:lastModifiedBy>
  <cp:revision>764</cp:revision>
  <dcterms:created xsi:type="dcterms:W3CDTF">2006-08-16T00:00:00Z</dcterms:created>
  <dcterms:modified xsi:type="dcterms:W3CDTF">2020-12-04T15:46:55Z</dcterms:modified>
</cp:coreProperties>
</file>