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84" autoAdjust="0"/>
    <p:restoredTop sz="94660"/>
  </p:normalViewPr>
  <p:slideViewPr>
    <p:cSldViewPr>
      <p:cViewPr varScale="1">
        <p:scale>
          <a:sx n="70" d="100"/>
          <a:sy n="70" d="100"/>
        </p:scale>
        <p:origin x="14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B343-2BED-498B-A622-BC2D547E64C4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7B848-A3D8-4944-A498-68ABAAC7E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B343-2BED-498B-A622-BC2D547E64C4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7B848-A3D8-4944-A498-68ABAAC7E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B343-2BED-498B-A622-BC2D547E64C4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7B848-A3D8-4944-A498-68ABAAC7E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B343-2BED-498B-A622-BC2D547E64C4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7B848-A3D8-4944-A498-68ABAAC7E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B343-2BED-498B-A622-BC2D547E64C4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7B848-A3D8-4944-A498-68ABAAC7E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B343-2BED-498B-A622-BC2D547E64C4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7B848-A3D8-4944-A498-68ABAAC7E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B343-2BED-498B-A622-BC2D547E64C4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7B848-A3D8-4944-A498-68ABAAC7E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B343-2BED-498B-A622-BC2D547E64C4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7B848-A3D8-4944-A498-68ABAAC7E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B343-2BED-498B-A622-BC2D547E64C4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7B848-A3D8-4944-A498-68ABAAC7E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B343-2BED-498B-A622-BC2D547E64C4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7B848-A3D8-4944-A498-68ABAAC7E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B343-2BED-498B-A622-BC2D547E64C4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7B848-A3D8-4944-A498-68ABAAC7E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3B343-2BED-498B-A622-BC2D547E64C4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7B848-A3D8-4944-A498-68ABAAC7E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../Video/geography_seasons.flv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lower_wallpaper_hd_for_p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28600"/>
            <a:ext cx="9144000" cy="2819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bn-BD" sz="16600" dirty="0" smtClean="0">
                <a:solidFill>
                  <a:schemeClr val="tx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6600" dirty="0" smtClean="0">
                <a:solidFill>
                  <a:schemeClr val="tx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solidFill>
                <a:schemeClr val="tx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ar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838200"/>
            <a:ext cx="4038600" cy="2362200"/>
          </a:xfrm>
          <a:prstGeom prst="rect">
            <a:avLst/>
          </a:prstGeom>
        </p:spPr>
      </p:pic>
      <p:pic>
        <p:nvPicPr>
          <p:cNvPr id="5" name="Picture 4" descr="exi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838200"/>
            <a:ext cx="3200400" cy="2286000"/>
          </a:xfrm>
          <a:prstGeom prst="rect">
            <a:avLst/>
          </a:prstGeom>
        </p:spPr>
      </p:pic>
      <p:pic>
        <p:nvPicPr>
          <p:cNvPr id="6" name="Picture 5" descr="path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3886200"/>
            <a:ext cx="7086600" cy="22098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38200" y="3276600"/>
            <a:ext cx="3124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পৃথিবীর কৌনিক অবসস্থান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57800" y="3352800"/>
            <a:ext cx="3124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পৃথিবী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81200" y="6172200"/>
            <a:ext cx="5562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বার্ষিক গতি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a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3390900" cy="2286000"/>
          </a:xfrm>
          <a:prstGeom prst="rect">
            <a:avLst/>
          </a:prstGeom>
        </p:spPr>
      </p:pic>
      <p:pic>
        <p:nvPicPr>
          <p:cNvPr id="5" name="Picture 4" descr="ray_s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590800"/>
            <a:ext cx="6705600" cy="2286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953000"/>
            <a:ext cx="9144000" cy="1905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পৃথিবীর কৌনিক অবস্থানের কারণে পৃথিবীর উপর সূর্যরশ্নি বিভিন্ন কোণে হেলে পড়ে। ফলে বিভিন্ন সময়ে তাপমাত্রার তারতম্য হয়।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609600"/>
            <a:ext cx="7924800" cy="5791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তাহলে আমরা বলতে পারি পৃথিবীতে তাপমাত্রার তারতম্যের ফলে বিভিন্ন সময়ে আবহাওয়া ও জলবায়ুর যে পরিবর্তন হয় – তাই ঋতু পরিবর্তন। </a:t>
            </a:r>
          </a:p>
          <a:p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তাপমাত্রার পরিবর্তনের কারণ হিসেবে আমরা পৃথিবীর কৌণিক অবস্থান ও বার্ষক গতিকে চিহ্নিত করতে পারি।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381000"/>
            <a:ext cx="6858000" cy="1219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বার্ষিক গতির ফলে কীভাবে ঋতু পরিবর্তন হয়?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1828800"/>
            <a:ext cx="6858000" cy="990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 ভিডিও থেকে তা আমরা সহজে  বুঝতে পারি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0" y="4495800"/>
            <a:ext cx="25146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hlinkClick r:id="rId3" action="ppaction://hlinkfile"/>
              </a:rPr>
              <a:t>Video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76400"/>
            <a:ext cx="9144000" cy="5181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বার্ষিক গতি কি?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পৃথিবীর কৌণিক অবস্থানের চিত্র অংকন কর।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সূর্যরশ্মি পৃথিবীতে বিভিন্ন কোণে আপতিত হওয়ায় 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তাপমাত্রার</a:t>
            </a:r>
            <a:r>
              <a:rPr lang="en-US" sz="320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320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তারতম্য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হয়- ব্যাখ্যা কর।</a:t>
            </a:r>
          </a:p>
          <a:p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533400"/>
            <a:ext cx="53340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676400"/>
            <a:ext cx="8229600" cy="487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earthsmotion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752600"/>
            <a:ext cx="6553200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40386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 ঊপরের চিত্রটি অংকন করে পৃথিবীর ঋতু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পরিবর্তন প্রক্রিয়াটি ব্যাখ্যা কর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0" y="2286000"/>
            <a:ext cx="5715000" cy="2590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0" y="228600"/>
            <a:ext cx="8763000" cy="22098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bn-BD" sz="11500" dirty="0" smtClean="0">
                <a:solidFill>
                  <a:schemeClr val="tx1"/>
                </a:solidFill>
                <a:effectLst>
                  <a:outerShdw blurRad="50800" dist="38100" dir="16200000" rotWithShape="0">
                    <a:schemeClr val="tx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971800"/>
            <a:ext cx="8991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bn-BD" sz="4400" dirty="0" smtClean="0">
                <a:solidFill>
                  <a:srgbClr val="002060"/>
                </a:solidFill>
              </a:rPr>
              <a:t>মোঃ মোয়াজ্জেম হোসেন</a:t>
            </a:r>
          </a:p>
          <a:p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bn-BD" sz="4400" dirty="0" smtClean="0">
                <a:solidFill>
                  <a:srgbClr val="002060"/>
                </a:solidFill>
              </a:rPr>
              <a:t>সহকারী শিক্ষক(সামাজিক বিজ্ঞান)</a:t>
            </a:r>
          </a:p>
          <a:p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bn-BD" sz="4400" dirty="0" smtClean="0">
                <a:solidFill>
                  <a:srgbClr val="002060"/>
                </a:solidFill>
              </a:rPr>
              <a:t>রিচি উচ্চ বিদ্যালয়, হবিগঞ্জ।</a:t>
            </a:r>
          </a:p>
          <a:p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bn-BD" sz="4400" dirty="0" smtClean="0">
                <a:solidFill>
                  <a:srgbClr val="002060"/>
                </a:solidFill>
              </a:rPr>
              <a:t>মোবাইল নং – ০১৭২৯</a:t>
            </a:r>
            <a:r>
              <a:rPr lang="en-US" sz="4400" dirty="0" smtClean="0">
                <a:solidFill>
                  <a:srgbClr val="002060"/>
                </a:solidFill>
              </a:rPr>
              <a:t>  </a:t>
            </a:r>
            <a:r>
              <a:rPr lang="bn-BD" sz="4400" dirty="0" smtClean="0">
                <a:solidFill>
                  <a:srgbClr val="002060"/>
                </a:solidFill>
              </a:rPr>
              <a:t>৮৪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bn-BD" sz="4400" dirty="0" smtClean="0">
                <a:solidFill>
                  <a:srgbClr val="002060"/>
                </a:solidFill>
              </a:rPr>
              <a:t>১০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bn-BD" sz="4400" dirty="0" smtClean="0">
                <a:solidFill>
                  <a:srgbClr val="002060"/>
                </a:solidFill>
              </a:rPr>
              <a:t>৬৮</a:t>
            </a:r>
          </a:p>
          <a:p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bn-BD" sz="4400" dirty="0" smtClean="0">
                <a:solidFill>
                  <a:srgbClr val="002060"/>
                </a:solidFill>
              </a:rPr>
              <a:t>ই-মেইলঃ </a:t>
            </a:r>
            <a:r>
              <a:rPr lang="en-US" sz="4400" dirty="0" err="1" smtClean="0">
                <a:solidFill>
                  <a:srgbClr val="002060"/>
                </a:solidFill>
              </a:rPr>
              <a:t>mhlam1983@gmail.com</a:t>
            </a:r>
            <a:endParaRPr lang="en-US" sz="4400" dirty="0">
              <a:solidFill>
                <a:srgbClr val="00206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2133600"/>
            <a:ext cx="1066800" cy="13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ular Callout 3"/>
          <p:cNvSpPr/>
          <p:nvPr/>
        </p:nvSpPr>
        <p:spPr>
          <a:xfrm>
            <a:off x="914400" y="457200"/>
            <a:ext cx="6934200" cy="1143000"/>
          </a:xfrm>
          <a:prstGeom prst="wedge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 পারিচিতি</a:t>
            </a:r>
            <a:endParaRPr lang="en-US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1905000"/>
            <a:ext cx="6629400" cy="3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bn-BD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শ্রেণীঃ নবম</a:t>
            </a:r>
          </a:p>
          <a:p>
            <a:r>
              <a:rPr lang="bn-BD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বিষয়ঃ ভূ-গোল</a:t>
            </a:r>
          </a:p>
          <a:p>
            <a:r>
              <a:rPr lang="bn-BD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সময়ঃ ৫৫ মিনিট </a:t>
            </a:r>
          </a:p>
          <a:p>
            <a:r>
              <a:rPr lang="bn-BD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শিক্ষার্থীর সংখ্যাঃ ৩০ জন। 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685800"/>
          <a:ext cx="8382000" cy="591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  <a:gridCol w="1219200"/>
                <a:gridCol w="3581400"/>
                <a:gridCol w="10668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ক্রম</a:t>
                      </a:r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ধাপ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কার্যক্রম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সময়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উপকরন</a:t>
                      </a:r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 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প্রস্তুতি</a:t>
                      </a:r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কুশল</a:t>
                      </a:r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বিনিময়, শ্রেণি বিন্যাস, মনযোগ আকর্ষণ, পাঠ ঘোষণা। 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১+১+২+১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1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মিনিট</a:t>
                      </a:r>
                      <a:endParaRPr lang="en-US" sz="1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DC + </a:t>
                      </a:r>
                      <a:endParaRPr lang="bn-BD" sz="20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চকবোর্ড</a:t>
                      </a:r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bn-BD" sz="20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0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0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0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 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শিখনফল</a:t>
                      </a:r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১ 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ছয়টি</a:t>
                      </a:r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ঋতুর স্থির চিত্র প্রদর্শণ ও কোনটি কোন ঋতুর তা জানতে চাইব ।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১০ মিনিট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DC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শিখনফল</a:t>
                      </a:r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2 </a:t>
                      </a:r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পৃথিবীর</a:t>
                      </a:r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গোলীয় আকার, ঊপবৃত্তাকার কক্ষপথ, কক্ষপথে কৌণীক অবস্থান ও বার্ষিক গতি, তাপমাত্রার তারতম্য শিক্ষার্থীদের ব্যাখ্যা করব।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৯</a:t>
                      </a:r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মিনিট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DC+ </a:t>
                      </a:r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চকবোর্ড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শিখনফল</a:t>
                      </a:r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3 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পৃথিবীর</a:t>
                      </a:r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বার্ষিক গতির ফলে বিভিন্ন স্থানে বছরের বিভিন্ন সময়ে ঋতু পরিবর্তন হয়। 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১৫ মিনিট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DC+ </a:t>
                      </a:r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চকবোর্ড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3 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মূল্যায়ন 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একক</a:t>
                      </a:r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কাজ,  </a:t>
                      </a:r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দলীয় কাজ, প্রশ্ন-উত্তর</a:t>
                      </a:r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এর মাধ্যমে। 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১২ মিনিট 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DC+</a:t>
                      </a:r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চকবোর্ড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৪ 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বাড়ির</a:t>
                      </a:r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কাজ 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উচ্চতর</a:t>
                      </a:r>
                      <a:r>
                        <a:rPr lang="bn-BD" sz="2000" baseline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দক্ষতা যাচাই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৩ মিনিট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চকবোর্ড ।</a:t>
                      </a:r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 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সমাপ্ত</a:t>
                      </a:r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ধন্যবাদ</a:t>
                      </a:r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 মিনিট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DC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0"/>
            <a:ext cx="7162800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পাঠ কার্যক্রম পরিকল্পনাঃ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33400" y="0"/>
            <a:ext cx="8610600" cy="22098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667000"/>
            <a:ext cx="9144000" cy="4191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ঋতু পরিবর্তনের ধারণা সংজ্ঞায়িত করতে         </a:t>
            </a:r>
          </a:p>
          <a:p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পারবে।</a:t>
            </a:r>
          </a:p>
          <a:p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ঋতু পরিবর্তনের কারণগুলো ব্যাখ্যা করতে</a:t>
            </a:r>
          </a:p>
          <a:p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পারবে।</a:t>
            </a:r>
          </a:p>
          <a:p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ঋতু পরিবর্তনের পদ্ধতি বর্ণনা করতে পারবে।</a:t>
            </a:r>
          </a:p>
          <a:p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arthmotion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47800"/>
            <a:ext cx="7848600" cy="3962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381000"/>
            <a:ext cx="75438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চিত্রে কি দেখানো হচ্ছেঃ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ummer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066800"/>
            <a:ext cx="3365500" cy="2286000"/>
          </a:xfrm>
          <a:prstGeom prst="rect">
            <a:avLst/>
          </a:prstGeom>
        </p:spPr>
      </p:pic>
      <p:pic>
        <p:nvPicPr>
          <p:cNvPr id="14" name="Picture 13" descr="col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066800"/>
            <a:ext cx="3335867" cy="2209800"/>
          </a:xfrm>
          <a:prstGeom prst="rect">
            <a:avLst/>
          </a:prstGeom>
        </p:spPr>
      </p:pic>
      <p:pic>
        <p:nvPicPr>
          <p:cNvPr id="15" name="Picture 14" descr="autumn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3962400"/>
            <a:ext cx="3276600" cy="2286000"/>
          </a:xfrm>
          <a:prstGeom prst="rect">
            <a:avLst/>
          </a:prstGeom>
        </p:spPr>
      </p:pic>
      <p:pic>
        <p:nvPicPr>
          <p:cNvPr id="16" name="Picture 15" descr="spring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4400" y="3962400"/>
            <a:ext cx="3352799" cy="2312894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762000" y="0"/>
            <a:ext cx="7315200" cy="914400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 বৃন্দ তোমরা স্লাইডে চারটি চিত্র দেখতে পাচ্ছ।</a:t>
            </a:r>
          </a:p>
          <a:p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বলতো এগুলো বছরের কোন কোন সময়ের চিত্র।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7800" y="3429000"/>
            <a:ext cx="1828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গ্রীষ্ম কাল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10200" y="3429000"/>
            <a:ext cx="1828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শীত কাল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76400" y="6324600"/>
            <a:ext cx="1828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শরৎ কাল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86400" y="6324600"/>
            <a:ext cx="1828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বসন্ত কাল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981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বার্ষিক গতি কী?</a:t>
            </a:r>
          </a:p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ঋতু পরিবর্তন কেন হয়?</a:t>
            </a:r>
          </a:p>
          <a:p>
            <a:pPr algn="ctr"/>
            <a:endParaRPr lang="bn-BD" sz="5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286000"/>
            <a:ext cx="9144000" cy="4572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পৃথিবী সূর্যের চারিদিকে উপবৃত্তাকার কক্ষপথে ৩৬৫ দিন ৬ ঘন্টায় ১ বার ঘূরে আসে। পৃথিবীর এই গতিকে বার্ষিক গতি বলে।</a:t>
            </a:r>
          </a:p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বার্ষিক গতির ফলে ঋতু পরিবর্তন হয়।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81000"/>
            <a:ext cx="8077200" cy="2743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প্রশ্ন</a:t>
            </a:r>
          </a:p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ঋতু পরিবর্তন বলতে কী বুঝ?</a:t>
            </a:r>
          </a:p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পরিবর্তন পৃথিবীর উপর কী কী প্রভাব সৃষ্টি করে?</a:t>
            </a:r>
          </a:p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 ঋতুতে আমাদের পরিবেশে কোন ধরনের পরিবর্তন লক্ষ করি?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3657600"/>
            <a:ext cx="6629400" cy="2438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এখন আমরা প্রশ্নগুলোর উত্তর খুজি।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428</Words>
  <Application>Microsoft Office PowerPoint</Application>
  <PresentationFormat>On-screen Show (4:3)</PresentationFormat>
  <Paragraphs>97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Doel-1612i3</dc:creator>
  <cp:lastModifiedBy>MH</cp:lastModifiedBy>
  <cp:revision>115</cp:revision>
  <dcterms:created xsi:type="dcterms:W3CDTF">2014-11-17T15:35:44Z</dcterms:created>
  <dcterms:modified xsi:type="dcterms:W3CDTF">2020-12-03T18:31:29Z</dcterms:modified>
</cp:coreProperties>
</file>