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57" r:id="rId3"/>
    <p:sldId id="258" r:id="rId4"/>
    <p:sldId id="259" r:id="rId5"/>
    <p:sldId id="260" r:id="rId6"/>
    <p:sldId id="261" r:id="rId7"/>
    <p:sldId id="275" r:id="rId8"/>
    <p:sldId id="263" r:id="rId9"/>
    <p:sldId id="264" r:id="rId10"/>
    <p:sldId id="265" r:id="rId11"/>
    <p:sldId id="267" r:id="rId12"/>
    <p:sldId id="268" r:id="rId13"/>
    <p:sldId id="266" r:id="rId14"/>
    <p:sldId id="277" r:id="rId15"/>
    <p:sldId id="278" r:id="rId16"/>
    <p:sldId id="279" r:id="rId17"/>
    <p:sldId id="280" r:id="rId18"/>
    <p:sldId id="282" r:id="rId19"/>
    <p:sldId id="269" r:id="rId20"/>
    <p:sldId id="286" r:id="rId21"/>
    <p:sldId id="287" r:id="rId22"/>
    <p:sldId id="271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BA12"/>
    <a:srgbClr val="9C249F"/>
    <a:srgbClr val="A51BA5"/>
    <a:srgbClr val="00CC00"/>
    <a:srgbClr val="E719F7"/>
    <a:srgbClr val="B60AAE"/>
    <a:srgbClr val="CC00CC"/>
    <a:srgbClr val="0033CC"/>
    <a:srgbClr val="00FF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4254B-B938-431C-B978-E6A046E7BD80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81752-FD05-4EC6-A5B2-121C321D31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60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0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837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94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8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81752-FD05-4EC6-A5B2-121C321D313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6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0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8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0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50F60A-9C95-4D25-9076-15D471D182DC}" type="datetimeFigureOut">
              <a:rPr lang="en-US" smtClean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D7086-C307-42A3-BA8F-419E557D3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64951" y="154745"/>
            <a:ext cx="11839136" cy="6541477"/>
          </a:xfrm>
          <a:prstGeom prst="rect">
            <a:avLst/>
          </a:prstGeom>
          <a:solidFill>
            <a:schemeClr val="bg1"/>
          </a:solidFill>
          <a:ln w="53975">
            <a:solidFill>
              <a:srgbClr val="00CC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28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08" y="140678"/>
            <a:ext cx="1334842" cy="9068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28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793505" y="140678"/>
            <a:ext cx="1291714" cy="90683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52251" y="60960"/>
            <a:ext cx="12070080" cy="6723017"/>
          </a:xfrm>
          <a:prstGeom prst="rect">
            <a:avLst/>
          </a:prstGeom>
          <a:noFill/>
          <a:ln w="171450" cmpd="thickThin">
            <a:solidFill>
              <a:srgbClr val="9C249F">
                <a:alpha val="8745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216217" y="5929313"/>
            <a:ext cx="11742420" cy="731520"/>
            <a:chOff x="230505" y="1711643"/>
            <a:chExt cx="10702290" cy="100584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505" y="1711643"/>
              <a:ext cx="3112770" cy="100584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3275" y="1711643"/>
              <a:ext cx="2529840" cy="100584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3115" y="1711643"/>
              <a:ext cx="2529840" cy="10058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2955" y="1711643"/>
              <a:ext cx="2529840" cy="10058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276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33.jpg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2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microsoft.com/office/2007/relationships/hdphoto" Target="../media/hdphoto20.wdp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12" Type="http://schemas.openxmlformats.org/officeDocument/2006/relationships/image" Target="../media/image2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1.wdp"/><Relationship Id="rId11" Type="http://schemas.openxmlformats.org/officeDocument/2006/relationships/image" Target="../media/image27.JPG"/><Relationship Id="rId5" Type="http://schemas.openxmlformats.org/officeDocument/2006/relationships/image" Target="../media/image24.png"/><Relationship Id="rId10" Type="http://schemas.microsoft.com/office/2007/relationships/hdphoto" Target="../media/hdphoto13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6.pn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12" y="2693824"/>
            <a:ext cx="2161576" cy="15828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9596" y1="52632" x2="59933" y2="60197"/>
                        <a14:foregroundMark x1="47980" y1="66776" x2="47980" y2="66776"/>
                        <a14:foregroundMark x1="59596" y1="66447" x2="59764" y2="72039"/>
                        <a14:foregroundMark x1="65152" y1="56579" x2="66162" y2="61842"/>
                        <a14:foregroundMark x1="64815" y1="50987" x2="69024" y2="41776"/>
                        <a14:foregroundMark x1="79461" y1="47368" x2="83502" y2="50658"/>
                        <a14:foregroundMark x1="84680" y1="55592" x2="84680" y2="63816"/>
                        <a14:foregroundMark x1="80976" y1="22368" x2="80976" y2="30263"/>
                        <a14:foregroundMark x1="78283" y1="26645" x2="78956" y2="40789"/>
                        <a14:foregroundMark x1="75253" y1="27632" x2="75253" y2="35855"/>
                        <a14:foregroundMark x1="71044" y1="26316" x2="71380" y2="33553"/>
                        <a14:foregroundMark x1="65152" y1="25987" x2="65320" y2="33224"/>
                        <a14:foregroundMark x1="33838" y1="66118" x2="34343" y2="78618"/>
                        <a14:foregroundMark x1="29798" y1="72697" x2="29966" y2="75000"/>
                        <a14:foregroundMark x1="36869" y1="64803" x2="42424" y2="64803"/>
                        <a14:foregroundMark x1="40909" y1="78618" x2="35690" y2="78289"/>
                        <a14:foregroundMark x1="64310" y1="69737" x2="65152" y2="75329"/>
                        <a14:foregroundMark x1="72391" y1="51974" x2="70707" y2="67763"/>
                        <a14:foregroundMark x1="77104" y1="54605" x2="77609" y2="67763"/>
                        <a14:foregroundMark x1="59091" y1="25987" x2="59091" y2="37500"/>
                        <a14:foregroundMark x1="61111" y1="31579" x2="62795" y2="37500"/>
                        <a14:foregroundMark x1="67845" y1="26316" x2="68350" y2="33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2190036"/>
            <a:ext cx="4947087" cy="253184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1946366" y="387064"/>
            <a:ext cx="8205962" cy="8925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6" y="1945268"/>
            <a:ext cx="3065688" cy="40263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71" y="490540"/>
            <a:ext cx="3065688" cy="40263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71" b="97541" l="3667" r="99111">
                        <a14:foregroundMark x1="81222" y1="28806" x2="85333" y2="30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6733">
            <a:off x="10951044" y="5338627"/>
            <a:ext cx="1096969" cy="1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7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-0.375 0.2106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35352 -0.320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-1604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33633 -0.183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91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074149" y="283327"/>
            <a:ext cx="2037779" cy="1832344"/>
            <a:chOff x="5309160" y="283957"/>
            <a:chExt cx="2037157" cy="187100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70173" y="283957"/>
              <a:ext cx="1976144" cy="187100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5309160" y="768930"/>
              <a:ext cx="2016369" cy="1150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সরব </a:t>
              </a:r>
            </a:p>
            <a:p>
              <a:pPr algn="ctr">
                <a:lnSpc>
                  <a:spcPct val="75000"/>
                </a:lnSpc>
              </a:pPr>
              <a:r>
                <a:rPr lang="en-US" sz="4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4847" y="2374065"/>
            <a:ext cx="5695587" cy="3290673"/>
          </a:xfrm>
          <a:prstGeom prst="round2DiagRect">
            <a:avLst>
              <a:gd name="adj1" fmla="val 16667"/>
              <a:gd name="adj2" fmla="val 0"/>
            </a:avLst>
          </a:prstGeom>
          <a:ln w="444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3" y="3865418"/>
            <a:ext cx="3012793" cy="243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0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8097" y="2003056"/>
            <a:ext cx="25808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বনভূমি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42154" y="1818388"/>
            <a:ext cx="258086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 পালায় ঘেরা </a:t>
            </a:r>
          </a:p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জঙ্গল এলাকা।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8098" y="4531739"/>
            <a:ext cx="258086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2152" y="4285517"/>
            <a:ext cx="258086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বালুর পলি জমে উৎপন্ন যে চর।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9" y="1329429"/>
            <a:ext cx="3536577" cy="1932027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8" y="3858113"/>
            <a:ext cx="3536577" cy="1932026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3591331" y="343916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4036420" y="1254035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4036420" y="3786600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31654 0.0067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1654 0.00671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8097" y="2009747"/>
            <a:ext cx="25704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097" y="4575642"/>
            <a:ext cx="2570429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চিরশিশু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8827" y="4083199"/>
            <a:ext cx="2790544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চিরকাল যে শিশুর মতো সহজ, অকৃত্রিম ও মমতাময়।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08827" y="1825080"/>
            <a:ext cx="2580863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সোনালি রঙের পাকা ধান।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8" y="1329428"/>
            <a:ext cx="3492817" cy="1932028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/>
          <p:cNvSpPr txBox="1"/>
          <p:nvPr/>
        </p:nvSpPr>
        <p:spPr>
          <a:xfrm>
            <a:off x="3591331" y="343916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267" y="3836976"/>
            <a:ext cx="3492817" cy="1997066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ectangle 16"/>
          <p:cNvSpPr/>
          <p:nvPr/>
        </p:nvSpPr>
        <p:spPr>
          <a:xfrm flipH="1">
            <a:off x="4036420" y="1254035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H="1">
            <a:off x="4036420" y="3786600"/>
            <a:ext cx="222070" cy="2075052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7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31654 0.00671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31654 0.00671 " pathEditMode="relative" rAng="0" ptsTypes="AA">
                                      <p:cBhvr>
                                        <p:cTn id="4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20" y="32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2" grpId="0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414858" y="38642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78559" y="540310"/>
            <a:ext cx="261850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নিট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40105" y="3866884"/>
            <a:ext cx="8827748" cy="894109"/>
            <a:chOff x="1635601" y="3866884"/>
            <a:chExt cx="8827748" cy="894109"/>
          </a:xfrm>
        </p:grpSpPr>
        <p:sp>
          <p:nvSpPr>
            <p:cNvPr id="12" name="Rectangle 11"/>
            <p:cNvSpPr/>
            <p:nvPr/>
          </p:nvSpPr>
          <p:spPr>
            <a:xfrm>
              <a:off x="2300198" y="3987860"/>
              <a:ext cx="8163151" cy="640080"/>
            </a:xfrm>
            <a:prstGeom prst="rect">
              <a:avLst/>
            </a:prstGeom>
            <a:pattFill prst="pct10">
              <a:fgClr>
                <a:srgbClr val="00CC00"/>
              </a:fgClr>
              <a:bgClr>
                <a:schemeClr val="bg1"/>
              </a:bgClr>
            </a:pattFill>
            <a:ln w="9525" cmpd="thickThin">
              <a:solidFill>
                <a:srgbClr val="00CC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q"/>
              </a:pP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বনভূমি, বালুচর, সোনাধান 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শব্দ দিয়ে ২টি করে বাক্য লিখ।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 rot="752050">
              <a:off x="1635601" y="3866884"/>
              <a:ext cx="878168" cy="894109"/>
              <a:chOff x="1359430" y="1725690"/>
              <a:chExt cx="1195084" cy="1148139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7095"/>
              <a:stretch/>
            </p:blipFill>
            <p:spPr>
              <a:xfrm>
                <a:off x="1359430" y="1725690"/>
                <a:ext cx="1195084" cy="1148139"/>
              </a:xfrm>
              <a:prstGeom prst="rect">
                <a:avLst/>
              </a:prstGeom>
            </p:spPr>
          </p:pic>
          <p:sp>
            <p:nvSpPr>
              <p:cNvPr id="18" name="Oval 17"/>
              <p:cNvSpPr/>
              <p:nvPr/>
            </p:nvSpPr>
            <p:spPr>
              <a:xfrm>
                <a:off x="1571290" y="1926804"/>
                <a:ext cx="742335" cy="71688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CC00CC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84" y="1219951"/>
            <a:ext cx="649070" cy="45596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119" y="1471450"/>
            <a:ext cx="2887286" cy="18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2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1184" y="4994382"/>
            <a:ext cx="72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শ্যামল বনভূমি মাঠ নদীতীর বালুচর </a:t>
            </a:r>
          </a:p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সবখানে আছে বঙ্গবন্ধু শেখ মুজিবের ঘর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" b="9281"/>
          <a:stretch/>
        </p:blipFill>
        <p:spPr>
          <a:xfrm>
            <a:off x="489861" y="836024"/>
            <a:ext cx="5512849" cy="3804305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298" y="836024"/>
            <a:ext cx="5322987" cy="3804305"/>
          </a:xfrm>
          <a:prstGeom prst="rect">
            <a:avLst/>
          </a:prstGeom>
          <a:ln w="63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16" y="1805689"/>
            <a:ext cx="3079789" cy="2834640"/>
          </a:xfrm>
          <a:prstGeom prst="ellipse">
            <a:avLst/>
          </a:prstGeom>
          <a:ln w="381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58"/>
          <a:stretch/>
        </p:blipFill>
        <p:spPr>
          <a:xfrm>
            <a:off x="4227704" y="749423"/>
            <a:ext cx="1654471" cy="1802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6" r="2627"/>
          <a:stretch/>
        </p:blipFill>
        <p:spPr>
          <a:xfrm rot="823403">
            <a:off x="10125557" y="925673"/>
            <a:ext cx="1435272" cy="1369294"/>
          </a:xfrm>
          <a:prstGeom prst="ellipse">
            <a:avLst/>
          </a:prstGeom>
          <a:ln w="3175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8990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16628" y="4994382"/>
            <a:ext cx="8341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 দেশের মাঠে মাঠে ফলে সোনাধান রাশি রাশি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ফসলের হাসি দেখে মনে হয় শেখ মুজিবের হাসি।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733" y="836023"/>
            <a:ext cx="5506307" cy="3804305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13" y="836023"/>
            <a:ext cx="5512849" cy="3804305"/>
          </a:xfrm>
          <a:prstGeom prst="roundRect">
            <a:avLst>
              <a:gd name="adj" fmla="val 16667"/>
            </a:avLst>
          </a:prstGeom>
          <a:ln w="25400">
            <a:solidFill>
              <a:srgbClr val="0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282" y="877265"/>
            <a:ext cx="1331183" cy="1343142"/>
          </a:xfrm>
          <a:prstGeom prst="ellipse">
            <a:avLst/>
          </a:prstGeom>
          <a:ln w="254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6" b="99083" l="9605" r="97175">
                        <a14:backgroundMark x1="70339" y1="35168" x2="74011" y2="42202"/>
                        <a14:backgroundMark x1="23164" y1="54740" x2="25989" y2="59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0610" flipH="1">
            <a:off x="10408649" y="910044"/>
            <a:ext cx="1227535" cy="1133909"/>
          </a:xfrm>
          <a:prstGeom prst="ellipse">
            <a:avLst/>
          </a:prstGeom>
          <a:ln w="25400" cap="rnd">
            <a:solidFill>
              <a:srgbClr val="2ABA1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527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91393" y="4994382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 মধুর হাসিতে যখন ভরে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ঘর</a:t>
            </a:r>
            <a:endParaRPr lang="bn-BD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হয় যেন শিশু হয়ে হাসে চিরশিশু মুজিবর ।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" y="836023"/>
            <a:ext cx="5504650" cy="3804305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66" y="836022"/>
            <a:ext cx="5504650" cy="3804305"/>
          </a:xfrm>
          <a:prstGeom prst="rect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916692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38696" y="4994381"/>
            <a:ext cx="74197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যতদিন বেঁচে রইব এ বাংলায়</a:t>
            </a:r>
            <a:endParaRPr lang="en-US" sz="36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 বাংলা ডাকবে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 আয় ঘরে ফিরে আয়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 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2" y="1021080"/>
            <a:ext cx="5531329" cy="3619249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71" y="1021080"/>
            <a:ext cx="5531329" cy="3619248"/>
          </a:xfrm>
          <a:prstGeom prst="roundRect">
            <a:avLst>
              <a:gd name="adj" fmla="val 16667"/>
            </a:avLst>
          </a:prstGeom>
          <a:ln w="285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558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1439090"/>
            <a:ext cx="11247119" cy="3977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9" y="602926"/>
            <a:ext cx="2391591" cy="624980"/>
          </a:xfrm>
          <a:prstGeom prst="roundRect">
            <a:avLst>
              <a:gd name="adj" fmla="val 36000"/>
            </a:avLst>
          </a:prstGeom>
          <a:ln w="19050">
            <a:solidFill>
              <a:srgbClr val="2ABA1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81" b="731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26" b="28003"/>
          <a:stretch/>
        </p:blipFill>
        <p:spPr>
          <a:xfrm>
            <a:off x="6766559" y="4780585"/>
            <a:ext cx="2508069" cy="11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31728" y="414132"/>
            <a:ext cx="35285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57132" y="614642"/>
            <a:ext cx="2348345" cy="610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৭ মিনিট 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2801" y="3864594"/>
            <a:ext cx="10846397" cy="1075164"/>
            <a:chOff x="259080" y="3498834"/>
            <a:chExt cx="10846397" cy="1075164"/>
          </a:xfrm>
        </p:grpSpPr>
        <p:sp>
          <p:nvSpPr>
            <p:cNvPr id="12" name="Rectangle 11"/>
            <p:cNvSpPr/>
            <p:nvPr/>
          </p:nvSpPr>
          <p:spPr>
            <a:xfrm>
              <a:off x="1132626" y="3690123"/>
              <a:ext cx="9972851" cy="692586"/>
            </a:xfrm>
            <a:prstGeom prst="rect">
              <a:avLst/>
            </a:prstGeom>
            <a:pattFill prst="pct10">
              <a:fgClr>
                <a:srgbClr val="00CC00"/>
              </a:fgClr>
              <a:bgClr>
                <a:schemeClr val="bg1"/>
              </a:bgClr>
            </a:pattFill>
            <a:ln w="9525" cmpd="thickThin">
              <a:solidFill>
                <a:srgbClr val="00CC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623888" indent="-623888">
                <a:defRPr/>
              </a:pP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বাংলার মানুষ ও প্রকৃতি সাথে ‘মুজিব’ একাকার হয়ে মিশে আছেন </a:t>
              </a:r>
              <a:r>
                <a:rPr lang="en-US" sz="3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 ব্যাখ্যা কর</a:t>
              </a:r>
              <a:r>
                <a:rPr lang="en-US" sz="3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 rot="892500">
              <a:off x="259080" y="3498834"/>
              <a:ext cx="1109993" cy="1075164"/>
              <a:chOff x="630955" y="3418087"/>
              <a:chExt cx="1590919" cy="1632374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7095"/>
              <a:stretch/>
            </p:blipFill>
            <p:spPr>
              <a:xfrm>
                <a:off x="630955" y="3418087"/>
                <a:ext cx="1590919" cy="1632374"/>
              </a:xfrm>
              <a:prstGeom prst="rect">
                <a:avLst/>
              </a:prstGeom>
            </p:spPr>
          </p:pic>
          <p:sp>
            <p:nvSpPr>
              <p:cNvPr id="17" name="Oval 16"/>
              <p:cNvSpPr/>
              <p:nvPr/>
            </p:nvSpPr>
            <p:spPr>
              <a:xfrm>
                <a:off x="941563" y="3756109"/>
                <a:ext cx="975190" cy="955012"/>
              </a:xfrm>
              <a:prstGeom prst="ellipse">
                <a:avLst/>
              </a:prstGeom>
              <a:pattFill prst="pct20">
                <a:fgClr>
                  <a:srgbClr val="2ABA12"/>
                </a:fgClr>
                <a:bgClr>
                  <a:schemeClr val="bg1"/>
                </a:bgClr>
              </a:pattFill>
              <a:ln w="31750">
                <a:solidFill>
                  <a:srgbClr val="CC00CC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61" b="92935" l="1553" r="965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536" y="1271800"/>
            <a:ext cx="3000928" cy="221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787106" y="916074"/>
            <a:ext cx="3963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31782" y="2001010"/>
            <a:ext cx="6274068" cy="38472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রেহানা আক্তার ঝর্ণা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গোপালপুর উচ্চ বিদ্যালয়</a:t>
            </a:r>
          </a:p>
          <a:p>
            <a:pPr algn="ctr"/>
            <a:r>
              <a:rPr lang="en-US" sz="32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তারাকান্দা, ময়মনসিংহ।</a:t>
            </a:r>
          </a:p>
          <a:p>
            <a:pPr algn="ctr"/>
            <a:r>
              <a:rPr lang="en-US" sz="2800" b="1" dirty="0" smtClean="0">
                <a:ln w="11430">
                  <a:solidFill>
                    <a:srgbClr val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E-mail: rehanajharna@gmail.com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71160" y="1038946"/>
            <a:ext cx="228600" cy="4135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3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5" y="1187546"/>
            <a:ext cx="2706257" cy="39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53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8405" y="1252678"/>
            <a:ext cx="6969391" cy="107721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‘সবুজ শ্যামল বনভূমি মাঠ নদীতীর বালুচর’-এর দ্বারা  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কী বুঝিয়েছেন?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34528" y="3868189"/>
            <a:ext cx="6767768" cy="58477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স্বাধীন বাংলা চিরকাল কাকে ডাকবে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8405" y="4600078"/>
            <a:ext cx="354164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(ক) মুক্তিযোদ্ধাকে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1982" y="4623338"/>
            <a:ext cx="300381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(খ) ভাষা শহিদদের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7064" y="5331967"/>
            <a:ext cx="3128910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  শেখ মুজিবকে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9241" y="5331966"/>
            <a:ext cx="3635604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ভাষা সৈনিকদের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5796" y="2367296"/>
            <a:ext cx="3254325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(ক) নদীর পাড় ও মাঠ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1143" y="3124737"/>
            <a:ext cx="3544399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(গ) বাংলাদেশের বনভূমি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49241" y="2358786"/>
            <a:ext cx="2826278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 বাংলার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50519" y="3122445"/>
            <a:ext cx="3030904" cy="584775"/>
          </a:xfrm>
          <a:prstGeom prst="rect">
            <a:avLst/>
          </a:prstGeom>
          <a:noFill/>
          <a:ln w="158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বাংলার উর্বর মাঠ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02664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ular Callout 32"/>
          <p:cNvSpPr/>
          <p:nvPr/>
        </p:nvSpPr>
        <p:spPr>
          <a:xfrm>
            <a:off x="8492838" y="398806"/>
            <a:ext cx="2951014" cy="603488"/>
          </a:xfrm>
          <a:prstGeom prst="wedgeRectCallout">
            <a:avLst>
              <a:gd name="adj1" fmla="val -49622"/>
              <a:gd name="adj2" fmla="val 81290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881" y="2184689"/>
            <a:ext cx="1157933" cy="11360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544" y1="59174" x2="40092" y2="4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4651" y="5169852"/>
            <a:ext cx="1157933" cy="113607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34528" y="1978111"/>
            <a:ext cx="616634" cy="351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238206" y="444773"/>
            <a:ext cx="1811035" cy="686125"/>
          </a:xfrm>
          <a:prstGeom prst="roundRect">
            <a:avLst>
              <a:gd name="adj" fmla="val 23278"/>
            </a:avLst>
          </a:prstGeom>
          <a:noFill/>
          <a:ln w="190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5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9312" y="1005840"/>
            <a:ext cx="10016022" cy="512064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 মধুর হাসিতে বাঙালির ঘর ভরে ওঠে?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মাঠ নদীতীরে কার ঘর আছে?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বঙ্গবন্ধু এদেশের জন্য সংগ্রাম করেছেন কেন?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‘সোনার দেশে মাঠে মাঠে ফলে সোনাধান রাশি রাশি।’ কথাটি বুঝিয়ে বলো।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 আমরা বাঙালি যতদিন বেঁচে রইব এ বাংলায়’- লাইনটি বুঝিয়ে বলো।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42954" y="428790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38206" y="490493"/>
            <a:ext cx="1811035" cy="686125"/>
          </a:xfrm>
          <a:prstGeom prst="roundRect">
            <a:avLst>
              <a:gd name="adj" fmla="val 23278"/>
            </a:avLst>
          </a:prstGeom>
          <a:noFill/>
          <a:ln w="19050">
            <a:solidFill>
              <a:srgbClr val="9A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1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7980" y="392313"/>
            <a:ext cx="3549527" cy="830997"/>
            <a:chOff x="6537940" y="392313"/>
            <a:chExt cx="3549527" cy="830997"/>
          </a:xfrm>
        </p:grpSpPr>
        <p:sp>
          <p:nvSpPr>
            <p:cNvPr id="7" name="Rectangular Callout 6"/>
            <p:cNvSpPr/>
            <p:nvPr/>
          </p:nvSpPr>
          <p:spPr>
            <a:xfrm>
              <a:off x="6553180" y="407553"/>
              <a:ext cx="3534287" cy="786699"/>
            </a:xfrm>
            <a:prstGeom prst="wedgeRectCallout">
              <a:avLst>
                <a:gd name="adj1" fmla="val -40027"/>
                <a:gd name="adj2" fmla="val 86573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6537940" y="392313"/>
              <a:ext cx="352854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67432" y="4450080"/>
            <a:ext cx="11175928" cy="1214205"/>
            <a:chOff x="711272" y="4450080"/>
            <a:chExt cx="11175928" cy="1214205"/>
          </a:xfrm>
        </p:grpSpPr>
        <p:sp>
          <p:nvSpPr>
            <p:cNvPr id="10" name="Rectangle 9"/>
            <p:cNvSpPr/>
            <p:nvPr/>
          </p:nvSpPr>
          <p:spPr>
            <a:xfrm>
              <a:off x="1734412" y="4677954"/>
              <a:ext cx="10152788" cy="731520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15875" cmpd="thickThin">
              <a:solidFill>
                <a:srgbClr val="0099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বঙ্গবন্ধু শেখ মুজিবুর রহমানের বাল্য ও শৈশব জীবন নিয়ে প্রবন্ধ রচনা লিখে আনবে।</a:t>
              </a:r>
              <a:endPara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11272" y="4450080"/>
              <a:ext cx="1233005" cy="1214205"/>
              <a:chOff x="426521" y="4282741"/>
              <a:chExt cx="1684496" cy="163237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9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17095"/>
              <a:stretch/>
            </p:blipFill>
            <p:spPr>
              <a:xfrm rot="1037157">
                <a:off x="426521" y="4282741"/>
                <a:ext cx="1684496" cy="1632374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794990" y="4624836"/>
                <a:ext cx="975191" cy="955012"/>
              </a:xfrm>
              <a:prstGeom prst="ellipse">
                <a:avLst/>
              </a:prstGeom>
              <a:pattFill prst="pct5">
                <a:fgClr>
                  <a:schemeClr val="accent1"/>
                </a:fgClr>
                <a:bgClr>
                  <a:schemeClr val="bg1"/>
                </a:bgClr>
              </a:pattFill>
              <a:ln w="28575">
                <a:solidFill>
                  <a:srgbClr val="CC00CC"/>
                </a:solidFill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>
                        <a14:foregroundMark x1="18333" y1="97250" x2="16333" y2="98750"/>
                        <a14:foregroundMark x1="15833" y1="99250" x2="15833" y2="99250"/>
                        <a14:foregroundMark x1="95833" y1="90000" x2="99000" y2="97250"/>
                        <a14:foregroundMark x1="84667" y1="75500" x2="87000" y2="75500"/>
                        <a14:foregroundMark x1="82000" y1="74750" x2="83333" y2="74750"/>
                        <a14:backgroundMark x1="76667" y1="4750" x2="83833" y2="9250"/>
                        <a14:backgroundMark x1="62833" y1="2750" x2="67333" y2="2500"/>
                        <a14:backgroundMark x1="83833" y1="21250" x2="88667" y2="32500"/>
                        <a14:backgroundMark x1="82833" y1="39250" x2="79000" y2="48750"/>
                        <a14:backgroundMark x1="78000" y1="54000" x2="78000" y2="62500"/>
                        <a14:backgroundMark x1="74333" y1="64500" x2="74833" y2="69500"/>
                        <a14:backgroundMark x1="83833" y1="70000" x2="95333" y2="71250"/>
                        <a14:backgroundMark x1="14500" y1="96500" x2="13667" y2="90000"/>
                        <a14:backgroundMark x1="94000" y1="76750" x2="94500" y2="70500"/>
                        <a14:backgroundMark x1="90500" y1="77250" x2="89667" y2="71500"/>
                        <a14:backgroundMark x1="88167" y1="76500" x2="87000" y2="74750"/>
                        <a14:backgroundMark x1="99000" y1="84500" x2="97500" y2="78500"/>
                        <a14:backgroundMark x1="98500" y1="88000" x2="98833" y2="86000"/>
                        <a14:backgroundMark x1="99000" y1="90500" x2="99833" y2="86500"/>
                        <a14:backgroundMark x1="94833" y1="84000" x2="93167" y2="82500"/>
                        <a14:backgroundMark x1="87000" y1="76750" x2="86333" y2="72750"/>
                        <a14:backgroundMark x1="83667" y1="76750" x2="83667" y2="76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9" y="1418062"/>
            <a:ext cx="3873853" cy="28493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778" b="95000" l="2188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099" y="1204527"/>
            <a:ext cx="3064661" cy="205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4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219" y="5897880"/>
            <a:ext cx="11704433" cy="735981"/>
            <a:chOff x="243219" y="5351851"/>
            <a:chExt cx="11704433" cy="12820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219" y="5357511"/>
              <a:ext cx="4266989" cy="12763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208" y="5357511"/>
              <a:ext cx="4266989" cy="127635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663" y="5351851"/>
              <a:ext cx="4266989" cy="1276350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2180381" y="42561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44" y="1479541"/>
            <a:ext cx="2700019" cy="376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0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38" b="93769" l="3600" r="89816">
                        <a14:foregroundMark x1="47410" y1="22769" x2="76646" y2="24538"/>
                        <a14:foregroundMark x1="31607" y1="14231" x2="34504" y2="19231"/>
                        <a14:foregroundMark x1="23968" y1="16385" x2="24759" y2="21000"/>
                        <a14:foregroundMark x1="56365" y1="22077" x2="63652" y2="25923"/>
                        <a14:foregroundMark x1="71730" y1="18154" x2="74188" y2="19923"/>
                        <a14:foregroundMark x1="19842" y1="18846" x2="21510" y2="20231"/>
                        <a14:foregroundMark x1="16242" y1="25231" x2="16242" y2="25231"/>
                        <a14:foregroundMark x1="29236" y1="29462" x2="29236" y2="29462"/>
                        <a14:foregroundMark x1="19491" y1="30231" x2="19052" y2="31308"/>
                        <a14:foregroundMark x1="22739" y1="14231" x2="25549" y2="17077"/>
                        <a14:foregroundMark x1="18262" y1="15308" x2="18262" y2="16385"/>
                        <a14:foregroundMark x1="9745" y1="14231" x2="9745" y2="14231"/>
                        <a14:foregroundMark x1="69359" y1="14231" x2="69359" y2="14231"/>
                        <a14:foregroundMark x1="57946" y1="28077" x2="57946" y2="28077"/>
                        <a14:foregroundMark x1="64881" y1="28769" x2="64881" y2="28769"/>
                        <a14:foregroundMark x1="74627" y1="30923" x2="74627" y2="30923"/>
                        <a14:foregroundMark x1="83055" y1="13154" x2="80246" y2="13846"/>
                        <a14:foregroundMark x1="76207" y1="14923" x2="71378" y2="14615"/>
                        <a14:foregroundMark x1="66462" y1="14615" x2="66462" y2="14615"/>
                        <a14:foregroundMark x1="15803" y1="18846" x2="17032" y2="19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252" t="10025" r="8845" b="5399"/>
          <a:stretch/>
        </p:blipFill>
        <p:spPr>
          <a:xfrm>
            <a:off x="5711484" y="267286"/>
            <a:ext cx="5655212" cy="5865281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6596391" y="1849959"/>
            <a:ext cx="3963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47751" y="2674683"/>
            <a:ext cx="446070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ষষ্ঠ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বিষয়: বাংলা ১ম পত্র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(চারুপাঠ)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 ৫০ মিনিট</a:t>
            </a:r>
          </a:p>
          <a:p>
            <a:pPr algn="ctr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তারিখ: ০৪.১২.২০২০ ইং</a:t>
            </a:r>
          </a:p>
          <a:p>
            <a:pPr algn="ctr"/>
            <a:endParaRPr lang="en-US" sz="28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43" y="1522248"/>
            <a:ext cx="2766857" cy="3585329"/>
          </a:xfrm>
          <a:prstGeom prst="rect">
            <a:avLst/>
          </a:prstGeom>
          <a:solidFill>
            <a:srgbClr val="FFFFFF">
              <a:shade val="85000"/>
            </a:srgbClr>
          </a:solidFill>
          <a:ln w="412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5930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77146" y="332096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 ব্যক্তিটির নাম কী?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3958" y="5483034"/>
            <a:ext cx="657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মুজিবুর রহমান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67006" y="328668"/>
            <a:ext cx="7987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 স্বাধীনতা সংগ্রামে গর্জে উঠে</a:t>
            </a:r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 কে?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1425" y="5480599"/>
            <a:ext cx="7658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 জনক বঙ্গবন্ধু শেখ </a:t>
            </a:r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মুজিবুর রহমান 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326" y="5480599"/>
            <a:ext cx="10096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 কি বলতে পারবে পাঠের বিষয়বস্তু কী হতে পারে?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12" y="1178937"/>
            <a:ext cx="6026343" cy="4017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333952" y="5481384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065" y="1173286"/>
            <a:ext cx="6811304" cy="40065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/>
          <p:cNvSpPr/>
          <p:nvPr/>
        </p:nvSpPr>
        <p:spPr>
          <a:xfrm>
            <a:off x="1370969" y="348324"/>
            <a:ext cx="9379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৭ই মার্চের ঐতিহাসিক ভাষণ কে দিয়েছিলেন?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579" y="1173286"/>
            <a:ext cx="6782135" cy="40232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4301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0" grpId="0"/>
      <p:bldP spid="10" grpId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57F3FC3-DC99-421A-BEF5-952FF682255D}"/>
              </a:ext>
            </a:extLst>
          </p:cNvPr>
          <p:cNvSpPr/>
          <p:nvPr/>
        </p:nvSpPr>
        <p:spPr>
          <a:xfrm>
            <a:off x="2988834" y="440291"/>
            <a:ext cx="629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153" y="1209732"/>
            <a:ext cx="4214747" cy="769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রোকনুজ্জামান খান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1F854D-A2A1-4588-BEAA-526E812BFF57}"/>
              </a:ext>
            </a:extLst>
          </p:cNvPr>
          <p:cNvSpPr txBox="1"/>
          <p:nvPr/>
        </p:nvSpPr>
        <p:spPr>
          <a:xfrm>
            <a:off x="3171502" y="2877323"/>
            <a:ext cx="7173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 বি</a:t>
            </a:r>
            <a:r>
              <a:rPr lang="as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য়…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1"/>
          <a:stretch/>
        </p:blipFill>
        <p:spPr>
          <a:xfrm>
            <a:off x="21094" y="1808678"/>
            <a:ext cx="4020458" cy="321326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57356" y="6090588"/>
            <a:ext cx="11734553" cy="537390"/>
            <a:chOff x="257356" y="5920091"/>
            <a:chExt cx="11734553" cy="707887"/>
          </a:xfrm>
        </p:grpSpPr>
        <p:grpSp>
          <p:nvGrpSpPr>
            <p:cNvPr id="10" name="Group 9"/>
            <p:cNvGrpSpPr/>
            <p:nvPr/>
          </p:nvGrpSpPr>
          <p:grpSpPr>
            <a:xfrm>
              <a:off x="257356" y="5920092"/>
              <a:ext cx="9153278" cy="707886"/>
              <a:chOff x="3952999" y="5021942"/>
              <a:chExt cx="9153278" cy="106864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2999" y="5021943"/>
                <a:ext cx="4576639" cy="106864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29638" y="5021942"/>
                <a:ext cx="4576639" cy="1068645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5270" y="5920091"/>
              <a:ext cx="4576639" cy="707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58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L 0.34778 0.003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4873140" y="369590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161" y="1439199"/>
            <a:ext cx="11058531" cy="3882683"/>
            <a:chOff x="254705" y="1424911"/>
            <a:chExt cx="11058531" cy="3882683"/>
          </a:xfrm>
        </p:grpSpPr>
        <p:grpSp>
          <p:nvGrpSpPr>
            <p:cNvPr id="13" name="Group 12"/>
            <p:cNvGrpSpPr/>
            <p:nvPr/>
          </p:nvGrpSpPr>
          <p:grpSpPr>
            <a:xfrm>
              <a:off x="1485889" y="1438979"/>
              <a:ext cx="9801236" cy="3868615"/>
              <a:chOff x="1941598" y="1135903"/>
              <a:chExt cx="9915549" cy="441864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1941598" y="1135903"/>
                <a:ext cx="9915549" cy="4418647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2996329" y="2098297"/>
                <a:ext cx="11047" cy="3246984"/>
              </a:xfrm>
              <a:prstGeom prst="line">
                <a:avLst/>
              </a:prstGeom>
              <a:ln w="2222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54705" y="1424911"/>
              <a:ext cx="1609978" cy="3868615"/>
              <a:chOff x="1240131" y="1392700"/>
              <a:chExt cx="1463067" cy="3583243"/>
            </a:xfrm>
          </p:grpSpPr>
          <p:sp>
            <p:nvSpPr>
              <p:cNvPr id="21" name="Chevron 6"/>
              <p:cNvSpPr/>
              <p:nvPr/>
            </p:nvSpPr>
            <p:spPr>
              <a:xfrm rot="16200000">
                <a:off x="170825" y="2811528"/>
                <a:ext cx="3583243" cy="745587"/>
              </a:xfrm>
              <a:custGeom>
                <a:avLst/>
                <a:gdLst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17831 w 3997234"/>
                  <a:gd name="connsiteY5" fmla="*/ 453934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10200 w 3997234"/>
                  <a:gd name="connsiteY5" fmla="*/ 468005 h 907867"/>
                  <a:gd name="connsiteX6" fmla="*/ 0 w 3997234"/>
                  <a:gd name="connsiteY6" fmla="*/ 0 h 907867"/>
                  <a:gd name="connsiteX0" fmla="*/ 0 w 3997234"/>
                  <a:gd name="connsiteY0" fmla="*/ 0 h 907867"/>
                  <a:gd name="connsiteX1" fmla="*/ 3979403 w 3997234"/>
                  <a:gd name="connsiteY1" fmla="*/ 0 h 907867"/>
                  <a:gd name="connsiteX2" fmla="*/ 3997234 w 3997234"/>
                  <a:gd name="connsiteY2" fmla="*/ 453934 h 907867"/>
                  <a:gd name="connsiteX3" fmla="*/ 3979403 w 3997234"/>
                  <a:gd name="connsiteY3" fmla="*/ 907867 h 907867"/>
                  <a:gd name="connsiteX4" fmla="*/ 0 w 3997234"/>
                  <a:gd name="connsiteY4" fmla="*/ 907867 h 907867"/>
                  <a:gd name="connsiteX5" fmla="*/ 580538 w 3997234"/>
                  <a:gd name="connsiteY5" fmla="*/ 468008 h 907867"/>
                  <a:gd name="connsiteX6" fmla="*/ 0 w 3997234"/>
                  <a:gd name="connsiteY6" fmla="*/ 0 h 907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7234" h="907867">
                    <a:moveTo>
                      <a:pt x="0" y="0"/>
                    </a:moveTo>
                    <a:lnTo>
                      <a:pt x="3979403" y="0"/>
                    </a:lnTo>
                    <a:lnTo>
                      <a:pt x="3997234" y="453934"/>
                    </a:lnTo>
                    <a:lnTo>
                      <a:pt x="3979403" y="907867"/>
                    </a:lnTo>
                    <a:lnTo>
                      <a:pt x="0" y="907867"/>
                    </a:lnTo>
                    <a:lnTo>
                      <a:pt x="580538" y="4680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22225">
                <a:solidFill>
                  <a:srgbClr val="009900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240131" y="2365577"/>
                <a:ext cx="1463067" cy="1539790"/>
                <a:chOff x="8957005" y="2276958"/>
                <a:chExt cx="1542590" cy="1694763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57005" y="2276958"/>
                  <a:ext cx="1542590" cy="1694763"/>
                </a:xfrm>
                <a:prstGeom prst="rect">
                  <a:avLst/>
                </a:prstGeom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</p:pic>
            <p:sp>
              <p:nvSpPr>
                <p:cNvPr id="24" name="Donut 23"/>
                <p:cNvSpPr/>
                <p:nvPr/>
              </p:nvSpPr>
              <p:spPr>
                <a:xfrm>
                  <a:off x="9133268" y="2533189"/>
                  <a:ext cx="1185062" cy="1140985"/>
                </a:xfrm>
                <a:prstGeom prst="donut">
                  <a:avLst>
                    <a:gd name="adj" fmla="val 17781"/>
                  </a:avLst>
                </a:prstGeom>
                <a:solidFill>
                  <a:srgbClr val="F9318A"/>
                </a:solidFill>
                <a:ln>
                  <a:solidFill>
                    <a:srgbClr val="009900"/>
                  </a:solidFill>
                </a:ln>
                <a:effectLst>
                  <a:innerShdw blurRad="63500" dist="50800" dir="18900000">
                    <a:prstClr val="black"/>
                  </a:innerShdw>
                </a:effectLst>
                <a:scene3d>
                  <a:camera prst="orthographicFront"/>
                  <a:lightRig rig="threePt" dir="t"/>
                </a:scene3d>
                <a:sp3d>
                  <a:bevelT prst="convex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9297626" y="2704161"/>
                  <a:ext cx="836423" cy="840356"/>
                </a:xfrm>
                <a:prstGeom prst="ellipse">
                  <a:avLst/>
                </a:prstGeom>
                <a:ln>
                  <a:solidFill>
                    <a:srgbClr val="009900"/>
                  </a:solidFill>
                </a:ln>
                <a:scene3d>
                  <a:camera prst="orthographicFront">
                    <a:rot lat="0" lon="0" rev="0"/>
                  </a:camera>
                  <a:lightRig rig="contrasting" dir="t">
                    <a:rot lat="0" lon="0" rev="1200000"/>
                  </a:lightRig>
                </a:scene3d>
                <a:sp3d z="300000" contourW="12700" prstMaterial="flat">
                  <a:bevelT w="177800" h="254000" prst="convex"/>
                  <a:bevelB w="152400"/>
                </a:sp3d>
              </p:spPr>
              <p:style>
                <a:lnRef idx="0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1440" tIns="91440" rIns="91440" bIns="91440" numCol="1" spcCol="1270" rtlCol="0" anchor="ctr" anchorCtr="0">
                  <a:noAutofit/>
                </a:bodyPr>
                <a:lstStyle/>
                <a:p>
                  <a:pPr algn="l" defTabSz="16002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36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891076" y="1787539"/>
              <a:ext cx="9422160" cy="3194231"/>
              <a:chOff x="2570485" y="2095774"/>
              <a:chExt cx="9783856" cy="3194231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2573195" y="2819640"/>
                <a:ext cx="9781146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kern="1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২. কবিতাটি শুদ্ধ উচ্চারণে পড়তে পারবে;</a:t>
                </a:r>
                <a:endParaRPr lang="en-US" sz="3200" b="1" kern="1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2570485" y="2095774"/>
                <a:ext cx="9783856" cy="3194231"/>
                <a:chOff x="3015046" y="2109700"/>
                <a:chExt cx="9339295" cy="3194231"/>
              </a:xfrm>
            </p:grpSpPr>
            <p:sp>
              <p:nvSpPr>
                <p:cNvPr id="18" name="Freeform 17"/>
                <p:cNvSpPr/>
                <p:nvPr/>
              </p:nvSpPr>
              <p:spPr>
                <a:xfrm>
                  <a:off x="3017633" y="2109700"/>
                  <a:ext cx="933670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১. কবি পরিচিতি উল্লেখ করতে পারবে</a:t>
                  </a:r>
                  <a:r>
                    <a:rPr lang="en-US" sz="28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28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3015046" y="3551445"/>
                  <a:ext cx="933670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algn="l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kern="120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৩. নতুন শব্দগুলোর অর্থসহ বাক্য গঠন করতে পারবে;</a:t>
                  </a:r>
                  <a:endParaRPr lang="en-US" sz="3200" b="1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3017635" y="4263166"/>
                  <a:ext cx="9311624" cy="104076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৪. বাংলার মানুষ ও প্রকৃতি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সাথে ‘মুজিব’ একাকার হয়ে মিশে আছেন তা</a:t>
                  </a:r>
                </a:p>
                <a:p>
                  <a:pPr marL="623888" indent="-623888">
                    <a:defRPr/>
                  </a:pP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ব্যাখ্যা করতে পারবে।</a:t>
                  </a:r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141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093021" y="357739"/>
            <a:ext cx="369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6702" y="701506"/>
            <a:ext cx="125730" cy="4914173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148820" y="5081471"/>
            <a:ext cx="39840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</a:t>
            </a:r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21798" y="68667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5524" y="684818"/>
            <a:ext cx="339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ও লেখক ‍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36" y="1485587"/>
            <a:ext cx="2991834" cy="34185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2" name="TextBox 31"/>
          <p:cNvSpPr txBox="1"/>
          <p:nvPr/>
        </p:nvSpPr>
        <p:spPr>
          <a:xfrm>
            <a:off x="6713596" y="1176296"/>
            <a:ext cx="4743056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রোকনুজ্জামান খান ১৯২৫ সালে ফরিদপুর জেলার পাংশা উপজেলায় জন্মগ্রহণ করেন। তিনি ‘দাদা ভাই’ নামে সমধিক পরিচিত।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28110" y="1190810"/>
            <a:ext cx="4743056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পেশায় তিনি একজন সাংবাদিক। ঢাকার ‘দৈনিক মিল্লাত’, ‘সাপ্তাহিক পূর্বদেশ’, ‘পাকিস্তান ফিচার সিণ্ডিকেট’, প্রভৃতি পত্রিকায় তিনি সাংবাদিকতা করেন।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28110" y="1190810"/>
            <a:ext cx="4743056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তিনি দীর্ঘকাল ‘মাসিক কচিকাঁচা’ নামে একটি শিশুপত্রিকা সম্পাদনা করেন।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১৯৫৬ সালে তিনি জাতীয় শিশু-কিশোর সংগঠন ‘কচিকাঁচার মেলা’ গঠন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99082" y="1190810"/>
            <a:ext cx="4743056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তাঁর প্রকাশিত উল্লেখযোগ্য বই : ছড়া-‘হাট্টিমা টিম’, ‘খোকন খোকন ডাক পাড়ি’; অনুবাদ-‘আজব হলেও গুজব নয়’; সম্পাদনা- আমার প্রথম লেখা, ‘ঝিকিমিকি’ ( গল্প সংকলন ), ‘বার্ষিক কচি ও কাঁচা’, ‘ছোটদের আবৃত্তি’ ইত্যাদি।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28110" y="1190810"/>
            <a:ext cx="4743056" cy="3539430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দাদাভাই ‘বাংলা একাডেমি সাহিত্য পুরস্কার’,‘বাংলাদেশ শিশু একাডেমি পুরস্কার’, রাষ্ট্রীয়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‘একুশে পদক’, ‘জসীমউদ্দীন স্বর্ণপদক’ ও ‘স্বাধীনতা পুরস্কার’ ( মরণোত্তর ) ইত্যাদি পুরস্কারে ভুষিত হন। ১৯৯৯ সালে পরলোক গমন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2" b="98585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5" y="5081472"/>
            <a:ext cx="1758417" cy="166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1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7474 0.00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7" y="41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-0.27149 0.00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26953 0.0067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32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  <p:bldP spid="28" grpId="1"/>
      <p:bldP spid="29" grpId="0"/>
      <p:bldP spid="29" grpId="1"/>
      <p:bldP spid="30" grpId="0"/>
      <p:bldP spid="30" grpId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718495" y="514163"/>
            <a:ext cx="2755010" cy="7201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100000">
                        <a14:foregroundMark x1="44889" y1="46222" x2="70222" y2="43111"/>
                        <a14:foregroundMark x1="43556" y1="34667" x2="60889" y2="29333"/>
                        <a14:foregroundMark x1="57778" y1="67556" x2="57778" y2="67556"/>
                        <a14:foregroundMark x1="57778" y1="67556" x2="57778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8543" y="1094509"/>
            <a:ext cx="2313711" cy="503805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019311" y="514163"/>
            <a:ext cx="2168234" cy="637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 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1598" y="3548223"/>
            <a:ext cx="8908803" cy="1243411"/>
            <a:chOff x="2278742" y="3599543"/>
            <a:chExt cx="8908803" cy="1243411"/>
          </a:xfrm>
        </p:grpSpPr>
        <p:sp>
          <p:nvSpPr>
            <p:cNvPr id="13" name="Rectangle 12"/>
            <p:cNvSpPr/>
            <p:nvPr/>
          </p:nvSpPr>
          <p:spPr>
            <a:xfrm>
              <a:off x="3303138" y="3934214"/>
              <a:ext cx="7884407" cy="640080"/>
            </a:xfrm>
            <a:prstGeom prst="rect">
              <a:avLst/>
            </a:prstGeom>
            <a:pattFill prst="pct10">
              <a:fgClr>
                <a:srgbClr val="00CC00"/>
              </a:fgClr>
              <a:bgClr>
                <a:schemeClr val="bg1"/>
              </a:bgClr>
            </a:pattFill>
            <a:ln w="9525" cmpd="thickThin">
              <a:solidFill>
                <a:srgbClr val="CC00CC"/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খ্যাতিমান কবি </a:t>
              </a:r>
              <a:r>
                <a: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রোকনুজ্জামন খানের 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 লেখ </a:t>
              </a:r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78742" y="3599543"/>
              <a:ext cx="1295639" cy="1243411"/>
              <a:chOff x="8795647" y="2197114"/>
              <a:chExt cx="1835123" cy="183512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95647" y="2197114"/>
                <a:ext cx="1835123" cy="1835123"/>
              </a:xfrm>
              <a:prstGeom prst="rect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</p:pic>
          <p:sp>
            <p:nvSpPr>
              <p:cNvPr id="16" name="Donut 15"/>
              <p:cNvSpPr/>
              <p:nvPr/>
            </p:nvSpPr>
            <p:spPr>
              <a:xfrm>
                <a:off x="9133268" y="2533190"/>
                <a:ext cx="1185062" cy="1140985"/>
              </a:xfrm>
              <a:prstGeom prst="donut">
                <a:avLst>
                  <a:gd name="adj" fmla="val 5546"/>
                </a:avLst>
              </a:prstGeom>
              <a:solidFill>
                <a:srgbClr val="F9318A"/>
              </a:solidFill>
              <a:ln>
                <a:solidFill>
                  <a:srgbClr val="CC00CC"/>
                </a:solidFill>
              </a:ln>
              <a:effectLst>
                <a:innerShdw blurRad="63500" dist="50800" dir="189000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330511" y="2717795"/>
                <a:ext cx="777696" cy="785401"/>
              </a:xfrm>
              <a:prstGeom prst="ellipse">
                <a:avLst/>
              </a:prstGeom>
              <a:ln>
                <a:solidFill>
                  <a:srgbClr val="CC00CC"/>
                </a:solidFill>
              </a:ln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300000" contourW="12700" prstMaterial="flat">
                <a:bevelT w="177800" h="254000" prst="convex"/>
                <a:bevelB w="1524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1440" tIns="91440" rIns="91440" bIns="91440" numCol="1" spcCol="1270" rtlCol="0" anchor="ctr" anchorCtr="0">
                <a:noAutofit/>
              </a:bodyPr>
              <a:lstStyle/>
              <a:p>
                <a:pPr algn="l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600" kern="1200" dirty="0"/>
              </a:p>
            </p:txBody>
          </p:sp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96" y="1390762"/>
            <a:ext cx="2755010" cy="18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5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9801365" y="4306974"/>
            <a:ext cx="1419609" cy="620554"/>
          </a:xfrm>
          <a:prstGeom prst="wedgeRoundRectCallout">
            <a:avLst>
              <a:gd name="adj1" fmla="val -20470"/>
              <a:gd name="adj2" fmla="val -137076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204605" y="264501"/>
            <a:ext cx="2037157" cy="1871005"/>
            <a:chOff x="9160724" y="618977"/>
            <a:chExt cx="2037157" cy="1871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222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737" y="618977"/>
              <a:ext cx="1976144" cy="187100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160724" y="1156862"/>
              <a:ext cx="2016369" cy="1150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</a:p>
            <a:p>
              <a:pPr algn="ctr">
                <a:lnSpc>
                  <a:spcPct val="75000"/>
                </a:lnSpc>
              </a:pPr>
              <a:r>
                <a: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41" b="92898" l="17330" r="897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245" r="23788" b="7339"/>
          <a:stretch/>
        </p:blipFill>
        <p:spPr>
          <a:xfrm>
            <a:off x="211009" y="119575"/>
            <a:ext cx="3872372" cy="64430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717" r="951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5" y="2105389"/>
            <a:ext cx="3151741" cy="19601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100" y="264501"/>
            <a:ext cx="2600325" cy="1123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05" y="1388451"/>
            <a:ext cx="5219700" cy="4956078"/>
          </a:xfrm>
          <a:prstGeom prst="rect">
            <a:avLst/>
          </a:prstGeom>
        </p:spPr>
      </p:pic>
      <p:pic>
        <p:nvPicPr>
          <p:cNvPr id="6" name="মুজিব,_রোকনুজ্জামান_খান,_মুহাম্মাদ_গিয়াসুদ্দিন।(128k)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665082" y="2379043"/>
            <a:ext cx="1095413" cy="1095413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mpd="sng">
            <a:solidFill>
              <a:srgbClr val="2ABA12"/>
            </a:solidFill>
          </a:ln>
        </p:spPr>
      </p:pic>
    </p:spTree>
    <p:extLst>
      <p:ext uri="{BB962C8B-B14F-4D97-AF65-F5344CB8AC3E}">
        <p14:creationId xmlns:p14="http://schemas.microsoft.com/office/powerpoint/2010/main" val="170153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15875">
          <a:noFill/>
        </a:ln>
      </a:spPr>
      <a:bodyPr wrap="square" rtlCol="0">
        <a:spAutoFit/>
      </a:bodyPr>
      <a:lstStyle>
        <a:defPPr>
          <a:lnSpc>
            <a:spcPct val="200000"/>
          </a:lnSpc>
          <a:defRPr sz="3200" b="1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3302</TotalTime>
  <Words>661</Words>
  <Application>Microsoft Office PowerPoint</Application>
  <PresentationFormat>Widescreen</PresentationFormat>
  <Paragraphs>98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</dc:creator>
  <cp:lastModifiedBy>jha</cp:lastModifiedBy>
  <cp:revision>328</cp:revision>
  <dcterms:created xsi:type="dcterms:W3CDTF">2020-10-17T12:58:53Z</dcterms:created>
  <dcterms:modified xsi:type="dcterms:W3CDTF">2020-12-04T09:19:18Z</dcterms:modified>
</cp:coreProperties>
</file>