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Alfa Slab One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jgtTi7x9jnBRLhs164CMgukOSs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20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AlfaSlabOn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32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23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4" name="Google Shape;14;p2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" name="Google Shape;1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3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30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3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286425"/>
            <a:ext cx="6858000" cy="22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8800" y="2217400"/>
            <a:ext cx="4175500" cy="22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/>
          <p:nvPr/>
        </p:nvSpPr>
        <p:spPr>
          <a:xfrm>
            <a:off x="1703088" y="204345"/>
            <a:ext cx="5737824" cy="1203606"/>
          </a:xfrm>
          <a:prstGeom prst="flowChartTerminator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GB" sz="41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ছবি</a:t>
            </a:r>
            <a:r>
              <a:rPr b="1" lang="en-GB" sz="4100">
                <a:solidFill>
                  <a:srgbClr val="00FF00"/>
                </a:solidFill>
              </a:rPr>
              <a:t>টি</a:t>
            </a:r>
            <a:r>
              <a:rPr b="1" i="0" lang="en-GB" sz="41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লক্ষ্য করি</a:t>
            </a:r>
            <a:endParaRPr b="1" i="0" sz="41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550" y="1643330"/>
            <a:ext cx="5008900" cy="315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 rot="-5400233">
            <a:off x="-769658" y="1463390"/>
            <a:ext cx="4433700" cy="221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GB" sz="3100">
                <a:solidFill>
                  <a:srgbClr val="0000FF"/>
                </a:solidFill>
              </a:rPr>
              <a:t>নির্বাচনের দলসমূহ, প্রতীক,  প্রার্থী সংখ্যা </a:t>
            </a:r>
            <a:endParaRPr b="1" i="0" sz="3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092" y="314325"/>
            <a:ext cx="5276575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/>
          <p:nvPr/>
        </p:nvSpPr>
        <p:spPr>
          <a:xfrm rot="-5400233">
            <a:off x="-769658" y="1463390"/>
            <a:ext cx="4433700" cy="221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GB" sz="3400">
                <a:solidFill>
                  <a:srgbClr val="0000FF"/>
                </a:solidFill>
              </a:rPr>
              <a:t>নির্বাচনের ফলাফল </a:t>
            </a:r>
            <a:endParaRPr b="1" i="0" sz="3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525" y="354825"/>
            <a:ext cx="4277875" cy="443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3"/>
          <p:cNvSpPr/>
          <p:nvPr/>
        </p:nvSpPr>
        <p:spPr>
          <a:xfrm rot="-5400233">
            <a:off x="-720600" y="1606050"/>
            <a:ext cx="4433700" cy="193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GB" sz="3400">
                <a:solidFill>
                  <a:srgbClr val="0000FF"/>
                </a:solidFill>
              </a:rPr>
              <a:t>আওয়ামী লীগের ফলাফল </a:t>
            </a:r>
            <a:endParaRPr b="1" i="0" sz="3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004" y="1510097"/>
            <a:ext cx="6612700" cy="30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1620075" y="290744"/>
            <a:ext cx="5903850" cy="1265225"/>
          </a:xfrm>
          <a:prstGeom prst="flowChartDecision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GB" sz="3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একক কাজ</a:t>
            </a:r>
            <a:endParaRPr b="1" i="0" sz="3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75" y="1788700"/>
            <a:ext cx="3756649" cy="29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4"/>
          <p:cNvSpPr/>
          <p:nvPr/>
        </p:nvSpPr>
        <p:spPr>
          <a:xfrm>
            <a:off x="4191525" y="2387914"/>
            <a:ext cx="4433400" cy="17517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solidFill>
                  <a:srgbClr val="FF9900"/>
                </a:solidFill>
              </a:rPr>
              <a:t>আওয়ামী লীগ কত আসনে জয় লাভ করে? </a:t>
            </a:r>
            <a:endParaRPr b="1" i="0" sz="3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7924" y="972425"/>
            <a:ext cx="5416700" cy="38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/>
          <p:nvPr/>
        </p:nvSpPr>
        <p:spPr>
          <a:xfrm>
            <a:off x="2199550" y="238680"/>
            <a:ext cx="4433454" cy="733752"/>
          </a:xfrm>
          <a:prstGeom prst="flowChartTermina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FFFF00"/>
                </a:solidFill>
              </a:rPr>
              <a:t>নির্বাচন অঞ্চল </a:t>
            </a:r>
            <a:endParaRPr b="1" sz="33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050" y="1012301"/>
            <a:ext cx="6488525" cy="37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6"/>
          <p:cNvSpPr/>
          <p:nvPr/>
        </p:nvSpPr>
        <p:spPr>
          <a:xfrm>
            <a:off x="2355275" y="278605"/>
            <a:ext cx="4433454" cy="733698"/>
          </a:xfrm>
          <a:prstGeom prst="flowChartTerminator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FF00"/>
                </a:solidFill>
              </a:rPr>
              <a:t>মহান মুক্তিযুদ্ধ </a:t>
            </a:r>
            <a:endParaRPr b="1" sz="28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1703088" y="204345"/>
            <a:ext cx="5737824" cy="1203606"/>
          </a:xfrm>
          <a:prstGeom prst="flowChartTerminator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GB" sz="41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দলীয় কাজ</a:t>
            </a:r>
            <a:endParaRPr b="1" i="0" sz="4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695" y="1842334"/>
            <a:ext cx="3588950" cy="25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4005075" y="1842325"/>
            <a:ext cx="4433400" cy="2047800"/>
          </a:xfrm>
          <a:prstGeom prst="wedgeRoundRectCallout">
            <a:avLst>
              <a:gd fmla="val -53310" name="adj1"/>
              <a:gd fmla="val 7635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latin typeface="Proxima Nova"/>
                <a:ea typeface="Proxima Nova"/>
                <a:cs typeface="Proxima Nova"/>
                <a:sym typeface="Proxima Nova"/>
              </a:rPr>
              <a:t>কোন কোন কারণে আওয়ামী লীগ জয় লাভ করে?</a:t>
            </a:r>
            <a:endParaRPr b="1" i="0" sz="25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1616400" y="276897"/>
            <a:ext cx="5911200" cy="1236300"/>
          </a:xfrm>
          <a:prstGeom prst="ribbon">
            <a:avLst>
              <a:gd fmla="val 16667" name="adj1"/>
              <a:gd fmla="val 75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মূল্যায়ন</a:t>
            </a:r>
            <a:endParaRPr b="1" i="0" sz="4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1897050"/>
            <a:ext cx="3341775" cy="27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/>
          <p:nvPr/>
        </p:nvSpPr>
        <p:spPr>
          <a:xfrm>
            <a:off x="3900975" y="1705188"/>
            <a:ext cx="4890000" cy="3170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GB" sz="2600"/>
              <a:t>১৯৭০ সালের নির্বাচনের তাৎপর্য বিশ্লেষণ কর।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1616400" y="276897"/>
            <a:ext cx="5911200" cy="1236300"/>
          </a:xfrm>
          <a:prstGeom prst="ribbon">
            <a:avLst>
              <a:gd fmla="val 16667" name="adj1"/>
              <a:gd fmla="val 75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বাড়ির কাজ</a:t>
            </a:r>
            <a:endParaRPr b="1" i="0" sz="4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900" y="1803944"/>
            <a:ext cx="3824826" cy="28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/>
          <p:nvPr/>
        </p:nvSpPr>
        <p:spPr>
          <a:xfrm>
            <a:off x="4572000" y="1760450"/>
            <a:ext cx="4074600" cy="2868600"/>
          </a:xfrm>
          <a:prstGeom prst="cloudCallout">
            <a:avLst>
              <a:gd fmla="val -52189" name="adj1"/>
              <a:gd fmla="val 48155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GB" sz="2100">
                <a:solidFill>
                  <a:srgbClr val="0000FF"/>
                </a:solidFill>
              </a:rPr>
              <a:t>১৯৭০ সালের নির্বাচনে কোন দল কতটি আসন পায় তার তালিকা লিপিবদ্ধ কর।</a:t>
            </a:r>
            <a:endParaRPr b="1" i="0" sz="2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2355275" y="311525"/>
            <a:ext cx="4433450" cy="909525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শিক্ষক পরিচিতি</a:t>
            </a:r>
            <a:endParaRPr b="1" i="0" sz="23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918" y="1221050"/>
            <a:ext cx="3296225" cy="36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/>
          <p:nvPr/>
        </p:nvSpPr>
        <p:spPr>
          <a:xfrm>
            <a:off x="3773135" y="1376725"/>
            <a:ext cx="5149500" cy="3306300"/>
          </a:xfrm>
          <a:prstGeom prst="verticalScroll">
            <a:avLst>
              <a:gd fmla="val 125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1" lang="en-GB" sz="2600" u="none" cap="none" strike="noStrik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সিরাজুল ইসলাম</a:t>
            </a:r>
            <a:r>
              <a:rPr b="1" i="0" lang="en-GB" sz="23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3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প্রভাষক, ইতিহাস বিভাগ </a:t>
            </a:r>
            <a:endParaRPr b="1" i="0" sz="23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শ্রীপুর মুক্তিযোদ্ধা রহমত আলী সরকারি কলেজ </a:t>
            </a:r>
            <a:endParaRPr b="1" i="0" sz="16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শ্রীপুর, গাজীপুর। </a:t>
            </a:r>
            <a:endParaRPr b="1" i="0" sz="16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ইমেইলঃ sirajulmrgc@gmail.com</a:t>
            </a:r>
            <a:endParaRPr b="1" i="0" sz="16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3075" y="1408550"/>
            <a:ext cx="5476875" cy="27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914400" y="4290000"/>
            <a:ext cx="73152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274E13"/>
                </a:solidFill>
                <a:latin typeface="Proxima Nova"/>
                <a:ea typeface="Proxima Nova"/>
                <a:cs typeface="Proxima Nova"/>
                <a:sym typeface="Proxima Nova"/>
              </a:rPr>
              <a:t>সবাইকে বিজয় বিজয় দিবসের শুভেচ্ছা </a:t>
            </a:r>
            <a:endParaRPr b="1" i="0" sz="3000" u="none" cap="none" strike="noStrike">
              <a:solidFill>
                <a:srgbClr val="274E1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 flipH="1">
            <a:off x="914698" y="94337"/>
            <a:ext cx="73149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সমাপ্ত</a:t>
            </a:r>
            <a:endParaRPr b="1" sz="41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>
            <a:off x="2355275" y="191552"/>
            <a:ext cx="4433454" cy="884142"/>
          </a:xfrm>
          <a:prstGeom prst="flowChartTerminator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পাঠ পরিচিতি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577350" y="771102"/>
            <a:ext cx="7989300" cy="4034400"/>
          </a:xfrm>
          <a:prstGeom prst="horizontalScroll">
            <a:avLst>
              <a:gd fmla="val 125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উচ্চমাধ্যমিক শ্রেণি</a:t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ইতিহাস প্রথম পত্র </a:t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পঞ্চম অধ্যায়</a:t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পূর্ব বাংলার স্বায়ত্তশাসন ও স্বাধিকার আন্দোলন</a:t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তারিখঃ ৪/১২/২০২০</a:t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2355300" y="207675"/>
            <a:ext cx="4409700" cy="1601700"/>
          </a:xfrm>
          <a:prstGeom prst="downArrowCallout">
            <a:avLst>
              <a:gd fmla="val 25000" name="adj1"/>
              <a:gd fmla="val 11784" name="adj2"/>
              <a:gd fmla="val 38984" name="adj3"/>
              <a:gd fmla="val 64977" name="adj4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ছবিটি লক্ষ্য করো</a:t>
            </a:r>
            <a:endParaRPr b="1" i="0" sz="36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-1185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00" y="1380276"/>
            <a:ext cx="4076000" cy="335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200" y="1380275"/>
            <a:ext cx="3592975" cy="30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1703100" y="204349"/>
            <a:ext cx="5737824" cy="878256"/>
          </a:xfrm>
          <a:prstGeom prst="flowChartTerminator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GB" sz="41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ছবিটি লক্ষ্য করি</a:t>
            </a:r>
            <a:endParaRPr b="1" i="0" sz="41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113" y="1359499"/>
            <a:ext cx="7089774" cy="356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2355300" y="247674"/>
            <a:ext cx="4433400" cy="1397100"/>
          </a:xfrm>
          <a:prstGeom prst="wedgeEllipseCallout">
            <a:avLst>
              <a:gd fmla="val -19816" name="adj1"/>
              <a:gd fmla="val 90204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GB" sz="37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আজকের পাঠ</a:t>
            </a:r>
            <a:endParaRPr b="1" i="0" sz="37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279969" y="2764755"/>
            <a:ext cx="2555700" cy="913800"/>
          </a:xfrm>
          <a:prstGeom prst="chevron">
            <a:avLst>
              <a:gd fmla="val 80244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2355294" y="2764747"/>
            <a:ext cx="57969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3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  ১৯৭০ সালের নির্বাচন </a:t>
            </a:r>
            <a:endParaRPr b="1" i="0" sz="3800" u="none" cap="none" strike="noStrike"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2008900" y="360226"/>
            <a:ext cx="5126200" cy="1310800"/>
          </a:xfrm>
          <a:prstGeom prst="flowChartMerg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GB" sz="41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শিখন ফল</a:t>
            </a:r>
            <a:endParaRPr b="1" i="0" sz="41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1013850" y="2238675"/>
            <a:ext cx="76188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🌺</a:t>
            </a:r>
            <a:r>
              <a:rPr b="1" lang="en-GB" sz="1900">
                <a:latin typeface="Proxima Nova"/>
                <a:ea typeface="Proxima Nova"/>
                <a:cs typeface="Proxima Nova"/>
                <a:sym typeface="Proxima Nova"/>
              </a:rPr>
              <a:t>১৯৭০ সালের নির্বাচনে কারা অংশ গ্রহণ করেছিল তা</a:t>
            </a:r>
            <a:r>
              <a:rPr b="1" i="0" lang="en-GB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বলতে পারবে।</a:t>
            </a:r>
            <a:endParaRPr b="1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🌺</a:t>
            </a:r>
            <a:r>
              <a:rPr b="1" lang="en-GB" sz="1900">
                <a:latin typeface="Proxima Nova"/>
                <a:ea typeface="Proxima Nova"/>
                <a:cs typeface="Proxima Nova"/>
                <a:sym typeface="Proxima Nova"/>
              </a:rPr>
              <a:t>১৯৭০ সালের নির্বাচনে কোন দল কয়টি আসন পায় তা</a:t>
            </a:r>
            <a:r>
              <a:rPr b="1" i="0" lang="en-GB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বলতে পারবে।</a:t>
            </a:r>
            <a:endParaRPr b="1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🌺</a:t>
            </a:r>
            <a:r>
              <a:rPr b="1" lang="en-GB" sz="1900">
                <a:latin typeface="Proxima Nova"/>
                <a:ea typeface="Proxima Nova"/>
                <a:cs typeface="Proxima Nova"/>
                <a:sym typeface="Proxima Nova"/>
              </a:rPr>
              <a:t>১৯৭০ সালের নির্বাচনে ফলাফল ও তৎপর্য বিশ্লেষন করতে </a:t>
            </a:r>
            <a:r>
              <a:rPr b="1" i="0" lang="en-GB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পারবে।</a:t>
            </a:r>
            <a:endParaRPr b="1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355275" y="277805"/>
            <a:ext cx="4433454" cy="83975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en-GB" sz="4200">
                <a:solidFill>
                  <a:srgbClr val="5B0F00"/>
                </a:solidFill>
              </a:rPr>
              <a:t>নির্বাচন </a:t>
            </a:r>
            <a:endParaRPr b="1" i="0" sz="42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100" y="1384493"/>
            <a:ext cx="4231800" cy="354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>
            <a:off x="1620075" y="290744"/>
            <a:ext cx="5903850" cy="1265225"/>
          </a:xfrm>
          <a:prstGeom prst="flowChartDecision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ছবিটি লক্ষ্য করি</a:t>
            </a:r>
            <a:endParaRPr b="1" i="0" sz="23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2947" name="adj1"/>
            </a:avLst>
          </a:prstGeom>
          <a:solidFill>
            <a:srgbClr val="9800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550" y="1555975"/>
            <a:ext cx="4508900" cy="34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