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89" r:id="rId3"/>
    <p:sldId id="306" r:id="rId4"/>
    <p:sldId id="320" r:id="rId5"/>
    <p:sldId id="308" r:id="rId6"/>
    <p:sldId id="309" r:id="rId7"/>
    <p:sldId id="310" r:id="rId8"/>
    <p:sldId id="321" r:id="rId9"/>
    <p:sldId id="311" r:id="rId10"/>
    <p:sldId id="313" r:id="rId11"/>
    <p:sldId id="314" r:id="rId12"/>
    <p:sldId id="322" r:id="rId13"/>
    <p:sldId id="319" r:id="rId14"/>
    <p:sldId id="318" r:id="rId15"/>
    <p:sldId id="315" r:id="rId16"/>
    <p:sldId id="316" r:id="rId17"/>
    <p:sldId id="317" r:id="rId18"/>
    <p:sldId id="30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3D07F-F379-4269-BBC2-C919F089054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8EA48-E450-4C71-9905-BCE68EC38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8EA48-E450-4C71-9905-BCE68EC384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2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8EA48-E450-4C71-9905-BCE68EC384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1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8EA48-E450-4C71-9905-BCE68EC384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4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7E85-C3D1-4CC1-B199-560F192FA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5158E-66C8-4AA5-A342-D7F77B77C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F73B0-FFB5-41A7-8E9A-B938E0E8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88BC-D08F-4F86-91C6-CA1ABE32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C977C-73CB-4E55-B1EF-80F905FD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8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E3A5-F3B8-4BAE-9FD2-CACB8677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76CE9-8EAF-44E5-BAAF-22B52F9F6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3536-8198-4CB0-920A-AC80813E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5A624-B299-45C7-8B76-8A348B48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E6CFF-7870-4CAE-AF54-3723CBB2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8DA43-F541-4FFA-B5CE-ACD048B00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C3CDC-C19E-4FC1-A72E-40D6E1535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F8990-A67A-4C6F-BE9B-52E144FC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8BDB-AD4B-42B4-83AA-71CCA1E7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EE0F0-217C-4C8D-860C-5773CD05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A5BC-E382-4BBE-8C42-D8E01C39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A68A-338D-4A60-91BA-FFCAB126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96F92-943B-4104-B0BE-FC6DE0CC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009F9-A72D-41E8-8BDB-79777CAF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6A3E9-5CBA-44BB-B7C9-8F52BF6F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FF82-1249-4C8C-88DB-ED056995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3F6F-F51C-4EC0-8790-BD67B25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C3EDE-0850-4029-8368-FB813C59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45641-1A7B-475E-A0A6-39255126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55996-3791-4C45-931C-46BC1091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3572-DB51-4B81-925C-CE21ECDD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2F45B-0BD9-4AC8-9556-A91442B88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E6A4A-E6D2-4CA8-B9F2-44D77A54C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033C3-32C4-4058-A9D4-FA8F0605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131BC-DFDE-4537-A936-95317CB5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959E-76BE-4658-BC88-4D92FF9D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B5E2-3F9A-4431-8628-E944E5F4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2AF1-A9A0-429E-8BC3-094D4EFBE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3AD29-1256-4726-A70B-B70CAECA2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B64DD-DFDB-4A52-90C5-C35AEEE6B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0C89E-E948-49C7-A836-813328477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A749C-AC91-42C0-AF3D-0B08D296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F24AC8-456D-4137-8D06-405F72A8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9A16C-B605-4103-995F-5F022E98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207E-DE7B-4672-947C-4DB9F59B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F3BEB-1554-441B-B4CE-98025B54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CAAB4-08EC-4677-9D25-5E530AD7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1BECD-BD4B-4B20-B028-756A7F1D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7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117F9-CE90-40D5-A75A-9343DA75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293DB-8279-47FB-87B8-5AEB127A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3AE02-1835-43F1-AAC1-5E4A23F0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6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5104-D254-4D56-8FB2-913E2FAF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066E-6F60-4499-BAEC-336659C8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6E3F3-B9FB-4353-8A26-FB699F57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AC80C-CB3B-4CE1-8051-C11B5283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1EBD4-AE5B-4E2C-893D-4741558D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EC167-CC1C-42E3-9D84-64B3AF2E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E92C-0BB0-4298-B4FC-F716004B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D05C4-6F30-4955-9C2C-C884A317C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52031-3E99-4305-90E8-C7B2A5111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CA3BB-5B4A-4E5B-8D7D-0FD58279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3226E-C25E-4C67-B83E-A8456E87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77050-A6F4-49EB-BC44-6907544F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B7DCA-9150-42DB-BEC2-6F4D7679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0C2D4-0B0C-44E3-9510-65BEE1923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E8CAE-C464-4692-8319-D8AA34FD9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7439-AEFB-485B-AACA-09F1C88DE06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C831E-A7AE-4FDE-B8B4-9D650B6ED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03A27-0ABF-4FF4-A4C3-B5E34361C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shakhawathossengps@gmail.com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22" y="-13883"/>
            <a:ext cx="12302242" cy="68718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B7E3D-C666-4B7B-8A5D-BC4E8E7F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385011"/>
            <a:ext cx="11695572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2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82" y="-14967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668FC-1A92-4B71-A256-082553882077}"/>
              </a:ext>
            </a:extLst>
          </p:cNvPr>
          <p:cNvSpPr txBox="1"/>
          <p:nvPr/>
        </p:nvSpPr>
        <p:spPr>
          <a:xfrm>
            <a:off x="2717951" y="5097938"/>
            <a:ext cx="7099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mother stitches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at home and sells them.</a:t>
            </a:r>
          </a:p>
        </p:txBody>
      </p:sp>
      <p:pic>
        <p:nvPicPr>
          <p:cNvPr id="4098" name="Picture 2" descr="পান্তাপাড়ার ঐতিহ্য নকশী কাঁথা | বাংলা নববর্ষ | The Daily Ittefaq">
            <a:extLst>
              <a:ext uri="{FF2B5EF4-FFF2-40B4-BE49-F238E27FC236}">
                <a16:creationId xmlns:a16="http://schemas.microsoft.com/office/drawing/2014/main" id="{E17C4712-C500-4BD4-AAB8-D40CE3B0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32" y="330208"/>
            <a:ext cx="4178968" cy="36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akshi Kantha News in Bengali, Videos &amp; Photos about Nakshi Kantha -  Anandabazar.com">
            <a:extLst>
              <a:ext uri="{FF2B5EF4-FFF2-40B4-BE49-F238E27FC236}">
                <a16:creationId xmlns:a16="http://schemas.microsoft.com/office/drawing/2014/main" id="{EC6645DC-862F-4024-B101-CF1C8EA1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330209"/>
            <a:ext cx="3838072" cy="36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নকশি কাঁথা - উইকিপিডিয়া">
            <a:extLst>
              <a:ext uri="{FF2B5EF4-FFF2-40B4-BE49-F238E27FC236}">
                <a16:creationId xmlns:a16="http://schemas.microsoft.com/office/drawing/2014/main" id="{5D40CA4F-3ACD-43BA-98E6-D7E74E18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11" y="330208"/>
            <a:ext cx="3934325" cy="36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rev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88" y="-24067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EA68D-F849-4BCF-A630-51EC340833A4}"/>
              </a:ext>
            </a:extLst>
          </p:cNvPr>
          <p:cNvSpPr txBox="1"/>
          <p:nvPr/>
        </p:nvSpPr>
        <p:spPr>
          <a:xfrm>
            <a:off x="585537" y="5196867"/>
            <a:ext cx="1102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younger brother Babul goes to school. He’s in class 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249AC-2C6F-4E55-AB1B-EF7F38D9E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0577" y="568412"/>
            <a:ext cx="3665730" cy="3793746"/>
          </a:xfrm>
          <a:prstGeom prst="rect">
            <a:avLst/>
          </a:prstGeom>
        </p:spPr>
      </p:pic>
      <p:pic>
        <p:nvPicPr>
          <p:cNvPr id="5124" name="Picture 4" descr="Print News | The Asian Age">
            <a:extLst>
              <a:ext uri="{FF2B5EF4-FFF2-40B4-BE49-F238E27FC236}">
                <a16:creationId xmlns:a16="http://schemas.microsoft.com/office/drawing/2014/main" id="{0A9987A8-F547-4AF7-8FDB-01697B00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7" y="738321"/>
            <a:ext cx="7999191" cy="34539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301540-0A3C-4D8C-B809-C2F3B5528514}"/>
              </a:ext>
            </a:extLst>
          </p:cNvPr>
          <p:cNvSpPr txBox="1"/>
          <p:nvPr/>
        </p:nvSpPr>
        <p:spPr>
          <a:xfrm>
            <a:off x="115533" y="3869083"/>
            <a:ext cx="76062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8DF60-2113-4BA3-A060-50FB67FAE9AB}"/>
              </a:ext>
            </a:extLst>
          </p:cNvPr>
          <p:cNvSpPr txBox="1"/>
          <p:nvPr/>
        </p:nvSpPr>
        <p:spPr>
          <a:xfrm rot="359696">
            <a:off x="274445" y="818313"/>
            <a:ext cx="703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28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10" y="-2934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A4E745-2112-49FE-8C6D-D3F62618B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" y="168443"/>
            <a:ext cx="7736305" cy="6509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AD4AF-161F-418F-9AC2-41BDF4042949}"/>
              </a:ext>
            </a:extLst>
          </p:cNvPr>
          <p:cNvSpPr txBox="1"/>
          <p:nvPr/>
        </p:nvSpPr>
        <p:spPr>
          <a:xfrm>
            <a:off x="7591928" y="351574"/>
            <a:ext cx="40787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Students’s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reading</a:t>
            </a:r>
          </a:p>
        </p:txBody>
      </p:sp>
      <p:pic>
        <p:nvPicPr>
          <p:cNvPr id="3074" name="Picture 2" descr="Indian School Kids Students Reading Book Studying In Classroom Stock Photo  - Alamy">
            <a:extLst>
              <a:ext uri="{FF2B5EF4-FFF2-40B4-BE49-F238E27FC236}">
                <a16:creationId xmlns:a16="http://schemas.microsoft.com/office/drawing/2014/main" id="{C5A657DF-6E2C-486A-80C4-4F4347EA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76" y="1415381"/>
            <a:ext cx="4969042" cy="45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21" y="0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B1AF4-948A-4F04-897C-FE9ADBB12936}"/>
              </a:ext>
            </a:extLst>
          </p:cNvPr>
          <p:cNvSpPr txBox="1"/>
          <p:nvPr/>
        </p:nvSpPr>
        <p:spPr>
          <a:xfrm>
            <a:off x="2598667" y="2072467"/>
            <a:ext cx="7387544" cy="11079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</a:p>
        </p:txBody>
      </p:sp>
      <p:pic>
        <p:nvPicPr>
          <p:cNvPr id="1028" name="Picture 4" descr="The Marigold Sticker – blank tag co.">
            <a:extLst>
              <a:ext uri="{FF2B5EF4-FFF2-40B4-BE49-F238E27FC236}">
                <a16:creationId xmlns:a16="http://schemas.microsoft.com/office/drawing/2014/main" id="{EB2CB1F2-9077-4176-AC21-FD1324DD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69" y="15344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e Marigold Sticker – blank tag co.">
            <a:extLst>
              <a:ext uri="{FF2B5EF4-FFF2-40B4-BE49-F238E27FC236}">
                <a16:creationId xmlns:a16="http://schemas.microsoft.com/office/drawing/2014/main" id="{3461A16C-C791-4698-9DB7-1B1CDAA4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7" y="155490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46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" name="Unit 40 A garment worker's day Lesson 1-2 - YouTube">
            <a:hlinkClick r:id="" action="ppaction://media"/>
            <a:extLst>
              <a:ext uri="{FF2B5EF4-FFF2-40B4-BE49-F238E27FC236}">
                <a16:creationId xmlns:a16="http://schemas.microsoft.com/office/drawing/2014/main" id="{3D06FD72-24CE-4A29-9B89-FD1BE2E679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476" y="144378"/>
            <a:ext cx="11971420" cy="65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-13883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53AD6F-B528-4CE3-85F7-2BB68B99D5F7}"/>
              </a:ext>
            </a:extLst>
          </p:cNvPr>
          <p:cNvSpPr/>
          <p:nvPr/>
        </p:nvSpPr>
        <p:spPr>
          <a:xfrm>
            <a:off x="1217194" y="1192263"/>
            <a:ext cx="9757609" cy="3661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u="sng" dirty="0" err="1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40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Questions:</a:t>
            </a:r>
            <a:endParaRPr lang="en-US" sz="3200" dirty="0">
              <a:solidFill>
                <a:srgbClr val="3B14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3200" dirty="0" err="1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years </a:t>
            </a:r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old.</a:t>
            </a:r>
          </a:p>
          <a:p>
            <a:pPr algn="just"/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u="sng" dirty="0" err="1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Ratan</a:t>
            </a:r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helped the family.</a:t>
            </a:r>
          </a:p>
          <a:p>
            <a:pPr algn="just"/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Her mother stitches </a:t>
            </a:r>
            <a:r>
              <a:rPr lang="en-US" sz="32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u="sng" dirty="0" err="1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32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Kathas</a:t>
            </a:r>
            <a:r>
              <a:rPr lang="en-US" sz="32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home.</a:t>
            </a:r>
            <a:endParaRPr lang="en-US" sz="3200" dirty="0">
              <a:solidFill>
                <a:srgbClr val="3B141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62F80-A184-4EA8-AAB9-6F681AEDFEEE}"/>
              </a:ext>
            </a:extLst>
          </p:cNvPr>
          <p:cNvSpPr txBox="1"/>
          <p:nvPr/>
        </p:nvSpPr>
        <p:spPr>
          <a:xfrm>
            <a:off x="4228363" y="310116"/>
            <a:ext cx="319512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2D0344-0480-46D2-91E6-D6ED58ED0E76}"/>
              </a:ext>
            </a:extLst>
          </p:cNvPr>
          <p:cNvSpPr/>
          <p:nvPr/>
        </p:nvSpPr>
        <p:spPr>
          <a:xfrm>
            <a:off x="1217194" y="1192262"/>
            <a:ext cx="9757609" cy="3661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  <a:endParaRPr lang="en-US" sz="3200" dirty="0">
              <a:solidFill>
                <a:srgbClr val="3B14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Who is </a:t>
            </a:r>
            <a:r>
              <a:rPr lang="en-US" sz="32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years </a:t>
            </a:r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?</a:t>
            </a:r>
          </a:p>
          <a:p>
            <a:pPr algn="just"/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helped the family ?</a:t>
            </a:r>
          </a:p>
          <a:p>
            <a:pPr algn="just"/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What does her mother stitch at home ?</a:t>
            </a:r>
            <a:endParaRPr lang="en-US" sz="3200" dirty="0">
              <a:solidFill>
                <a:srgbClr val="3B14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42" y="48308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AutoShape 2" descr="Image result for student as cartoon gif">
            <a:extLst>
              <a:ext uri="{FF2B5EF4-FFF2-40B4-BE49-F238E27FC236}">
                <a16:creationId xmlns:a16="http://schemas.microsoft.com/office/drawing/2014/main" id="{FD175AE0-ABE4-454E-AD3A-E69C65803F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A5D61-1637-4079-9DE0-BC87C45A3747}"/>
              </a:ext>
            </a:extLst>
          </p:cNvPr>
          <p:cNvSpPr txBox="1"/>
          <p:nvPr/>
        </p:nvSpPr>
        <p:spPr>
          <a:xfrm>
            <a:off x="1861621" y="1517982"/>
            <a:ext cx="422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student.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53934-308D-4E0D-B794-9120AC796543}"/>
              </a:ext>
            </a:extLst>
          </p:cNvPr>
          <p:cNvSpPr txBox="1"/>
          <p:nvPr/>
        </p:nvSpPr>
        <p:spPr>
          <a:xfrm>
            <a:off x="2430391" y="2351043"/>
            <a:ext cx="97330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BC936-7131-45D1-B79F-95C5BFA39447}"/>
              </a:ext>
            </a:extLst>
          </p:cNvPr>
          <p:cNvSpPr txBox="1"/>
          <p:nvPr/>
        </p:nvSpPr>
        <p:spPr>
          <a:xfrm>
            <a:off x="4167861" y="2354922"/>
            <a:ext cx="104842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B0B8D-0B6C-4FEB-8ED7-E7C677AB2C9A}"/>
              </a:ext>
            </a:extLst>
          </p:cNvPr>
          <p:cNvSpPr txBox="1"/>
          <p:nvPr/>
        </p:nvSpPr>
        <p:spPr>
          <a:xfrm>
            <a:off x="6028862" y="2351043"/>
            <a:ext cx="398391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prstDash val="sysDash"/>
          </a:ln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 is correct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B0A1F-3E9F-47A6-8BF7-9295E4B32D97}"/>
              </a:ext>
            </a:extLst>
          </p:cNvPr>
          <p:cNvSpPr txBox="1"/>
          <p:nvPr/>
        </p:nvSpPr>
        <p:spPr>
          <a:xfrm>
            <a:off x="2604470" y="543975"/>
            <a:ext cx="5821680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Mention True or false: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852EA-F6F6-40AB-AE2D-A88417B2A841}"/>
              </a:ext>
            </a:extLst>
          </p:cNvPr>
          <p:cNvSpPr txBox="1"/>
          <p:nvPr/>
        </p:nvSpPr>
        <p:spPr>
          <a:xfrm>
            <a:off x="7706065" y="1119247"/>
            <a:ext cx="293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F469E-334A-4E81-8AD6-37208610D269}"/>
              </a:ext>
            </a:extLst>
          </p:cNvPr>
          <p:cNvSpPr txBox="1"/>
          <p:nvPr/>
        </p:nvSpPr>
        <p:spPr>
          <a:xfrm>
            <a:off x="6028862" y="2351534"/>
            <a:ext cx="43319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 is incorrect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5B32DD-801A-4E9A-8A85-A5FDDC58C27B}"/>
              </a:ext>
            </a:extLst>
          </p:cNvPr>
          <p:cNvSpPr txBox="1"/>
          <p:nvPr/>
        </p:nvSpPr>
        <p:spPr>
          <a:xfrm rot="10800000" flipV="1">
            <a:off x="1858439" y="3191863"/>
            <a:ext cx="786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lives in a small house at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Kalyanpur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AE988-D0D1-46E2-952B-293FAD6A0351}"/>
              </a:ext>
            </a:extLst>
          </p:cNvPr>
          <p:cNvSpPr txBox="1"/>
          <p:nvPr/>
        </p:nvSpPr>
        <p:spPr>
          <a:xfrm>
            <a:off x="2363130" y="3986667"/>
            <a:ext cx="97330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F17CB-9945-43B0-A292-C36666390D71}"/>
              </a:ext>
            </a:extLst>
          </p:cNvPr>
          <p:cNvSpPr txBox="1"/>
          <p:nvPr/>
        </p:nvSpPr>
        <p:spPr>
          <a:xfrm>
            <a:off x="4167862" y="3986667"/>
            <a:ext cx="104842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09D8C1-8725-41C8-9581-FE25908BB8A6}"/>
              </a:ext>
            </a:extLst>
          </p:cNvPr>
          <p:cNvSpPr txBox="1"/>
          <p:nvPr/>
        </p:nvSpPr>
        <p:spPr>
          <a:xfrm>
            <a:off x="6032343" y="3996851"/>
            <a:ext cx="43319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 is incorrect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9C9C92-9F05-4622-8511-C58E46CE1493}"/>
              </a:ext>
            </a:extLst>
          </p:cNvPr>
          <p:cNvSpPr txBox="1"/>
          <p:nvPr/>
        </p:nvSpPr>
        <p:spPr>
          <a:xfrm>
            <a:off x="6016661" y="3993513"/>
            <a:ext cx="398391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prstDash val="sysDash"/>
          </a:ln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 is correct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63ECD4-D2EB-4E1A-8430-3F4E50F52AA8}"/>
              </a:ext>
            </a:extLst>
          </p:cNvPr>
          <p:cNvSpPr txBox="1"/>
          <p:nvPr/>
        </p:nvSpPr>
        <p:spPr>
          <a:xfrm>
            <a:off x="1858439" y="4775979"/>
            <a:ext cx="461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Babul is in class 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BAAFDB-0DBF-4545-8734-9B34176B4B8A}"/>
              </a:ext>
            </a:extLst>
          </p:cNvPr>
          <p:cNvSpPr txBox="1"/>
          <p:nvPr/>
        </p:nvSpPr>
        <p:spPr>
          <a:xfrm>
            <a:off x="2363130" y="5573986"/>
            <a:ext cx="97330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C1578-9BD0-446A-9749-9FFE6026C962}"/>
              </a:ext>
            </a:extLst>
          </p:cNvPr>
          <p:cNvSpPr txBox="1"/>
          <p:nvPr/>
        </p:nvSpPr>
        <p:spPr>
          <a:xfrm>
            <a:off x="4167861" y="5573986"/>
            <a:ext cx="104842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F51D3F-A248-45FA-A1A2-BB863DC6805F}"/>
              </a:ext>
            </a:extLst>
          </p:cNvPr>
          <p:cNvSpPr txBox="1"/>
          <p:nvPr/>
        </p:nvSpPr>
        <p:spPr>
          <a:xfrm>
            <a:off x="6037481" y="5486306"/>
            <a:ext cx="398391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prstDash val="sysDash"/>
          </a:ln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 is correct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5FFBC5-E6BC-4FEC-B89C-C55B8068451B}"/>
              </a:ext>
            </a:extLst>
          </p:cNvPr>
          <p:cNvSpPr txBox="1"/>
          <p:nvPr/>
        </p:nvSpPr>
        <p:spPr>
          <a:xfrm>
            <a:off x="6043978" y="5538358"/>
            <a:ext cx="43319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 is incorrect</a:t>
            </a:r>
          </a:p>
        </p:txBody>
      </p:sp>
    </p:spTree>
    <p:extLst>
      <p:ext uri="{BB962C8B-B14F-4D97-AF65-F5344CB8AC3E}">
        <p14:creationId xmlns:p14="http://schemas.microsoft.com/office/powerpoint/2010/main" val="22326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5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6" y="-2934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5ABF7C-391A-4036-B726-872357C3B0ED}"/>
              </a:ext>
            </a:extLst>
          </p:cNvPr>
          <p:cNvSpPr txBox="1"/>
          <p:nvPr/>
        </p:nvSpPr>
        <p:spPr>
          <a:xfrm>
            <a:off x="1051022" y="1754400"/>
            <a:ext cx="9209003" cy="35394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*Write a short composition about “A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your locality by answering the following questions .</a:t>
            </a:r>
          </a:p>
          <a:p>
            <a:pPr marL="1200150" lvl="1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his name?</a:t>
            </a:r>
          </a:p>
          <a:p>
            <a:pPr marL="1200150" lvl="1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does he get up?</a:t>
            </a:r>
          </a:p>
          <a:p>
            <a:pPr marL="1200150" lvl="1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 in the morning?</a:t>
            </a:r>
          </a:p>
          <a:p>
            <a:pPr marL="1200150" lvl="1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he do it?</a:t>
            </a:r>
          </a:p>
          <a:p>
            <a:pPr marL="1200150" lvl="1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respect him?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84E26-2F36-46B5-85E5-1317E179D2B6}"/>
              </a:ext>
            </a:extLst>
          </p:cNvPr>
          <p:cNvSpPr txBox="1"/>
          <p:nvPr/>
        </p:nvSpPr>
        <p:spPr>
          <a:xfrm>
            <a:off x="312667" y="460235"/>
            <a:ext cx="5523330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Writing:</a:t>
            </a:r>
          </a:p>
        </p:txBody>
      </p:sp>
    </p:spTree>
    <p:extLst>
      <p:ext uri="{BB962C8B-B14F-4D97-AF65-F5344CB8AC3E}">
        <p14:creationId xmlns:p14="http://schemas.microsoft.com/office/powerpoint/2010/main" val="18742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65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C7B72E-79B5-4DC3-8EA0-BC7DA5234E2F}"/>
              </a:ext>
            </a:extLst>
          </p:cNvPr>
          <p:cNvSpPr txBox="1"/>
          <p:nvPr/>
        </p:nvSpPr>
        <p:spPr>
          <a:xfrm>
            <a:off x="2999872" y="362413"/>
            <a:ext cx="5334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pic>
        <p:nvPicPr>
          <p:cNvPr id="7" name="Picture 2" descr="Simple Steps to Keep Your Home Safe and Warm This Winter - INDIA New  England News">
            <a:extLst>
              <a:ext uri="{FF2B5EF4-FFF2-40B4-BE49-F238E27FC236}">
                <a16:creationId xmlns:a16="http://schemas.microsoft.com/office/drawing/2014/main" id="{67797F80-C400-4B94-8033-2EC40978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2" y="381965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46645A-A096-47CC-866B-7C13DC0EF756}"/>
              </a:ext>
            </a:extLst>
          </p:cNvPr>
          <p:cNvSpPr txBox="1"/>
          <p:nvPr/>
        </p:nvSpPr>
        <p:spPr>
          <a:xfrm>
            <a:off x="671262" y="2535942"/>
            <a:ext cx="11035464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Write a short composition about “A garment worker”.</a:t>
            </a:r>
          </a:p>
          <a:p>
            <a:pPr algn="just"/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94" y="0"/>
            <a:ext cx="12277388" cy="685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881C3-0BB6-4A30-9BE6-85A355D9C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2" y="830181"/>
            <a:ext cx="11863136" cy="54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902AC9-62A9-4CAD-BEBC-D6E55D83B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94" y="11619"/>
            <a:ext cx="12277388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A4B673-A50D-4ED2-AA89-E85F9BFF2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97003"/>
            <a:ext cx="3265737" cy="329646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DCD412-27B3-4BE1-9BF1-109481F49297}"/>
              </a:ext>
            </a:extLst>
          </p:cNvPr>
          <p:cNvSpPr txBox="1"/>
          <p:nvPr/>
        </p:nvSpPr>
        <p:spPr>
          <a:xfrm>
            <a:off x="3834903" y="760704"/>
            <a:ext cx="381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INTRODUCING</a:t>
            </a:r>
            <a:endParaRPr lang="en-US" sz="360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3910E-8BDA-4EC7-A601-0E14C1AD81F9}"/>
              </a:ext>
            </a:extLst>
          </p:cNvPr>
          <p:cNvSpPr txBox="1"/>
          <p:nvPr/>
        </p:nvSpPr>
        <p:spPr>
          <a:xfrm>
            <a:off x="6787902" y="3982040"/>
            <a:ext cx="5200801" cy="23805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– Four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For Today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Heading of the lesson: A garment worker’s day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Reshma…………other things.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299C1-132A-42CF-9649-18641F6F9BD4}"/>
              </a:ext>
            </a:extLst>
          </p:cNvPr>
          <p:cNvSpPr txBox="1"/>
          <p:nvPr/>
        </p:nvSpPr>
        <p:spPr>
          <a:xfrm>
            <a:off x="261603" y="3869566"/>
            <a:ext cx="4879713" cy="249299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Shakhawat Hossen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Assistant Teacher 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Pakuria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Natore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shakhawathossengps@gmail.com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01724025641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ree Small Flower Clipart, Download Free Clip Art, Free Clip Art on Clipart  Library">
            <a:extLst>
              <a:ext uri="{FF2B5EF4-FFF2-40B4-BE49-F238E27FC236}">
                <a16:creationId xmlns:a16="http://schemas.microsoft.com/office/drawing/2014/main" id="{E44F03F8-B044-4765-8201-AA35A778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55" y="2298029"/>
            <a:ext cx="1501967" cy="43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B14B3C-68C3-4393-BF25-7F52D1BDC4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95" y="297003"/>
            <a:ext cx="4037869" cy="341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-14966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8446F12-A1B5-4E3F-98F6-A68624C6FD57}"/>
              </a:ext>
            </a:extLst>
          </p:cNvPr>
          <p:cNvGrpSpPr/>
          <p:nvPr/>
        </p:nvGrpSpPr>
        <p:grpSpPr>
          <a:xfrm>
            <a:off x="0" y="3097836"/>
            <a:ext cx="417017" cy="2457205"/>
            <a:chOff x="627310" y="1644394"/>
            <a:chExt cx="417017" cy="215608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4A794CA-2EC7-4485-901D-94BEE1E223AD}"/>
                </a:ext>
              </a:extLst>
            </p:cNvPr>
            <p:cNvGrpSpPr/>
            <p:nvPr/>
          </p:nvGrpSpPr>
          <p:grpSpPr>
            <a:xfrm>
              <a:off x="657225" y="1644394"/>
              <a:ext cx="357188" cy="2156081"/>
              <a:chOff x="657226" y="1971674"/>
              <a:chExt cx="242888" cy="2493170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7E193E91-3CE7-463A-AA5E-DBF2DD01C03D}"/>
                  </a:ext>
                </a:extLst>
              </p:cNvPr>
              <p:cNvSpPr/>
              <p:nvPr/>
            </p:nvSpPr>
            <p:spPr>
              <a:xfrm>
                <a:off x="657226" y="1971674"/>
                <a:ext cx="242888" cy="1343026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598B1923-1930-45D5-92C7-3097879B73D8}"/>
                  </a:ext>
                </a:extLst>
              </p:cNvPr>
              <p:cNvSpPr/>
              <p:nvPr/>
            </p:nvSpPr>
            <p:spPr>
              <a:xfrm flipV="1">
                <a:off x="657226" y="3121818"/>
                <a:ext cx="242888" cy="134302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FB64CB9-C1E8-4380-ACE3-7F9005A9A167}"/>
                </a:ext>
              </a:extLst>
            </p:cNvPr>
            <p:cNvSpPr/>
            <p:nvPr/>
          </p:nvSpPr>
          <p:spPr>
            <a:xfrm>
              <a:off x="627310" y="2639033"/>
              <a:ext cx="417017" cy="386061"/>
            </a:xfrm>
            <a:prstGeom prst="ellips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7F57A44D-2DCF-49B5-8A51-02809F1266D9}"/>
              </a:ext>
            </a:extLst>
          </p:cNvPr>
          <p:cNvSpPr/>
          <p:nvPr/>
        </p:nvSpPr>
        <p:spPr>
          <a:xfrm>
            <a:off x="-2772360" y="2205663"/>
            <a:ext cx="4457365" cy="4143376"/>
          </a:xfrm>
          <a:prstGeom prst="arc">
            <a:avLst>
              <a:gd name="adj1" fmla="val 16371743"/>
              <a:gd name="adj2" fmla="val 52689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36E21-A046-44A8-ACA7-C44429A82C23}"/>
              </a:ext>
            </a:extLst>
          </p:cNvPr>
          <p:cNvSpPr/>
          <p:nvPr/>
        </p:nvSpPr>
        <p:spPr>
          <a:xfrm>
            <a:off x="1071562" y="2329329"/>
            <a:ext cx="1042988" cy="691286"/>
          </a:xfrm>
          <a:prstGeom prst="ellipse">
            <a:avLst/>
          </a:prstGeom>
          <a:solidFill>
            <a:srgbClr val="C4EC4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0EC59A-E0EC-4371-9453-21079F194B3D}"/>
              </a:ext>
            </a:extLst>
          </p:cNvPr>
          <p:cNvSpPr/>
          <p:nvPr/>
        </p:nvSpPr>
        <p:spPr>
          <a:xfrm>
            <a:off x="1746759" y="3453299"/>
            <a:ext cx="1042988" cy="691286"/>
          </a:xfrm>
          <a:prstGeom prst="ellipse">
            <a:avLst/>
          </a:prstGeom>
          <a:solidFill>
            <a:srgbClr val="C4EC4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3.1.1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B2650D-AB7D-4958-A1C5-60D370D03D0A}"/>
              </a:ext>
            </a:extLst>
          </p:cNvPr>
          <p:cNvSpPr/>
          <p:nvPr/>
        </p:nvSpPr>
        <p:spPr>
          <a:xfrm>
            <a:off x="1716844" y="4619083"/>
            <a:ext cx="1042988" cy="691286"/>
          </a:xfrm>
          <a:prstGeom prst="ellipse">
            <a:avLst/>
          </a:prstGeom>
          <a:solidFill>
            <a:srgbClr val="C4EC4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1.4.1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AF1BE6-A968-4EA4-9342-E00440DDD013}"/>
              </a:ext>
            </a:extLst>
          </p:cNvPr>
          <p:cNvSpPr/>
          <p:nvPr/>
        </p:nvSpPr>
        <p:spPr>
          <a:xfrm>
            <a:off x="929640" y="5719885"/>
            <a:ext cx="1184909" cy="794255"/>
          </a:xfrm>
          <a:prstGeom prst="ellipse">
            <a:avLst/>
          </a:prstGeom>
          <a:solidFill>
            <a:srgbClr val="C4EC4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10.2.1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108E7-94CF-4270-B778-067D8BBB6C12}"/>
              </a:ext>
            </a:extLst>
          </p:cNvPr>
          <p:cNvSpPr txBox="1"/>
          <p:nvPr/>
        </p:nvSpPr>
        <p:spPr>
          <a:xfrm>
            <a:off x="2902970" y="3389785"/>
            <a:ext cx="598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87BFF2-ACDB-46F1-8F9C-FBA392C5CDE0}"/>
              </a:ext>
            </a:extLst>
          </p:cNvPr>
          <p:cNvSpPr txBox="1"/>
          <p:nvPr/>
        </p:nvSpPr>
        <p:spPr>
          <a:xfrm>
            <a:off x="2789747" y="4503874"/>
            <a:ext cx="940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words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phrases and sentences in the 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038DFD-18F9-4D43-8B72-6B87853189A4}"/>
              </a:ext>
            </a:extLst>
          </p:cNvPr>
          <p:cNvSpPr txBox="1"/>
          <p:nvPr/>
        </p:nvSpPr>
        <p:spPr>
          <a:xfrm>
            <a:off x="2056411" y="5599554"/>
            <a:ext cx="9905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oneself, friends, family and other familiar topics.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0087C3-E6BA-470C-AE19-6138CD94CBE1}"/>
              </a:ext>
            </a:extLst>
          </p:cNvPr>
          <p:cNvSpPr txBox="1"/>
          <p:nvPr/>
        </p:nvSpPr>
        <p:spPr>
          <a:xfrm>
            <a:off x="2174186" y="2234776"/>
            <a:ext cx="978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sound differences in the context of words.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302C5B29-EFFC-418E-969A-E8A8B01372A2}"/>
              </a:ext>
            </a:extLst>
          </p:cNvPr>
          <p:cNvSpPr txBox="1"/>
          <p:nvPr/>
        </p:nvSpPr>
        <p:spPr>
          <a:xfrm>
            <a:off x="1971783" y="341480"/>
            <a:ext cx="62442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itchFamily="18" charset="0"/>
              </a:rPr>
              <a:t>Learning Outcomes...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D2D156-726F-4BBF-A37D-75B5FC082DFE}"/>
              </a:ext>
            </a:extLst>
          </p:cNvPr>
          <p:cNvSpPr/>
          <p:nvPr/>
        </p:nvSpPr>
        <p:spPr>
          <a:xfrm>
            <a:off x="1931336" y="1269062"/>
            <a:ext cx="5774338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Students will be able to... </a:t>
            </a:r>
          </a:p>
        </p:txBody>
      </p:sp>
      <p:pic>
        <p:nvPicPr>
          <p:cNvPr id="26" name="Picture 2" descr="Popsicle Sticks Flower Craft for Kids - The Resourceful Mama">
            <a:extLst>
              <a:ext uri="{FF2B5EF4-FFF2-40B4-BE49-F238E27FC236}">
                <a16:creationId xmlns:a16="http://schemas.microsoft.com/office/drawing/2014/main" id="{4EB69FCD-E3FF-4DE6-BF00-3441D578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06" y="226881"/>
            <a:ext cx="987593" cy="12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opsicle Sticks Flower Craft for Kids - The Resourceful Mama">
            <a:extLst>
              <a:ext uri="{FF2B5EF4-FFF2-40B4-BE49-F238E27FC236}">
                <a16:creationId xmlns:a16="http://schemas.microsoft.com/office/drawing/2014/main" id="{D68FC2A1-06E1-4B33-93C5-10763BCC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86" y="288266"/>
            <a:ext cx="987594" cy="11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10" y="-2934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A4E745-2112-49FE-8C6D-D3F62618B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" y="168443"/>
            <a:ext cx="7736305" cy="6509083"/>
          </a:xfrm>
          <a:prstGeom prst="rect">
            <a:avLst/>
          </a:prstGeom>
        </p:spPr>
      </p:pic>
      <p:pic>
        <p:nvPicPr>
          <p:cNvPr id="2050" name="Picture 2" descr="শিক্ষক সমাজ নিজ দায়িত্বে কি অনুপ্রাণিত?">
            <a:extLst>
              <a:ext uri="{FF2B5EF4-FFF2-40B4-BE49-F238E27FC236}">
                <a16:creationId xmlns:a16="http://schemas.microsoft.com/office/drawing/2014/main" id="{4644004D-F155-4646-9D75-D4910ADF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87" y="1606805"/>
            <a:ext cx="4872790" cy="34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AD4AF-161F-418F-9AC2-41BDF4042949}"/>
              </a:ext>
            </a:extLst>
          </p:cNvPr>
          <p:cNvSpPr txBox="1"/>
          <p:nvPr/>
        </p:nvSpPr>
        <p:spPr>
          <a:xfrm>
            <a:off x="7628023" y="707496"/>
            <a:ext cx="40787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</p:spTree>
    <p:extLst>
      <p:ext uri="{BB962C8B-B14F-4D97-AF65-F5344CB8AC3E}">
        <p14:creationId xmlns:p14="http://schemas.microsoft.com/office/powerpoint/2010/main" val="23536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3883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668E6-20AF-4688-8F94-565F2207FF9D}"/>
              </a:ext>
            </a:extLst>
          </p:cNvPr>
          <p:cNvSpPr txBox="1"/>
          <p:nvPr/>
        </p:nvSpPr>
        <p:spPr>
          <a:xfrm>
            <a:off x="54502" y="5098901"/>
            <a:ext cx="11625795" cy="143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garment worker in Dhaka. She is 18 years old.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5B1C9-6121-46F2-B7EB-503C05C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0" y="139183"/>
            <a:ext cx="5560561" cy="4637353"/>
          </a:xfrm>
          <a:prstGeom prst="rect">
            <a:avLst/>
          </a:prstGeom>
        </p:spPr>
      </p:pic>
      <p:sp>
        <p:nvSpPr>
          <p:cNvPr id="7" name="AutoShape 4" descr="The curious case of declining women workers in apparel sector | Apparel  Resources">
            <a:extLst>
              <a:ext uri="{FF2B5EF4-FFF2-40B4-BE49-F238E27FC236}">
                <a16:creationId xmlns:a16="http://schemas.microsoft.com/office/drawing/2014/main" id="{071A88B6-36BA-414C-8856-0ECA36FE3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32766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he curious case of declining women workers in apparel sector | Apparel  Resources">
            <a:extLst>
              <a:ext uri="{FF2B5EF4-FFF2-40B4-BE49-F238E27FC236}">
                <a16:creationId xmlns:a16="http://schemas.microsoft.com/office/drawing/2014/main" id="{8576837B-107A-4E5E-9571-2220CFD6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62" y="139184"/>
            <a:ext cx="6339017" cy="463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46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0A4D93-F93E-4339-A7AD-BCC370B9D632}"/>
              </a:ext>
            </a:extLst>
          </p:cNvPr>
          <p:cNvSpPr txBox="1"/>
          <p:nvPr/>
        </p:nvSpPr>
        <p:spPr>
          <a:xfrm>
            <a:off x="76665" y="5186884"/>
            <a:ext cx="12148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family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Dhaka from a village eight years ago.</a:t>
            </a:r>
          </a:p>
        </p:txBody>
      </p:sp>
      <p:pic>
        <p:nvPicPr>
          <p:cNvPr id="1026" name="Picture 2" descr="ঢাকার সিটি বাস সার্ভিস রুটগুলো। – Travelers Diary Bangladesh">
            <a:extLst>
              <a:ext uri="{FF2B5EF4-FFF2-40B4-BE49-F238E27FC236}">
                <a16:creationId xmlns:a16="http://schemas.microsoft.com/office/drawing/2014/main" id="{39FF10E4-FD0B-4ABE-AAF9-D95E4FF0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66" y="514733"/>
            <a:ext cx="5871659" cy="41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করোনাভাইরাস: বিচ্ছিন্ন হচ্ছে সব জনপদ, লকডাউনের পথে বাংলাদেশ - BBC News বাংলা">
            <a:extLst>
              <a:ext uri="{FF2B5EF4-FFF2-40B4-BE49-F238E27FC236}">
                <a16:creationId xmlns:a16="http://schemas.microsoft.com/office/drawing/2014/main" id="{435C598E-620F-4C18-B330-343108BD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0" y="514734"/>
            <a:ext cx="5871659" cy="41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89" y="-1851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FE4032-A7ED-415C-93F6-6D055C02463D}"/>
              </a:ext>
            </a:extLst>
          </p:cNvPr>
          <p:cNvSpPr txBox="1"/>
          <p:nvPr/>
        </p:nvSpPr>
        <p:spPr>
          <a:xfrm>
            <a:off x="540277" y="5116031"/>
            <a:ext cx="9317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river erosion in their village. They lost their home. So the family came to Dhaka.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49535-22BB-481F-8352-FD343E8B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32" y="396752"/>
            <a:ext cx="4475748" cy="3922475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মেঘনার ভাঙনে হুমকির মুখে ভোলার ৪ উপজেলার বিস্তীর্ণ জনপদ - banglanews24.com">
            <a:extLst>
              <a:ext uri="{FF2B5EF4-FFF2-40B4-BE49-F238E27FC236}">
                <a16:creationId xmlns:a16="http://schemas.microsoft.com/office/drawing/2014/main" id="{041D86C5-A1AE-468F-AA83-B59AA0CB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38" y="396755"/>
            <a:ext cx="3719093" cy="39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বাংলাদেশের সমুদ্র উপকূলবর্তী অঞ্চলগুলোতে নদী ভাঙ্গনের প্রবণতা বেশি |  অনুশীলন | The Daily Ittefaq">
            <a:extLst>
              <a:ext uri="{FF2B5EF4-FFF2-40B4-BE49-F238E27FC236}">
                <a16:creationId xmlns:a16="http://schemas.microsoft.com/office/drawing/2014/main" id="{F1429966-AA94-4E43-878D-079125D2F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8" y="396755"/>
            <a:ext cx="3447358" cy="39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" y="-155069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D33DE8-CA6A-46B0-9550-0A9B88B430F6}"/>
              </a:ext>
            </a:extLst>
          </p:cNvPr>
          <p:cNvSpPr txBox="1"/>
          <p:nvPr/>
        </p:nvSpPr>
        <p:spPr>
          <a:xfrm>
            <a:off x="1164727" y="5212972"/>
            <a:ext cx="955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father worked as a rickshaw driver,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0F6B0-413C-4137-8DFB-91FDE0FA59A9}"/>
              </a:ext>
            </a:extLst>
          </p:cNvPr>
          <p:cNvSpPr txBox="1"/>
          <p:nvPr/>
        </p:nvSpPr>
        <p:spPr>
          <a:xfrm>
            <a:off x="3100847" y="5732771"/>
            <a:ext cx="5680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he died in an accident.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1520E-42DB-4E58-B004-8E6F18470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50" r="100000">
                        <a14:foregroundMark x1="32750" y1="48000" x2="51250" y2="17000"/>
                        <a14:foregroundMark x1="54750" y1="6667" x2="52500" y2="14000"/>
                        <a14:foregroundMark x1="14250" y1="75333" x2="19250" y2="70000"/>
                        <a14:foregroundMark x1="19750" y1="69667" x2="27000" y2="66667"/>
                        <a14:foregroundMark x1="68750" y1="53667" x2="68750" y2="53667"/>
                        <a14:foregroundMark x1="88250" y1="92000" x2="95000" y2="87000"/>
                        <a14:foregroundMark x1="50750" y1="84667" x2="54000" y2="83000"/>
                        <a14:foregroundMark x1="57000" y1="80000" x2="57500" y2="81667"/>
                        <a14:foregroundMark x1="91250" y1="53333" x2="95750" y2="53667"/>
                        <a14:foregroundMark x1="53000" y1="83667" x2="56500" y2="81667"/>
                        <a14:backgroundMark x1="10000" y1="40667" x2="44250" y2="1333"/>
                        <a14:backgroundMark x1="29750" y1="36000" x2="47500" y2="3333"/>
                        <a14:backgroundMark x1="57500" y1="5000" x2="71000" y2="333"/>
                        <a14:backgroundMark x1="97000" y1="19333" x2="97000" y2="19333"/>
                        <a14:backgroundMark x1="96250" y1="34000" x2="93500" y2="333"/>
                        <a14:backgroundMark x1="41750" y1="92667" x2="83250" y2="88000"/>
                        <a14:backgroundMark x1="36000" y1="67000" x2="43750" y2="80667"/>
                        <a14:backgroundMark x1="43750" y1="80667" x2="43750" y2="80667"/>
                        <a14:backgroundMark x1="99000" y1="63000" x2="99750" y2="74000"/>
                        <a14:backgroundMark x1="76750" y1="74000" x2="82000" y2="73000"/>
                        <a14:backgroundMark x1="79750" y1="70000" x2="83000" y2="70667"/>
                        <a14:backgroundMark x1="66000" y1="73667" x2="69500" y2="74333"/>
                        <a14:backgroundMark x1="53500" y1="76667" x2="56500" y2="75667"/>
                        <a14:backgroundMark x1="53250" y1="83000" x2="57000" y2="80667"/>
                        <a14:backgroundMark x1="41500" y1="30667" x2="45000" y2="25000"/>
                        <a14:backgroundMark x1="34500" y1="37333" x2="38750" y2="39000"/>
                        <a14:backgroundMark x1="41250" y1="34333" x2="43500" y2="3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9812" y="-192999"/>
            <a:ext cx="3499193" cy="2624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F6241-041A-4A78-B277-0DA013C82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87" y="0"/>
            <a:ext cx="3919148" cy="4417016"/>
          </a:xfrm>
          <a:prstGeom prst="roundRect">
            <a:avLst>
              <a:gd name="adj" fmla="val 16667"/>
            </a:avLst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26" name="Picture 2" descr="Dhaka to Chattogram Bus Service | ঢাকা টু চট্টগ্রাম বাস সার্ভিস | AC/NonAC Buses  Dhaka to CTG - Zatri Seba | online Travel service in bangladesh">
            <a:extLst>
              <a:ext uri="{FF2B5EF4-FFF2-40B4-BE49-F238E27FC236}">
                <a16:creationId xmlns:a16="http://schemas.microsoft.com/office/drawing/2014/main" id="{6DFE66E0-A381-4431-8764-9BEBE00C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89831" y="884416"/>
            <a:ext cx="4913268" cy="281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35052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19 0.14445 L 6.25E-7 -4.44444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43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3" y="-170585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A8D5A1-A433-4D8B-B5A6-E58EA943C484}"/>
              </a:ext>
            </a:extLst>
          </p:cNvPr>
          <p:cNvSpPr txBox="1"/>
          <p:nvPr/>
        </p:nvSpPr>
        <p:spPr>
          <a:xfrm>
            <a:off x="631673" y="4416204"/>
            <a:ext cx="9498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uncle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helped the family. He found a small house for them 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Kalyanpur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ওয়াসার পানি নেই ২ সপ্তাহ, ভোগান্তি চরমে পুরান ঢাকায়">
            <a:extLst>
              <a:ext uri="{FF2B5EF4-FFF2-40B4-BE49-F238E27FC236}">
                <a16:creationId xmlns:a16="http://schemas.microsoft.com/office/drawing/2014/main" id="{AA8210EA-384E-4D7B-8EC1-C1C4AE0BD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1" y="468651"/>
            <a:ext cx="4566987" cy="34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প্রিয় | ইন্টারনেট লাইফ">
            <a:extLst>
              <a:ext uri="{FF2B5EF4-FFF2-40B4-BE49-F238E27FC236}">
                <a16:creationId xmlns:a16="http://schemas.microsoft.com/office/drawing/2014/main" id="{4B6D2BDE-2543-4623-B843-F659C3A9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3" y="468650"/>
            <a:ext cx="3488155" cy="34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ঢাকায় নতুন করে আসা নিম্ন আয়ের মানুষের জন্য বস্তি ছাড়া কি উপায় নেই - BBC  News বাংলা">
            <a:extLst>
              <a:ext uri="{FF2B5EF4-FFF2-40B4-BE49-F238E27FC236}">
                <a16:creationId xmlns:a16="http://schemas.microsoft.com/office/drawing/2014/main" id="{78600539-8E47-466F-984D-E3E923C12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84" y="468650"/>
            <a:ext cx="3808000" cy="34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415</Words>
  <Application>Microsoft Office PowerPoint</Application>
  <PresentationFormat>Widescreen</PresentationFormat>
  <Paragraphs>71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Md. Shakhawat Hossen</cp:lastModifiedBy>
  <cp:revision>550</cp:revision>
  <dcterms:created xsi:type="dcterms:W3CDTF">2020-09-30T15:51:40Z</dcterms:created>
  <dcterms:modified xsi:type="dcterms:W3CDTF">2020-12-04T14:20:10Z</dcterms:modified>
</cp:coreProperties>
</file>