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6" r:id="rId7"/>
    <p:sldId id="264" r:id="rId8"/>
    <p:sldId id="269" r:id="rId9"/>
    <p:sldId id="268" r:id="rId10"/>
    <p:sldId id="263" r:id="rId11"/>
    <p:sldId id="262" r:id="rId12"/>
    <p:sldId id="273" r:id="rId13"/>
    <p:sldId id="274" r:id="rId14"/>
    <p:sldId id="27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92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C521F-2F10-44E0-91FD-029B40E0E5F5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0B4E4-FBFD-4992-A914-28CD97C27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0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0B4E4-FBFD-4992-A914-28CD97C276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EE3F-5407-474F-82E7-CC80A53AD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DD11-EF14-460C-A1E4-480E1D9A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EE3F-5407-474F-82E7-CC80A53AD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DD11-EF14-460C-A1E4-480E1D9A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EE3F-5407-474F-82E7-CC80A53AD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DD11-EF14-460C-A1E4-480E1D9A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EE3F-5407-474F-82E7-CC80A53AD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DD11-EF14-460C-A1E4-480E1D9A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EE3F-5407-474F-82E7-CC80A53AD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DD11-EF14-460C-A1E4-480E1D9A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EE3F-5407-474F-82E7-CC80A53AD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DD11-EF14-460C-A1E4-480E1D9A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EE3F-5407-474F-82E7-CC80A53AD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DD11-EF14-460C-A1E4-480E1D9A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EE3F-5407-474F-82E7-CC80A53AD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DD11-EF14-460C-A1E4-480E1D9A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EE3F-5407-474F-82E7-CC80A53AD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DD11-EF14-460C-A1E4-480E1D9A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EE3F-5407-474F-82E7-CC80A53AD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DD11-EF14-460C-A1E4-480E1D9A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8EE3F-5407-474F-82E7-CC80A53AD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0DD11-EF14-460C-A1E4-480E1D9A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8EE3F-5407-474F-82E7-CC80A53AD8E3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0DD11-EF14-460C-A1E4-480E1D9AED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ydrange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9530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</a:rPr>
              <a:t>স্বাগতম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net_01an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82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এভাবে পৃথিবী সূর্যের চারিদিকে এবং চাঁদ পৃথিবীর চারিদিকে ঘুরছে ।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n.jpg"/>
          <p:cNvPicPr>
            <a:picLocks noChangeAspect="1"/>
          </p:cNvPicPr>
          <p:nvPr/>
        </p:nvPicPr>
        <p:blipFill>
          <a:blip r:embed="rId2"/>
          <a:srcRect l="11583" r="11197"/>
          <a:stretch>
            <a:fillRect/>
          </a:stretch>
        </p:blipFill>
        <p:spPr>
          <a:xfrm>
            <a:off x="3200400" y="3200400"/>
            <a:ext cx="1728247" cy="1676400"/>
          </a:xfrm>
          <a:prstGeom prst="rect">
            <a:avLst/>
          </a:prstGeom>
        </p:spPr>
      </p:pic>
      <p:pic>
        <p:nvPicPr>
          <p:cNvPr id="7" name="Picture 6" descr="bth_globe-anim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722120"/>
            <a:ext cx="685800" cy="685800"/>
          </a:xfrm>
          <a:prstGeom prst="rect">
            <a:avLst/>
          </a:prstGeom>
        </p:spPr>
      </p:pic>
      <p:pic>
        <p:nvPicPr>
          <p:cNvPr id="8" name="Picture 7" descr="moon19mar2011b.jpg"/>
          <p:cNvPicPr>
            <a:picLocks noChangeAspect="1"/>
          </p:cNvPicPr>
          <p:nvPr/>
        </p:nvPicPr>
        <p:blipFill>
          <a:blip r:embed="rId4" cstate="print"/>
          <a:srcRect l="30000" t="20000" r="22500" b="16667"/>
          <a:stretch>
            <a:fillRect/>
          </a:stretch>
        </p:blipFill>
        <p:spPr>
          <a:xfrm>
            <a:off x="3886200" y="1112520"/>
            <a:ext cx="457200" cy="45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24400" y="883920"/>
            <a:ext cx="40386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চাঁদ, পৃথিবীর উপগ্রহ।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4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0 C 0.21181 0 0.38438 0.13912 0.38438 0.31111 C 0.38438 0.48218 0.21181 0.62222 -1.66667E-6 0.62222 C -0.21215 0.62222 -0.38437 0.48218 -0.38437 0.31111 C -0.38437 0.13912 -0.21215 0 -1.66667E-6 0 Z " pathEditMode="relative" rAng="0" ptsTypes="fffff">
                                      <p:cBhvr>
                                        <p:cTn id="18" dur="10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12 1.11111E-6 C 0.04896 1.11111E-6 0.09167 0.05208 0.09167 0.11667 C 0.09167 0.18079 0.04896 0.23333 -0.00312 0.23333 C -0.05573 0.23333 -0.09791 0.18079 -0.09791 0.11667 C -0.09791 0.05208 -0.05573 1.11111E-6 -0.00312 1.11111E-6 Z " pathEditMode="relative" rAng="0" ptsTypes="fffff">
                                      <p:cBhvr>
                                        <p:cTn id="34" dur="5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4384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দলীয় কাজ</a:t>
            </a:r>
          </a:p>
          <a:p>
            <a:pPr algn="ctr"/>
            <a:endParaRPr lang="bn-BD" sz="4000" dirty="0" smtClean="0"/>
          </a:p>
          <a:p>
            <a:r>
              <a:rPr lang="bn-BD" sz="4000" dirty="0" smtClean="0"/>
              <a:t>ছাত্রছাত্রীরা </a:t>
            </a:r>
          </a:p>
          <a:p>
            <a:endParaRPr lang="bn-BD" sz="4000" dirty="0" smtClean="0"/>
          </a:p>
          <a:p>
            <a:endParaRPr lang="bn-BD" sz="4000" dirty="0" smtClean="0"/>
          </a:p>
          <a:p>
            <a:r>
              <a:rPr lang="bn-BD" sz="4000" dirty="0" smtClean="0"/>
              <a:t>সৌরজগতের গ্রহগুলির ছবি অংকন করবে 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0"/>
            <a:ext cx="967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মূল্যায়ন</a:t>
            </a:r>
          </a:p>
          <a:p>
            <a:endParaRPr lang="bn-BD" sz="4800" dirty="0" smtClean="0"/>
          </a:p>
          <a:p>
            <a:pPr algn="ctr"/>
            <a:r>
              <a:rPr lang="bn-BD" sz="4800" dirty="0" smtClean="0"/>
              <a:t>গ্রহ কয়টি ও কি কি?</a:t>
            </a:r>
            <a:endParaRPr lang="bn-BD" sz="4800" dirty="0" smtClean="0">
              <a:solidFill>
                <a:srgbClr val="FF0000"/>
              </a:solidFill>
            </a:endParaRPr>
          </a:p>
          <a:p>
            <a:pPr algn="ctr"/>
            <a:r>
              <a:rPr lang="bn-BD" sz="4800" i="1" dirty="0" smtClean="0">
                <a:latin typeface="Aharoni" pitchFamily="2" charset="-79"/>
              </a:rPr>
              <a:t> চাঁদ কি? সৌরজগত কাকে বলে? </a:t>
            </a:r>
          </a:p>
          <a:p>
            <a:endParaRPr lang="en-US" sz="4800" i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বাড়ির কাজ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0980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একটি সৌরজগতের ছবি অংকন করে নিয়ে আসবে 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fi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636"/>
            <a:ext cx="8534400" cy="446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49530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/>
              <a:t>ধন্যবাদ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908518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শাহীনূর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একতা উচ্চ বিদ্যালয়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বানিয়াচং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০১৭২২৪৬৩৪৬০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447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শিক্ষক পরিচিতি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962" y="457200"/>
            <a:ext cx="2008276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395478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শ্রেণী দশম</a:t>
            </a:r>
          </a:p>
          <a:p>
            <a:r>
              <a:rPr lang="bn-BD" sz="3600" dirty="0" smtClean="0"/>
              <a:t>বিষয় </a:t>
            </a:r>
            <a:r>
              <a:rPr lang="en-US" sz="3600" dirty="0" smtClean="0"/>
              <a:t>-  </a:t>
            </a:r>
            <a:r>
              <a:rPr lang="en-US" sz="3600" dirty="0" err="1" smtClean="0"/>
              <a:t>ভূগোল</a:t>
            </a:r>
            <a:r>
              <a:rPr lang="en-US" sz="3600" dirty="0" smtClean="0"/>
              <a:t>;-</a:t>
            </a:r>
          </a:p>
          <a:p>
            <a:r>
              <a:rPr lang="en-US" sz="3600" dirty="0" err="1" smtClean="0"/>
              <a:t>আজকের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;-</a:t>
            </a:r>
            <a:r>
              <a:rPr lang="en-US" sz="3600" dirty="0"/>
              <a:t> </a:t>
            </a:r>
            <a:r>
              <a:rPr lang="en-US" sz="3600" dirty="0" err="1" smtClean="0"/>
              <a:t>সৌরজগ</a:t>
            </a:r>
            <a:r>
              <a:rPr lang="en-US" sz="3600" dirty="0" smtClean="0"/>
              <a:t>ৎ </a:t>
            </a:r>
            <a:endParaRPr lang="en-US" sz="3600" dirty="0" smtClean="0"/>
          </a:p>
          <a:p>
            <a:r>
              <a:rPr lang="en-US" sz="3600" dirty="0" err="1" smtClean="0"/>
              <a:t>তারিখ</a:t>
            </a:r>
            <a:r>
              <a:rPr lang="en-US" sz="3600" dirty="0" smtClean="0"/>
              <a:t>;- ০৪/১২/২০২০ </a:t>
            </a:r>
            <a:endParaRPr lang="en-US" sz="3600" dirty="0"/>
          </a:p>
        </p:txBody>
      </p:sp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609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Siyam Rupali" pitchFamily="2" charset="0"/>
                <a:cs typeface="Siyam Rupali" pitchFamily="2" charset="0"/>
              </a:rPr>
              <a:t>পাঠ</a:t>
            </a:r>
            <a:r>
              <a:rPr lang="en-US" sz="3600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600" dirty="0" err="1" smtClean="0">
                <a:latin typeface="Siyam Rupali" pitchFamily="2" charset="0"/>
                <a:cs typeface="Siyam Rupali" pitchFamily="2" charset="0"/>
              </a:rPr>
              <a:t>পরিচিতি</a:t>
            </a:r>
            <a:r>
              <a:rPr lang="en-US" sz="3600" dirty="0" smtClean="0">
                <a:latin typeface="Siyam Rupali" pitchFamily="2" charset="0"/>
                <a:cs typeface="Siyam Rupali" pitchFamily="2" charset="0"/>
              </a:rPr>
              <a:t>;-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16764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latin typeface="Siyam Rupali" pitchFamily="2" charset="0"/>
                <a:cs typeface="Siyam Rupali" pitchFamily="2" charset="0"/>
              </a:rPr>
              <a:t> সৌরজগৎ </a:t>
            </a:r>
            <a:endParaRPr lang="en-US" sz="4800" dirty="0" smtClean="0"/>
          </a:p>
        </p:txBody>
      </p:sp>
      <p:pic>
        <p:nvPicPr>
          <p:cNvPr id="4" name="Picture 3" descr="plan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2613002"/>
            <a:ext cx="4724401" cy="3863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2757713" cy="2895600"/>
          </a:xfrm>
          <a:prstGeom prst="rect">
            <a:avLst/>
          </a:prstGeom>
        </p:spPr>
      </p:pic>
      <p:pic>
        <p:nvPicPr>
          <p:cNvPr id="3" name="Picture 2" descr="Johannes_Kepler_1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81000"/>
            <a:ext cx="2209800" cy="2930144"/>
          </a:xfrm>
          <a:prstGeom prst="rect">
            <a:avLst/>
          </a:prstGeom>
        </p:spPr>
      </p:pic>
      <p:pic>
        <p:nvPicPr>
          <p:cNvPr id="4" name="Picture 3" descr="Galileo-Galile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81000"/>
            <a:ext cx="2361724" cy="2895600"/>
          </a:xfrm>
          <a:prstGeom prst="rect">
            <a:avLst/>
          </a:prstGeom>
        </p:spPr>
      </p:pic>
      <p:pic>
        <p:nvPicPr>
          <p:cNvPr id="5" name="Picture 4" descr="20130220-011508.jpg"/>
          <p:cNvPicPr>
            <a:picLocks noChangeAspect="1"/>
          </p:cNvPicPr>
          <p:nvPr/>
        </p:nvPicPr>
        <p:blipFill>
          <a:blip r:embed="rId5"/>
          <a:srcRect l="10937" r="10938"/>
          <a:stretch>
            <a:fillRect/>
          </a:stretch>
        </p:blipFill>
        <p:spPr>
          <a:xfrm>
            <a:off x="3276600" y="4093464"/>
            <a:ext cx="1981200" cy="2535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3528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নিউটন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0200" y="5105400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কোপার্নিকাস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33528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কেপলার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3352800"/>
            <a:ext cx="2667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গ্যালিলিও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>শিখনফল</a:t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8458200" cy="2438400"/>
          </a:xfrm>
        </p:spPr>
        <p:txBody>
          <a:bodyPr>
            <a:normAutofit fontScale="77500" lnSpcReduction="20000"/>
          </a:bodyPr>
          <a:lstStyle/>
          <a:p>
            <a:r>
              <a:rPr lang="bn-BD" sz="4700" dirty="0" smtClean="0">
                <a:solidFill>
                  <a:schemeClr val="accent1">
                    <a:lumMod val="75000"/>
                  </a:schemeClr>
                </a:solidFill>
              </a:rPr>
              <a:t>এই পাঠ শেষে শিক্ষার্থীরা</a:t>
            </a:r>
          </a:p>
          <a:p>
            <a:pPr algn="l">
              <a:buFont typeface="Wingdings" pitchFamily="2" charset="2"/>
              <a:buChar char="q"/>
            </a:pPr>
            <a:r>
              <a:rPr lang="bn-BD" dirty="0" smtClean="0"/>
              <a:t> সৌরজগত</a:t>
            </a:r>
            <a:r>
              <a:rPr lang="en-US" dirty="0" smtClean="0"/>
              <a:t>সম্পকে </a:t>
            </a:r>
            <a:r>
              <a:rPr lang="en-US" dirty="0" err="1" smtClean="0"/>
              <a:t>জানেত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।</a:t>
            </a:r>
            <a:endParaRPr lang="bn-BD" dirty="0" smtClean="0"/>
          </a:p>
          <a:p>
            <a:pPr algn="l">
              <a:buFont typeface="Wingdings" pitchFamily="2" charset="2"/>
              <a:buChar char="q"/>
            </a:pPr>
            <a:endParaRPr lang="bn-BD" dirty="0" smtClean="0"/>
          </a:p>
          <a:p>
            <a:pPr algn="l">
              <a:buFont typeface="Wingdings" pitchFamily="2" charset="2"/>
              <a:buChar char="q"/>
            </a:pPr>
            <a:r>
              <a:rPr lang="bn-BD" dirty="0" smtClean="0"/>
              <a:t>সৌরজগতের গ্রহ সম্পকে জানতে পরবে।</a:t>
            </a:r>
          </a:p>
          <a:p>
            <a:pPr algn="l">
              <a:buFont typeface="Wingdings" pitchFamily="2" charset="2"/>
              <a:buChar char="q"/>
            </a:pPr>
            <a:endParaRPr lang="bn-BD" dirty="0" smtClean="0"/>
          </a:p>
          <a:p>
            <a:pPr algn="l">
              <a:buFont typeface="Wingdings" pitchFamily="2" charset="2"/>
              <a:buChar char="q"/>
            </a:pPr>
            <a:r>
              <a:rPr lang="bn-BD" dirty="0" smtClean="0"/>
              <a:t>সৌরজগতের তৃতীয় গ্রহের বর্ননা জানতে পারবে।</a:t>
            </a:r>
          </a:p>
          <a:p>
            <a:pPr algn="l"/>
            <a:endParaRPr lang="bn-BD" dirty="0" smtClean="0"/>
          </a:p>
          <a:p>
            <a:pPr algn="l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39127-solar-sys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29"/>
            <a:ext cx="9144000" cy="5261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486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সূর্যকে কেন্দ্র করে ঘূর্ণায়মান জ্যোতিষ্কমণ্ডলীকে সৌরজগত বলে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0"/>
            <a:ext cx="9296400" cy="6858000"/>
            <a:chOff x="457200" y="381000"/>
            <a:chExt cx="8289290" cy="6096000"/>
          </a:xfrm>
        </p:grpSpPr>
        <p:pic>
          <p:nvPicPr>
            <p:cNvPr id="3" name="Picture 2" descr="solar_system_menu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81000"/>
              <a:ext cx="8289290" cy="60960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124200" y="3200400"/>
              <a:ext cx="4572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05200" y="3962400"/>
              <a:ext cx="6858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286000" y="3810000"/>
              <a:ext cx="6096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19800" y="4114800"/>
              <a:ext cx="5334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0" y="4114800"/>
              <a:ext cx="3810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7400" y="2514600"/>
              <a:ext cx="4572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05400" y="2590800"/>
              <a:ext cx="5334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34200" y="2971800"/>
              <a:ext cx="5334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239000" y="1066800"/>
              <a:ext cx="457200" cy="609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0" y="609600"/>
              <a:ext cx="5334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62400" y="1752600"/>
              <a:ext cx="7620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3400" y="4648200"/>
              <a:ext cx="9144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00400" y="6019800"/>
              <a:ext cx="2743200" cy="30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67600" y="4876800"/>
              <a:ext cx="990600" cy="1447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-2133600" y="2819400"/>
            <a:ext cx="1295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133600" y="7315200"/>
            <a:ext cx="45719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48000" y="6858000"/>
            <a:ext cx="45719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0340000">
            <a:off x="5230940" y="6814397"/>
            <a:ext cx="123854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6200" y="2438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বুধ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95400" y="54102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শুক্র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286000" y="6019800"/>
            <a:ext cx="14478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পৃথিবী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86200" y="6172200"/>
            <a:ext cx="228600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মঙ্গল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20160000">
            <a:off x="6565243" y="6773619"/>
            <a:ext cx="79099" cy="2324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953000" y="5105400"/>
            <a:ext cx="1828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বৃহস্পতি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20100000">
            <a:off x="9106365" y="-48477"/>
            <a:ext cx="1240694" cy="96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781800" y="6858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শনি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 rot="20340000">
            <a:off x="8425811" y="7822504"/>
            <a:ext cx="140977" cy="1546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001000" y="5715000"/>
            <a:ext cx="11430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ইউরেনাস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6200" y="3124200"/>
            <a:ext cx="14478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নেপচুন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9448800" y="2667000"/>
            <a:ext cx="33528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1 -0.09986 L 0.00591 -0.532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49515E-6 L -0.00243 -0.515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85 0.66088 L -0.16215 -0.4819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5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4739E-6 L -0.16666 -0.4817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72 0.03329 L -0.37205 0.22191 " pathEditMode="relative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1109 L -0.12917 -0.585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665 L -0.25 -0.0166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9200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পৃথিবী সূর্যের তৃতীয় গ্রহ আর পৃথিবীর একমাত্র উপগ্রহ চাঁদ । চাঁদ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পৃথিবীর চারিদিকে ঘূরছে এবং তাকে পরিক্রমণ করতে সময় লাগে ঊনত্রিশ দিন বার ঘণ্টা গ্রহগুলোর মধ্যে একমাত্র পৃথিবীই জীবজন্ত ও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উদ্ভিদের জীবন ধারনের জন্য আর্দশ গ্রহ পৃথিবী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365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দিন পাঁচ ঘন্টা আটচল্লিশ মিনিট সাতচল্লিশ সেকেন্ডে সূর্যকে একবার প্রদক্ষিণ করে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179</Words>
  <Application>Microsoft Office PowerPoint</Application>
  <PresentationFormat>On-screen Show (4:3)</PresentationFormat>
  <Paragraphs>52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DELL-PC</dc:creator>
  <cp:lastModifiedBy>ABC.COM</cp:lastModifiedBy>
  <cp:revision>72</cp:revision>
  <dcterms:created xsi:type="dcterms:W3CDTF">2013-09-22T07:26:01Z</dcterms:created>
  <dcterms:modified xsi:type="dcterms:W3CDTF">2020-12-04T12:43:47Z</dcterms:modified>
</cp:coreProperties>
</file>