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8" r:id="rId3"/>
    <p:sldId id="261" r:id="rId4"/>
    <p:sldId id="286" r:id="rId5"/>
    <p:sldId id="287" r:id="rId6"/>
    <p:sldId id="278" r:id="rId7"/>
    <p:sldId id="279" r:id="rId8"/>
    <p:sldId id="280" r:id="rId9"/>
    <p:sldId id="282" r:id="rId10"/>
    <p:sldId id="281" r:id="rId11"/>
    <p:sldId id="283" r:id="rId12"/>
    <p:sldId id="28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612"/>
    <a:srgbClr val="E020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958D62-91B5-43EE-B6DD-BD474B2990D2}"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3035352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58D62-91B5-43EE-B6DD-BD474B2990D2}"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323451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58D62-91B5-43EE-B6DD-BD474B2990D2}"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9791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58D62-91B5-43EE-B6DD-BD474B2990D2}"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225837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958D62-91B5-43EE-B6DD-BD474B2990D2}"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2809103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958D62-91B5-43EE-B6DD-BD474B2990D2}" type="datetimeFigureOut">
              <a:rPr lang="en-US" smtClean="0"/>
              <a:pPr/>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323039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958D62-91B5-43EE-B6DD-BD474B2990D2}" type="datetimeFigureOut">
              <a:rPr lang="en-US" smtClean="0"/>
              <a:pPr/>
              <a:t>04-Dec-20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246437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958D62-91B5-43EE-B6DD-BD474B2990D2}" type="datetimeFigureOut">
              <a:rPr lang="en-US" smtClean="0"/>
              <a:pPr/>
              <a:t>04-Dec-20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182007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58D62-91B5-43EE-B6DD-BD474B2990D2}" type="datetimeFigureOut">
              <a:rPr lang="en-US" smtClean="0"/>
              <a:pPr/>
              <a:t>04-Dec-20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1680080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58D62-91B5-43EE-B6DD-BD474B2990D2}" type="datetimeFigureOut">
              <a:rPr lang="en-US" smtClean="0"/>
              <a:pPr/>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314496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58D62-91B5-43EE-B6DD-BD474B2990D2}" type="datetimeFigureOut">
              <a:rPr lang="en-US" smtClean="0"/>
              <a:pPr/>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6828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58D62-91B5-43EE-B6DD-BD474B2990D2}" type="datetimeFigureOut">
              <a:rPr lang="en-US" smtClean="0"/>
              <a:pPr/>
              <a:t>04-Dec-20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47F98-278B-4924-AAE4-C64CD1A1DAD7}" type="slidenum">
              <a:rPr lang="en-US" smtClean="0"/>
              <a:pPr/>
              <a:t>‹#›</a:t>
            </a:fld>
            <a:endParaRPr lang="en-US"/>
          </a:p>
        </p:txBody>
      </p:sp>
    </p:spTree>
    <p:extLst>
      <p:ext uri="{BB962C8B-B14F-4D97-AF65-F5344CB8AC3E}">
        <p14:creationId xmlns:p14="http://schemas.microsoft.com/office/powerpoint/2010/main" val="25539282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85800"/>
            <a:ext cx="8458200" cy="510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762000"/>
            <a:ext cx="8229600" cy="5105400"/>
          </a:xfrm>
          <a:noFill/>
        </p:spPr>
        <p:txBody>
          <a:bodyPr>
            <a:normAutofit/>
          </a:bodyPr>
          <a:lstStyle/>
          <a:p>
            <a:r>
              <a:rPr lang="en-US" b="1" dirty="0" err="1">
                <a:latin typeface="NikoshBAN" pitchFamily="2" charset="0"/>
                <a:cs typeface="NikoshBAN" pitchFamily="2" charset="0"/>
              </a:rPr>
              <a:t>শালগাঁও</a:t>
            </a:r>
            <a:r>
              <a:rPr lang="en-US" b="1" dirty="0">
                <a:latin typeface="NikoshBAN" pitchFamily="2" charset="0"/>
                <a:cs typeface="NikoshBAN" pitchFamily="2" charset="0"/>
              </a:rPr>
              <a:t> </a:t>
            </a:r>
            <a:r>
              <a:rPr lang="en-US" b="1" dirty="0" err="1">
                <a:latin typeface="NikoshBAN" pitchFamily="2" charset="0"/>
                <a:cs typeface="NikoshBAN" pitchFamily="2" charset="0"/>
              </a:rPr>
              <a:t>কালিসীমা</a:t>
            </a:r>
            <a:r>
              <a:rPr lang="en-US" b="1" dirty="0">
                <a:latin typeface="NikoshBAN" pitchFamily="2" charset="0"/>
                <a:cs typeface="NikoshBAN" pitchFamily="2" charset="0"/>
              </a:rPr>
              <a:t> </a:t>
            </a:r>
            <a:r>
              <a:rPr lang="en-US" b="1" dirty="0" err="1">
                <a:latin typeface="NikoshBAN" pitchFamily="2" charset="0"/>
                <a:cs typeface="NikoshBAN" pitchFamily="2" charset="0"/>
              </a:rPr>
              <a:t>স্কুল</a:t>
            </a:r>
            <a:r>
              <a:rPr lang="en-US" b="1" dirty="0">
                <a:latin typeface="NikoshBAN" pitchFamily="2" charset="0"/>
                <a:cs typeface="NikoshBAN" pitchFamily="2" charset="0"/>
              </a:rPr>
              <a:t> </a:t>
            </a:r>
            <a:r>
              <a:rPr lang="en-US" b="1" dirty="0" err="1">
                <a:latin typeface="NikoshBAN" pitchFamily="2" charset="0"/>
                <a:cs typeface="NikoshBAN" pitchFamily="2" charset="0"/>
              </a:rPr>
              <a:t>এন্ড</a:t>
            </a:r>
            <a:r>
              <a:rPr lang="en-US" b="1" dirty="0">
                <a:latin typeface="NikoshBAN" pitchFamily="2" charset="0"/>
                <a:cs typeface="NikoshBAN" pitchFamily="2" charset="0"/>
              </a:rPr>
              <a:t> </a:t>
            </a:r>
            <a:r>
              <a:rPr lang="en-US" b="1" dirty="0" err="1" smtClean="0">
                <a:latin typeface="NikoshBAN" pitchFamily="2" charset="0"/>
                <a:cs typeface="NikoshBAN" pitchFamily="2" charset="0"/>
              </a:rPr>
              <a:t>কলেজ</a:t>
            </a:r>
            <a:r>
              <a:rPr lang="en-US" b="1" dirty="0">
                <a:latin typeface="NikoshBAN" pitchFamily="2" charset="0"/>
                <a:cs typeface="NikoshBAN" pitchFamily="2" charset="0"/>
              </a:rPr>
              <a:t> </a:t>
            </a:r>
            <a:r>
              <a:rPr lang="en-US" sz="3600" dirty="0" err="1" smtClean="0">
                <a:latin typeface="NikoshBAN" pitchFamily="2" charset="0"/>
                <a:cs typeface="NikoshBAN" pitchFamily="2" charset="0"/>
              </a:rPr>
              <a:t>কর্তৃক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আয়োজিত</a:t>
            </a:r>
            <a:r>
              <a:rPr lang="en-US" sz="3600" dirty="0" smtClean="0">
                <a:latin typeface="NikoshBAN" pitchFamily="2" charset="0"/>
                <a:cs typeface="NikoshBAN" pitchFamily="2" charset="0"/>
              </a:rPr>
              <a:t> </a:t>
            </a:r>
            <a:r>
              <a:rPr lang="en-US" sz="4400" dirty="0" smtClean="0">
                <a:latin typeface="NikoshBAN" pitchFamily="2" charset="0"/>
                <a:cs typeface="NikoshBAN" pitchFamily="2" charset="0"/>
              </a:rPr>
              <a:t/>
            </a:r>
            <a:br>
              <a:rPr lang="en-US" sz="4400" dirty="0" smtClean="0">
                <a:latin typeface="NikoshBAN" pitchFamily="2" charset="0"/>
                <a:cs typeface="NikoshBAN" pitchFamily="2" charset="0"/>
              </a:rPr>
            </a:br>
            <a:r>
              <a:rPr lang="en-US" sz="4400" dirty="0" err="1" smtClean="0">
                <a:solidFill>
                  <a:srgbClr val="7030A0"/>
                </a:solidFill>
                <a:latin typeface="NikoshBAN" pitchFamily="2" charset="0"/>
                <a:cs typeface="NikoshBAN" pitchFamily="2" charset="0"/>
              </a:rPr>
              <a:t>একাদশ-দ্বাদশ</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শ্রেণির</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অনলাইন</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ক্লাসে</a:t>
            </a:r>
            <a:r>
              <a:rPr lang="en-US" sz="4400" dirty="0" smtClean="0">
                <a:latin typeface="NikoshBAN" pitchFamily="2" charset="0"/>
                <a:cs typeface="NikoshBAN" pitchFamily="2" charset="0"/>
              </a:rPr>
              <a:t/>
            </a:r>
            <a:br>
              <a:rPr lang="en-US" sz="4400" dirty="0" smtClean="0">
                <a:latin typeface="NikoshBAN" pitchFamily="2" charset="0"/>
                <a:cs typeface="NikoshBAN" pitchFamily="2" charset="0"/>
              </a:rPr>
            </a:br>
            <a:r>
              <a:rPr lang="en-US" dirty="0" err="1" smtClean="0">
                <a:latin typeface="NikoshBAN" pitchFamily="2" charset="0"/>
                <a:cs typeface="NikoshBAN" pitchFamily="2" charset="0"/>
              </a:rPr>
              <a:t>সবাইকে</a:t>
            </a:r>
            <a:r>
              <a:rPr lang="en-US" sz="4400" dirty="0" smtClean="0">
                <a:latin typeface="NikoshBAN" pitchFamily="2" charset="0"/>
                <a:cs typeface="NikoshBAN" pitchFamily="2" charset="0"/>
              </a:rPr>
              <a:t> </a:t>
            </a:r>
            <a:br>
              <a:rPr lang="en-US" sz="4400" dirty="0" smtClean="0">
                <a:latin typeface="NikoshBAN" pitchFamily="2" charset="0"/>
                <a:cs typeface="NikoshBAN" pitchFamily="2" charset="0"/>
              </a:rPr>
            </a:br>
            <a:r>
              <a:rPr lang="en-US" sz="8900" dirty="0" err="1" smtClean="0">
                <a:solidFill>
                  <a:srgbClr val="C00000"/>
                </a:solidFill>
                <a:latin typeface="NikoshBAN" pitchFamily="2" charset="0"/>
                <a:cs typeface="NikoshBAN" pitchFamily="2" charset="0"/>
              </a:rPr>
              <a:t>স্বাগতম</a:t>
            </a:r>
            <a:r>
              <a:rPr lang="en-US" dirty="0" smtClean="0">
                <a:latin typeface="NikoshBAN" pitchFamily="2" charset="0"/>
                <a:cs typeface="NikoshBAN" pitchFamily="2" charset="0"/>
              </a:rPr>
              <a:t/>
            </a:r>
            <a:br>
              <a:rPr lang="en-US" dirty="0" smtClean="0">
                <a:latin typeface="NikoshBAN" pitchFamily="2" charset="0"/>
                <a:cs typeface="NikoshBAN" pitchFamily="2" charset="0"/>
              </a:rPr>
            </a:br>
            <a:endParaRPr lang="en-US" dirty="0">
              <a:latin typeface="NikoshBAN" pitchFamily="2" charset="0"/>
              <a:cs typeface="NikoshBAN" pitchFamily="2" charset="0"/>
            </a:endParaRPr>
          </a:p>
        </p:txBody>
      </p:sp>
      <p:grpSp>
        <p:nvGrpSpPr>
          <p:cNvPr id="4" name="Group 3"/>
          <p:cNvGrpSpPr/>
          <p:nvPr/>
        </p:nvGrpSpPr>
        <p:grpSpPr>
          <a:xfrm>
            <a:off x="457200" y="6096000"/>
            <a:ext cx="8458200" cy="609599"/>
            <a:chOff x="457200" y="6096000"/>
            <a:chExt cx="8458200" cy="609599"/>
          </a:xfrm>
        </p:grpSpPr>
        <p:sp>
          <p:nvSpPr>
            <p:cNvPr id="13" name="Rectangle 12"/>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026"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02782" cy="3997036"/>
          </a:xfrm>
        </p:spPr>
        <p:txBody>
          <a:bodyPr>
            <a:normAutofit/>
          </a:bodyPr>
          <a:lstStyle/>
          <a:p>
            <a:pPr marL="0" indent="0">
              <a:buNone/>
            </a:pPr>
            <a:r>
              <a:rPr lang="as-IN" dirty="0" smtClean="0"/>
              <a:t> </a:t>
            </a:r>
            <a:r>
              <a:rPr lang="as-IN" dirty="0"/>
              <a:t>“অপরিচিতা” মনস্তাপে ভেঙেপড়া এক ব্যক্তিত্বহীন যুবকের স্বীকারোক্তির গল্প, তার পাপস্থালনের অকপট কথামালা। অনুপমের আত্মবিবৃতির সূত্র ধরেই গল্পের নারী কল্যাণী অসামান্যা হয়ে উঠেছে। গল্পটিতে পুরুষতন্ত্রেও অমানবিকতার স্ফুরণ যেমন ঘটেছে, তেমনি একই সঙ্গে পুরুষের ভাষ্যে নারীর প্রশস্তিও কীর্তিত হয়েছে।</a:t>
            </a:r>
            <a:endParaRPr lang="en-US" dirty="0"/>
          </a:p>
        </p:txBody>
      </p:sp>
      <p:sp>
        <p:nvSpPr>
          <p:cNvPr id="4" name="Title 3"/>
          <p:cNvSpPr txBox="1">
            <a:spLocks/>
          </p:cNvSpPr>
          <p:nvPr/>
        </p:nvSpPr>
        <p:spPr>
          <a:xfrm>
            <a:off x="457200" y="304800"/>
            <a:ext cx="8382000" cy="990600"/>
          </a:xfrm>
          <a:prstGeom prst="rect">
            <a:avLst/>
          </a:prstGeom>
          <a:solidFill>
            <a:srgbClr val="E020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পরিচিতি</a:t>
            </a:r>
            <a:r>
              <a:rPr lang="en-US" dirty="0" smtClean="0">
                <a:latin typeface="NikoshBAN" pitchFamily="2" charset="0"/>
                <a:cs typeface="NikoshBAN" pitchFamily="2" charset="0"/>
              </a:rPr>
              <a:t>(</a:t>
            </a:r>
            <a:r>
              <a:rPr lang="en-US" sz="6000" dirty="0" smtClean="0">
                <a:latin typeface="NikoshBAN" pitchFamily="2" charset="0"/>
                <a:cs typeface="NikoshBAN" pitchFamily="2" charset="0"/>
              </a:rPr>
              <a:t>“</a:t>
            </a:r>
            <a:r>
              <a:rPr lang="en-US" dirty="0" err="1" smtClean="0">
                <a:latin typeface="NikoshBAN" pitchFamily="2" charset="0"/>
                <a:cs typeface="NikoshBAN" pitchFamily="2" charset="0"/>
              </a:rPr>
              <a:t>অপরিচিতা</a:t>
            </a:r>
            <a:r>
              <a:rPr lang="en-US" dirty="0" smtClean="0">
                <a:latin typeface="NikoshBAN" pitchFamily="2" charset="0"/>
                <a:cs typeface="NikoshBAN" pitchFamily="2" charset="0"/>
              </a:rPr>
              <a:t>” )-৩</a:t>
            </a:r>
            <a:endParaRPr lang="en-US" dirty="0"/>
          </a:p>
        </p:txBody>
      </p:sp>
      <p:sp>
        <p:nvSpPr>
          <p:cNvPr id="7" name="Rectangle 6"/>
          <p:cNvSpPr/>
          <p:nvPr/>
        </p:nvSpPr>
        <p:spPr>
          <a:xfrm>
            <a:off x="457200" y="1600200"/>
            <a:ext cx="8382000" cy="396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457200" y="6096000"/>
            <a:ext cx="8458200" cy="609599"/>
            <a:chOff x="457200" y="6096000"/>
            <a:chExt cx="8458200" cy="609599"/>
          </a:xfrm>
        </p:grpSpPr>
        <p:sp>
          <p:nvSpPr>
            <p:cNvPr id="11" name="Rectangle 10"/>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স্কুল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এন্ড</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কলেজ</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3"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19167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18288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as-IN" b="1" u="sng" dirty="0"/>
              <a:t>শব্দার্থঃ</a:t>
            </a:r>
            <a:endParaRPr lang="en-US" b="1" u="sng" dirty="0"/>
          </a:p>
        </p:txBody>
      </p:sp>
      <p:sp>
        <p:nvSpPr>
          <p:cNvPr id="3" name="Content Placeholder 2"/>
          <p:cNvSpPr>
            <a:spLocks noGrp="1"/>
          </p:cNvSpPr>
          <p:nvPr>
            <p:ph idx="1"/>
          </p:nvPr>
        </p:nvSpPr>
        <p:spPr>
          <a:xfrm>
            <a:off x="457200" y="1600201"/>
            <a:ext cx="8229600" cy="3581399"/>
          </a:xfrm>
        </p:spPr>
        <p:txBody>
          <a:bodyPr>
            <a:normAutofit fontScale="70000" lnSpcReduction="20000"/>
          </a:bodyPr>
          <a:lstStyle/>
          <a:p>
            <a:pPr marL="0" indent="0">
              <a:buNone/>
            </a:pPr>
            <a:r>
              <a:rPr lang="as-IN" dirty="0" smtClean="0"/>
              <a:t>অন্নপূর্ণা </a:t>
            </a:r>
            <a:r>
              <a:rPr lang="as-IN" dirty="0"/>
              <a:t>- </a:t>
            </a:r>
            <a:r>
              <a:rPr lang="en-US" dirty="0"/>
              <a:t> </a:t>
            </a:r>
            <a:r>
              <a:rPr lang="en-US" dirty="0" smtClean="0"/>
              <a:t>     </a:t>
            </a:r>
            <a:r>
              <a:rPr lang="as-IN" dirty="0" smtClean="0"/>
              <a:t>অন্নে </a:t>
            </a:r>
            <a:r>
              <a:rPr lang="as-IN" dirty="0"/>
              <a:t>পরিপূর্ণা। দেবী দুর্গা</a:t>
            </a:r>
          </a:p>
          <a:p>
            <a:pPr marL="0" indent="0">
              <a:buNone/>
            </a:pPr>
            <a:r>
              <a:rPr lang="as-IN" dirty="0"/>
              <a:t>গজানন - </a:t>
            </a:r>
            <a:r>
              <a:rPr lang="en-US" dirty="0"/>
              <a:t> </a:t>
            </a:r>
            <a:r>
              <a:rPr lang="en-US" dirty="0" smtClean="0"/>
              <a:t>     </a:t>
            </a:r>
            <a:r>
              <a:rPr lang="as-IN" dirty="0" smtClean="0"/>
              <a:t>গজ(হাতি</a:t>
            </a:r>
            <a:r>
              <a:rPr lang="as-IN" dirty="0"/>
              <a:t>) আনন যার। গণেশ।</a:t>
            </a:r>
          </a:p>
          <a:p>
            <a:pPr marL="0" indent="0">
              <a:buNone/>
            </a:pPr>
            <a:r>
              <a:rPr lang="en-US" dirty="0" err="1" smtClean="0"/>
              <a:t>গণ্ডূষ</a:t>
            </a:r>
            <a:r>
              <a:rPr lang="en-US" dirty="0" smtClean="0"/>
              <a:t> </a:t>
            </a:r>
            <a:r>
              <a:rPr lang="en-US" dirty="0"/>
              <a:t> </a:t>
            </a:r>
            <a:r>
              <a:rPr lang="en-US" dirty="0" smtClean="0"/>
              <a:t> </a:t>
            </a:r>
            <a:r>
              <a:rPr lang="as-IN" dirty="0" smtClean="0"/>
              <a:t>- </a:t>
            </a:r>
            <a:r>
              <a:rPr lang="en-US" dirty="0" smtClean="0"/>
              <a:t>        </a:t>
            </a:r>
            <a:r>
              <a:rPr lang="as-IN" dirty="0" smtClean="0"/>
              <a:t>একমুখ </a:t>
            </a:r>
            <a:r>
              <a:rPr lang="as-IN" dirty="0"/>
              <a:t>বা এককোষ জল।</a:t>
            </a:r>
          </a:p>
          <a:p>
            <a:pPr marL="0" indent="0">
              <a:buNone/>
            </a:pPr>
            <a:r>
              <a:rPr lang="as-IN" dirty="0"/>
              <a:t>অন্তঃপুর - </a:t>
            </a:r>
            <a:r>
              <a:rPr lang="en-US" dirty="0"/>
              <a:t> </a:t>
            </a:r>
            <a:r>
              <a:rPr lang="en-US" dirty="0" smtClean="0"/>
              <a:t>   </a:t>
            </a:r>
            <a:r>
              <a:rPr lang="as-IN" dirty="0" smtClean="0"/>
              <a:t>অন্দরমহল</a:t>
            </a:r>
            <a:r>
              <a:rPr lang="as-IN" dirty="0"/>
              <a:t>, ভেতরবাড়ি</a:t>
            </a:r>
          </a:p>
          <a:p>
            <a:pPr marL="0" indent="0">
              <a:buNone/>
            </a:pPr>
            <a:r>
              <a:rPr lang="as-IN" dirty="0"/>
              <a:t>স্বয়ংবরা -  </a:t>
            </a:r>
            <a:r>
              <a:rPr lang="as-IN" dirty="0" smtClean="0"/>
              <a:t>যে </a:t>
            </a:r>
            <a:r>
              <a:rPr lang="as-IN" dirty="0"/>
              <a:t>মেয়ে নিজেই স্বামী নির্বাচন করে।</a:t>
            </a:r>
          </a:p>
          <a:p>
            <a:pPr marL="0" indent="0">
              <a:buNone/>
            </a:pPr>
            <a:r>
              <a:rPr lang="as-IN" dirty="0"/>
              <a:t>গুড়গুড়ি -  </a:t>
            </a:r>
            <a:r>
              <a:rPr lang="as-IN" dirty="0" smtClean="0"/>
              <a:t>আলবোলা</a:t>
            </a:r>
            <a:r>
              <a:rPr lang="as-IN" dirty="0"/>
              <a:t>। ফরসি। দীর্ঘ নলযুক্ত হুকাবিশেষ।</a:t>
            </a:r>
          </a:p>
          <a:p>
            <a:pPr marL="0" indent="0">
              <a:buNone/>
            </a:pPr>
            <a:r>
              <a:rPr lang="as-IN" dirty="0"/>
              <a:t>উমেদারি - </a:t>
            </a:r>
            <a:r>
              <a:rPr lang="en-US" dirty="0" smtClean="0"/>
              <a:t>   </a:t>
            </a:r>
            <a:r>
              <a:rPr lang="as-IN" dirty="0" smtClean="0"/>
              <a:t>প্রার্থনা</a:t>
            </a:r>
            <a:r>
              <a:rPr lang="as-IN" dirty="0"/>
              <a:t>। চাকরির আশায় অন্যের কাছে ধরনা দেওয়া।</a:t>
            </a:r>
          </a:p>
          <a:p>
            <a:pPr marL="0" indent="0">
              <a:buNone/>
            </a:pPr>
            <a:r>
              <a:rPr lang="as-IN" dirty="0"/>
              <a:t>অবকাশের মরুভ‚মি এক </a:t>
            </a:r>
            <a:r>
              <a:rPr lang="as-IN" dirty="0" smtClean="0"/>
              <a:t>-</a:t>
            </a:r>
            <a:r>
              <a:rPr lang="en-US" dirty="0" smtClean="0"/>
              <a:t> </a:t>
            </a:r>
            <a:r>
              <a:rPr lang="as-IN" dirty="0" smtClean="0"/>
              <a:t>আনন্দহীন </a:t>
            </a:r>
            <a:r>
              <a:rPr lang="as-IN" dirty="0"/>
              <a:t>প্রচুর অবসর বোঝানো হয়েছে।</a:t>
            </a:r>
          </a:p>
          <a:p>
            <a:pPr marL="0" indent="0">
              <a:buNone/>
            </a:pPr>
            <a:r>
              <a:rPr lang="as-IN" dirty="0"/>
              <a:t>কোন্নগর - </a:t>
            </a:r>
            <a:r>
              <a:rPr lang="en-US" dirty="0" smtClean="0"/>
              <a:t>    </a:t>
            </a:r>
            <a:r>
              <a:rPr lang="as-IN" dirty="0" smtClean="0"/>
              <a:t>কলকাতার </a:t>
            </a:r>
            <a:r>
              <a:rPr lang="as-IN" dirty="0"/>
              <a:t>নিকটস্থ একটি স্থান।</a:t>
            </a:r>
          </a:p>
          <a:p>
            <a:pPr marL="0" indent="0">
              <a:buNone/>
            </a:pPr>
            <a:r>
              <a:rPr lang="as-IN" dirty="0"/>
              <a:t>কন্সর্ট - </a:t>
            </a:r>
            <a:r>
              <a:rPr lang="en-US" dirty="0" smtClean="0"/>
              <a:t>      </a:t>
            </a:r>
            <a:r>
              <a:rPr lang="as-IN" dirty="0" smtClean="0"/>
              <a:t> নানা </a:t>
            </a:r>
            <a:r>
              <a:rPr lang="as-IN" dirty="0"/>
              <a:t>রকম বাদ্যযন্ত্রের ঐকতান।</a:t>
            </a:r>
          </a:p>
          <a:p>
            <a:pPr marL="0" indent="0">
              <a:buNone/>
            </a:pPr>
            <a:endParaRPr lang="en-US" dirty="0"/>
          </a:p>
        </p:txBody>
      </p:sp>
      <p:sp>
        <p:nvSpPr>
          <p:cNvPr id="5" name="Rectangle 4"/>
          <p:cNvSpPr/>
          <p:nvPr/>
        </p:nvSpPr>
        <p:spPr>
          <a:xfrm>
            <a:off x="457200" y="1600200"/>
            <a:ext cx="82296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59868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 y="381000"/>
            <a:ext cx="2286000" cy="106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as-IN" b="1" u="sng" dirty="0"/>
              <a:t>শব্দার্থঃ</a:t>
            </a:r>
            <a:endParaRPr lang="en-US" dirty="0"/>
          </a:p>
        </p:txBody>
      </p:sp>
      <p:sp>
        <p:nvSpPr>
          <p:cNvPr id="3" name="Content Placeholder 2"/>
          <p:cNvSpPr>
            <a:spLocks noGrp="1"/>
          </p:cNvSpPr>
          <p:nvPr>
            <p:ph idx="1"/>
          </p:nvPr>
        </p:nvSpPr>
        <p:spPr>
          <a:xfrm>
            <a:off x="457200" y="1600201"/>
            <a:ext cx="8229600" cy="4191000"/>
          </a:xfrm>
        </p:spPr>
        <p:txBody>
          <a:bodyPr>
            <a:normAutofit/>
          </a:bodyPr>
          <a:lstStyle/>
          <a:p>
            <a:pPr marL="0" indent="0">
              <a:buNone/>
            </a:pPr>
            <a:r>
              <a:rPr lang="as-IN" sz="2500" dirty="0"/>
              <a:t>সেকরা - </a:t>
            </a:r>
            <a:r>
              <a:rPr lang="en-US" sz="2500" dirty="0" smtClean="0"/>
              <a:t>	</a:t>
            </a:r>
            <a:r>
              <a:rPr lang="as-IN" sz="2500" dirty="0" smtClean="0"/>
              <a:t>স্বর্ণকার</a:t>
            </a:r>
            <a:r>
              <a:rPr lang="as-IN" sz="2500" dirty="0"/>
              <a:t>, সোনার অলংকার প্রস্তুতকারক।</a:t>
            </a:r>
          </a:p>
          <a:p>
            <a:pPr marL="0" indent="0">
              <a:buNone/>
            </a:pPr>
            <a:r>
              <a:rPr lang="as-IN" sz="2500" dirty="0"/>
              <a:t>সওগাদ - </a:t>
            </a:r>
            <a:r>
              <a:rPr lang="en-US" sz="2500" dirty="0" smtClean="0"/>
              <a:t>	</a:t>
            </a:r>
            <a:r>
              <a:rPr lang="as-IN" sz="2500" dirty="0" smtClean="0"/>
              <a:t>উপঢৌকন</a:t>
            </a:r>
            <a:r>
              <a:rPr lang="as-IN" sz="2500" dirty="0"/>
              <a:t>। ভেট।</a:t>
            </a:r>
          </a:p>
          <a:p>
            <a:pPr marL="0" indent="0">
              <a:buNone/>
            </a:pPr>
            <a:r>
              <a:rPr lang="as-IN" sz="2500" dirty="0"/>
              <a:t>কষ্টিপাথর </a:t>
            </a:r>
            <a:r>
              <a:rPr lang="as-IN" sz="2500" dirty="0" smtClean="0"/>
              <a:t>-</a:t>
            </a:r>
            <a:r>
              <a:rPr lang="en-US" sz="2500" dirty="0" smtClean="0"/>
              <a:t>	 </a:t>
            </a:r>
            <a:r>
              <a:rPr lang="as-IN" sz="2500" dirty="0" smtClean="0"/>
              <a:t>যে </a:t>
            </a:r>
            <a:r>
              <a:rPr lang="as-IN" sz="2500" dirty="0"/>
              <a:t>পাথরে ঘষে সোনার খাঁটিত্ব পরীক্ষা করা হয়।</a:t>
            </a:r>
          </a:p>
          <a:p>
            <a:pPr marL="0" indent="0">
              <a:buNone/>
            </a:pPr>
            <a:r>
              <a:rPr lang="as-IN" sz="2500" dirty="0"/>
              <a:t>পাকযন্ত্র - </a:t>
            </a:r>
            <a:r>
              <a:rPr lang="en-US" sz="2500" dirty="0" smtClean="0"/>
              <a:t>	</a:t>
            </a:r>
            <a:r>
              <a:rPr lang="as-IN" sz="2500" dirty="0" smtClean="0"/>
              <a:t>পাকস্থলী</a:t>
            </a:r>
            <a:r>
              <a:rPr lang="as-IN" sz="2500" dirty="0"/>
              <a:t>।</a:t>
            </a:r>
          </a:p>
          <a:p>
            <a:pPr marL="0" indent="0">
              <a:buNone/>
            </a:pPr>
            <a:r>
              <a:rPr lang="as-IN" sz="2500" dirty="0"/>
              <a:t>প্রদোষ </a:t>
            </a:r>
            <a:r>
              <a:rPr lang="as-IN" sz="2500" dirty="0" smtClean="0"/>
              <a:t>-</a:t>
            </a:r>
            <a:r>
              <a:rPr lang="en-US" sz="2500" dirty="0" smtClean="0"/>
              <a:t>	</a:t>
            </a:r>
            <a:r>
              <a:rPr lang="as-IN" sz="2500" dirty="0" smtClean="0"/>
              <a:t>সন্ধ্যা</a:t>
            </a:r>
            <a:r>
              <a:rPr lang="as-IN" sz="2500" dirty="0"/>
              <a:t>।</a:t>
            </a:r>
          </a:p>
          <a:p>
            <a:pPr marL="0" indent="0">
              <a:buNone/>
            </a:pPr>
            <a:r>
              <a:rPr lang="as-IN" sz="2500" dirty="0"/>
              <a:t>একপত্তন - </a:t>
            </a:r>
            <a:r>
              <a:rPr lang="en-US" sz="2500" dirty="0" smtClean="0"/>
              <a:t>	</a:t>
            </a:r>
            <a:r>
              <a:rPr lang="as-IN" sz="2500" dirty="0" smtClean="0"/>
              <a:t>একপ্রস্থ</a:t>
            </a:r>
            <a:r>
              <a:rPr lang="as-IN" sz="2500" dirty="0"/>
              <a:t>।</a:t>
            </a:r>
          </a:p>
          <a:p>
            <a:pPr marL="0" indent="0">
              <a:buNone/>
            </a:pPr>
            <a:r>
              <a:rPr lang="as-IN" sz="2500" dirty="0"/>
              <a:t>কানপুর - </a:t>
            </a:r>
            <a:r>
              <a:rPr lang="en-US" sz="2500" dirty="0" smtClean="0"/>
              <a:t>	</a:t>
            </a:r>
            <a:r>
              <a:rPr lang="as-IN" sz="2500" dirty="0" smtClean="0"/>
              <a:t>ভারতের </a:t>
            </a:r>
            <a:r>
              <a:rPr lang="as-IN" sz="2500" dirty="0"/>
              <a:t>একটি শহর।</a:t>
            </a:r>
          </a:p>
          <a:p>
            <a:pPr marL="0" indent="0">
              <a:buNone/>
            </a:pPr>
            <a:r>
              <a:rPr lang="as-IN" sz="2500" dirty="0"/>
              <a:t>জড়িমা - </a:t>
            </a:r>
            <a:r>
              <a:rPr lang="en-US" sz="2500" dirty="0" smtClean="0"/>
              <a:t>	</a:t>
            </a:r>
            <a:r>
              <a:rPr lang="as-IN" sz="2500" dirty="0" smtClean="0"/>
              <a:t>আড়ষ্টতা</a:t>
            </a:r>
            <a:r>
              <a:rPr lang="as-IN" sz="2500" dirty="0"/>
              <a:t>। জড়ত্ব।</a:t>
            </a:r>
          </a:p>
          <a:p>
            <a:pPr marL="0" indent="0">
              <a:buNone/>
            </a:pPr>
            <a:r>
              <a:rPr lang="as-IN" sz="2500" dirty="0"/>
              <a:t>মঞ্জরী - </a:t>
            </a:r>
            <a:r>
              <a:rPr lang="en-US" sz="2500" dirty="0" smtClean="0"/>
              <a:t>	</a:t>
            </a:r>
            <a:r>
              <a:rPr lang="as-IN" sz="2500" dirty="0" smtClean="0"/>
              <a:t>কিশলয়যুক্ত </a:t>
            </a:r>
            <a:r>
              <a:rPr lang="as-IN" sz="2500" dirty="0"/>
              <a:t>কচি ডাল। মুকুল।</a:t>
            </a:r>
            <a:endParaRPr lang="en-US" sz="2500" dirty="0"/>
          </a:p>
        </p:txBody>
      </p:sp>
      <p:sp>
        <p:nvSpPr>
          <p:cNvPr id="5" name="Rectangle 4"/>
          <p:cNvSpPr/>
          <p:nvPr/>
        </p:nvSpPr>
        <p:spPr>
          <a:xfrm>
            <a:off x="457200" y="1600200"/>
            <a:ext cx="82296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2668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RRR\Desktop\download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346592"/>
            <a:ext cx="6019800" cy="571477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457200" y="6096000"/>
            <a:ext cx="8458200" cy="609599"/>
            <a:chOff x="457200" y="6096000"/>
            <a:chExt cx="8458200" cy="609599"/>
          </a:xfrm>
        </p:grpSpPr>
        <p:sp>
          <p:nvSpPr>
            <p:cNvPr id="8" name="Rectangle 7"/>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0" name="Picture 2" descr="C:\Users\RRRR\Desktop\120880750_3446773208692170_128745008853118947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85877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228600" y="2174875"/>
            <a:ext cx="4876800" cy="2854325"/>
          </a:xfrm>
        </p:spPr>
        <p:txBody>
          <a:bodyPr/>
          <a:lstStyle/>
          <a:p>
            <a:pPr marL="109728" indent="0">
              <a:buNone/>
            </a:pPr>
            <a:r>
              <a:rPr lang="en-US" b="1" u="sng" dirty="0" err="1" smtClean="0">
                <a:latin typeface="NikoshBAN" pitchFamily="2" charset="0"/>
                <a:cs typeface="NikoshBAN" pitchFamily="2" charset="0"/>
              </a:rPr>
              <a:t>আজকের</a:t>
            </a:r>
            <a:r>
              <a:rPr lang="en-US" b="1" u="sng" dirty="0" smtClean="0">
                <a:latin typeface="NikoshBAN" pitchFamily="2" charset="0"/>
                <a:cs typeface="NikoshBAN" pitchFamily="2" charset="0"/>
              </a:rPr>
              <a:t> </a:t>
            </a:r>
            <a:r>
              <a:rPr lang="en-US" b="1" u="sng" dirty="0" err="1" smtClean="0">
                <a:latin typeface="NikoshBAN" pitchFamily="2" charset="0"/>
                <a:cs typeface="NikoshBAN" pitchFamily="2" charset="0"/>
              </a:rPr>
              <a:t>আলোচ্য</a:t>
            </a:r>
            <a:r>
              <a:rPr lang="en-US" b="1" u="sng" dirty="0" smtClean="0">
                <a:latin typeface="NikoshBAN" pitchFamily="2" charset="0"/>
                <a:cs typeface="NikoshBAN" pitchFamily="2" charset="0"/>
              </a:rPr>
              <a:t> </a:t>
            </a:r>
            <a:r>
              <a:rPr lang="en-US" b="1" u="sng" dirty="0" err="1" smtClean="0">
                <a:latin typeface="NikoshBAN" pitchFamily="2" charset="0"/>
                <a:cs typeface="NikoshBAN" pitchFamily="2" charset="0"/>
              </a:rPr>
              <a:t>বিষয়ঃ</a:t>
            </a:r>
            <a:r>
              <a:rPr lang="en-US" sz="1800" b="1" u="sng" dirty="0" smtClean="0">
                <a:latin typeface="NikoshBAN" pitchFamily="2" charset="0"/>
                <a:cs typeface="NikoshBAN" pitchFamily="2" charset="0"/>
              </a:rPr>
              <a:t>(</a:t>
            </a:r>
            <a:r>
              <a:rPr lang="en-US" sz="1800" b="1" dirty="0" err="1" smtClean="0">
                <a:latin typeface="NikoshBAN" pitchFamily="2" charset="0"/>
                <a:cs typeface="NikoshBAN" pitchFamily="2" charset="0"/>
              </a:rPr>
              <a:t>বাংলা</a:t>
            </a:r>
            <a:r>
              <a:rPr lang="en-US" sz="1800" b="1" dirty="0">
                <a:latin typeface="NikoshBAN" pitchFamily="2" charset="0"/>
                <a:cs typeface="NikoshBAN" pitchFamily="2" charset="0"/>
              </a:rPr>
              <a:t> </a:t>
            </a:r>
            <a:r>
              <a:rPr lang="en-US" sz="1800" b="1" dirty="0" smtClean="0">
                <a:latin typeface="NikoshBAN" pitchFamily="2" charset="0"/>
                <a:cs typeface="NikoshBAN" pitchFamily="2" charset="0"/>
              </a:rPr>
              <a:t>১ম </a:t>
            </a:r>
            <a:r>
              <a:rPr lang="en-US" sz="1800" b="1" dirty="0" err="1" smtClean="0">
                <a:latin typeface="NikoshBAN" pitchFamily="2" charset="0"/>
                <a:cs typeface="NikoshBAN" pitchFamily="2" charset="0"/>
              </a:rPr>
              <a:t>পত্র</a:t>
            </a:r>
            <a:r>
              <a:rPr lang="en-US" sz="1800" b="1" dirty="0" smtClean="0">
                <a:latin typeface="NikoshBAN" pitchFamily="2" charset="0"/>
                <a:cs typeface="NikoshBAN" pitchFamily="2" charset="0"/>
              </a:rPr>
              <a:t>)</a:t>
            </a:r>
            <a:endParaRPr lang="en-US" sz="4000" b="1" u="sng" dirty="0" smtClean="0">
              <a:latin typeface="NikoshBAN" pitchFamily="2" charset="0"/>
              <a:cs typeface="NikoshBAN" pitchFamily="2" charset="0"/>
            </a:endParaRPr>
          </a:p>
          <a:p>
            <a:pPr marL="109728" indent="0">
              <a:buNone/>
            </a:pPr>
            <a:endParaRPr lang="en-US" sz="700" b="1" u="sng" dirty="0" smtClean="0">
              <a:latin typeface="NikoshBAN" pitchFamily="2" charset="0"/>
              <a:cs typeface="NikoshBAN" pitchFamily="2" charset="0"/>
            </a:endParaRPr>
          </a:p>
          <a:p>
            <a:pPr marL="109728" indent="0">
              <a:buNone/>
            </a:pPr>
            <a:r>
              <a:rPr lang="en-US" sz="2000" dirty="0" smtClean="0">
                <a:latin typeface="NikoshBAN" pitchFamily="2" charset="0"/>
                <a:cs typeface="NikoshBAN" pitchFamily="2" charset="0"/>
              </a:rPr>
              <a:t>১। </a:t>
            </a:r>
            <a:r>
              <a:rPr lang="en-US" sz="2000" dirty="0" err="1" smtClean="0">
                <a:latin typeface="NikoshBAN" pitchFamily="2" charset="0"/>
                <a:cs typeface="NikoshBAN" pitchFamily="2" charset="0"/>
              </a:rPr>
              <a:t>সিলেবাস</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পরিচিতি</a:t>
            </a:r>
            <a:endParaRPr lang="en-US" sz="2000" dirty="0" smtClean="0">
              <a:latin typeface="NikoshBAN" pitchFamily="2" charset="0"/>
              <a:cs typeface="NikoshBAN" pitchFamily="2" charset="0"/>
            </a:endParaRPr>
          </a:p>
          <a:p>
            <a:pPr marL="109728" indent="0">
              <a:buNone/>
            </a:pPr>
            <a:r>
              <a:rPr lang="en-US" sz="2000" dirty="0" smtClean="0">
                <a:latin typeface="NikoshBAN" pitchFamily="2" charset="0"/>
                <a:cs typeface="NikoshBAN" pitchFamily="2" charset="0"/>
              </a:rPr>
              <a:t>২।</a:t>
            </a:r>
            <a:r>
              <a:rPr lang="en-US" sz="2000" dirty="0">
                <a:latin typeface="NikoshBAN" pitchFamily="2" charset="0"/>
                <a:cs typeface="NikoshBAN" pitchFamily="2" charset="0"/>
              </a:rPr>
              <a:t> </a:t>
            </a:r>
            <a:r>
              <a:rPr lang="en-US" sz="2000" dirty="0" err="1">
                <a:latin typeface="NikoshBAN" pitchFamily="2" charset="0"/>
                <a:cs typeface="NikoshBAN" pitchFamily="2" charset="0"/>
              </a:rPr>
              <a:t>অপরিচিতা</a:t>
            </a:r>
            <a:r>
              <a:rPr lang="en-US" sz="2000" dirty="0">
                <a:latin typeface="NikoshBAN" pitchFamily="2" charset="0"/>
                <a:cs typeface="NikoshBAN" pitchFamily="2" charset="0"/>
              </a:rPr>
              <a:t> (</a:t>
            </a:r>
            <a:r>
              <a:rPr lang="en-US" sz="2000" dirty="0" err="1">
                <a:latin typeface="NikoshBAN" pitchFamily="2" charset="0"/>
                <a:cs typeface="NikoshBAN" pitchFamily="2" charset="0"/>
              </a:rPr>
              <a:t>গদ্য</a:t>
            </a:r>
            <a:r>
              <a:rPr lang="en-US" sz="2000" dirty="0">
                <a:latin typeface="NikoshBAN" pitchFamily="2" charset="0"/>
                <a:cs typeface="NikoshBAN" pitchFamily="2" charset="0"/>
              </a:rPr>
              <a:t>), </a:t>
            </a:r>
            <a:r>
              <a:rPr lang="en-US" sz="2000" dirty="0" err="1">
                <a:latin typeface="NikoshBAN" pitchFamily="2" charset="0"/>
                <a:cs typeface="NikoshBAN" pitchFamily="2" charset="0"/>
              </a:rPr>
              <a:t>রবীন্দ্রনাথ</a:t>
            </a:r>
            <a:r>
              <a:rPr lang="en-US" sz="2000" dirty="0">
                <a:latin typeface="NikoshBAN" pitchFamily="2" charset="0"/>
                <a:cs typeface="NikoshBAN" pitchFamily="2" charset="0"/>
              </a:rPr>
              <a:t> </a:t>
            </a:r>
            <a:r>
              <a:rPr lang="en-US" sz="2000" dirty="0" err="1">
                <a:latin typeface="NikoshBAN" pitchFamily="2" charset="0"/>
                <a:cs typeface="NikoshBAN" pitchFamily="2" charset="0"/>
              </a:rPr>
              <a:t>ঠাকুর</a:t>
            </a:r>
            <a:r>
              <a:rPr lang="en-US" sz="1800" dirty="0">
                <a:latin typeface="NikoshBAN" pitchFamily="2" charset="0"/>
                <a:cs typeface="NikoshBAN" pitchFamily="2" charset="0"/>
              </a:rPr>
              <a:t/>
            </a:r>
            <a:br>
              <a:rPr lang="en-US" sz="1800" dirty="0">
                <a:latin typeface="NikoshBAN" pitchFamily="2" charset="0"/>
                <a:cs typeface="NikoshBAN" pitchFamily="2" charset="0"/>
              </a:rPr>
            </a:br>
            <a:endParaRPr lang="en-US" sz="700" dirty="0" smtClean="0">
              <a:latin typeface="NikoshBAN" pitchFamily="2" charset="0"/>
              <a:cs typeface="NikoshBAN" pitchFamily="2" charset="0"/>
            </a:endParaRPr>
          </a:p>
          <a:p>
            <a:pPr marL="109728" indent="0">
              <a:buNone/>
            </a:pPr>
            <a:r>
              <a:rPr lang="en-US" dirty="0" err="1" smtClean="0">
                <a:latin typeface="NikoshBAN" pitchFamily="2" charset="0"/>
                <a:cs typeface="NikoshBAN" pitchFamily="2" charset="0"/>
              </a:rPr>
              <a:t>শ্রেণিঃ</a:t>
            </a:r>
            <a:r>
              <a:rPr lang="en-US" dirty="0">
                <a:latin typeface="NikoshBAN" pitchFamily="2" charset="0"/>
                <a:cs typeface="NikoshBAN" pitchFamily="2" charset="0"/>
              </a:rPr>
              <a:t> </a:t>
            </a:r>
            <a:r>
              <a:rPr lang="en-US" smtClean="0">
                <a:latin typeface="NikoshBAN" pitchFamily="2" charset="0"/>
                <a:cs typeface="NikoshBAN" pitchFamily="2" charset="0"/>
              </a:rPr>
              <a:t>একাদশ-দ্বাদশ</a:t>
            </a:r>
            <a:endParaRPr lang="en-US" dirty="0">
              <a:latin typeface="NikoshBAN" pitchFamily="2" charset="0"/>
              <a:cs typeface="NikoshBAN" pitchFamily="2" charset="0"/>
            </a:endParaRPr>
          </a:p>
        </p:txBody>
      </p:sp>
      <p:sp>
        <p:nvSpPr>
          <p:cNvPr id="7" name="Content Placeholder 6"/>
          <p:cNvSpPr>
            <a:spLocks noGrp="1"/>
          </p:cNvSpPr>
          <p:nvPr>
            <p:ph sz="quarter" idx="4"/>
          </p:nvPr>
        </p:nvSpPr>
        <p:spPr>
          <a:xfrm>
            <a:off x="5486400" y="2057400"/>
            <a:ext cx="3657600" cy="3886200"/>
          </a:xfrm>
        </p:spPr>
        <p:txBody>
          <a:bodyPr>
            <a:normAutofit fontScale="85000" lnSpcReduction="20000"/>
          </a:bodyPr>
          <a:lstStyle/>
          <a:p>
            <a:pPr marL="109728" indent="0">
              <a:buNone/>
            </a:pP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শিক্ষক</a:t>
            </a: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পরিচিতি</a:t>
            </a:r>
            <a:endParaRPr lang="en-US" b="1"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lgn="ctr">
              <a:buNone/>
            </a:pPr>
            <a:endParaRPr lang="en-US" sz="2800" b="1" dirty="0" smtClean="0">
              <a:latin typeface="NikoshBAN" pitchFamily="2" charset="0"/>
              <a:cs typeface="NikoshBAN" pitchFamily="2" charset="0"/>
            </a:endParaRPr>
          </a:p>
          <a:p>
            <a:pPr algn="ctr">
              <a:buNone/>
            </a:pPr>
            <a:endParaRPr lang="en-US" sz="2800" b="1" dirty="0">
              <a:latin typeface="NikoshBAN" pitchFamily="2" charset="0"/>
              <a:cs typeface="NikoshBAN" pitchFamily="2" charset="0"/>
            </a:endParaRPr>
          </a:p>
          <a:p>
            <a:pPr algn="ctr">
              <a:buNone/>
            </a:pPr>
            <a:r>
              <a:rPr lang="en-US" sz="2800" b="1" dirty="0" err="1" smtClean="0">
                <a:latin typeface="NikoshBAN" pitchFamily="2" charset="0"/>
                <a:cs typeface="NikoshBAN" pitchFamily="2" charset="0"/>
              </a:rPr>
              <a:t>জালিলা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বেগম</a:t>
            </a:r>
            <a:endParaRPr lang="en-US" sz="2800" b="1"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প্রভাষক</a:t>
            </a:r>
            <a:r>
              <a:rPr lang="en-US" dirty="0" smtClean="0">
                <a:latin typeface="NikoshBAN" pitchFamily="2" charset="0"/>
                <a:cs typeface="NikoshBAN" pitchFamily="2" charset="0"/>
              </a:rPr>
              <a:t>(</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a:t>
            </a:r>
            <a:endParaRPr lang="en-US" dirty="0">
              <a:latin typeface="NikoshBAN" pitchFamily="2" charset="0"/>
              <a:cs typeface="NikoshBAN" pitchFamily="2" charset="0"/>
            </a:endParaRPr>
          </a:p>
          <a:p>
            <a:pPr algn="ctr">
              <a:buNone/>
            </a:pPr>
            <a:r>
              <a:rPr lang="en-US" dirty="0" err="1" smtClean="0">
                <a:latin typeface="NikoshBAN" pitchFamily="2" charset="0"/>
                <a:cs typeface="NikoshBAN" pitchFamily="2" charset="0"/>
              </a:rPr>
              <a:t>শালগাঁও</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কালিসীমা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স্কুল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এন্ড</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কলেজ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ব্রাহ্মণবাড়িয়া</a:t>
            </a:r>
            <a:r>
              <a:rPr lang="en-US" dirty="0" smtClean="0">
                <a:latin typeface="NikoshBAN" pitchFamily="2" charset="0"/>
                <a:cs typeface="NikoshBAN" pitchFamily="2" charset="0"/>
              </a:rPr>
              <a:t>।</a:t>
            </a:r>
          </a:p>
          <a:p>
            <a:endParaRPr lang="en-US" dirty="0">
              <a:latin typeface="NikoshBAN" pitchFamily="2" charset="0"/>
              <a:cs typeface="NikoshBAN" pitchFamily="2" charset="0"/>
            </a:endParaRPr>
          </a:p>
        </p:txBody>
      </p:sp>
      <p:sp>
        <p:nvSpPr>
          <p:cNvPr id="8" name="Rectangle 7"/>
          <p:cNvSpPr/>
          <p:nvPr/>
        </p:nvSpPr>
        <p:spPr>
          <a:xfrm>
            <a:off x="2971800" y="304800"/>
            <a:ext cx="3200400" cy="91440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পরিচিতি</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Horizontal Scroll 12"/>
          <p:cNvSpPr/>
          <p:nvPr/>
        </p:nvSpPr>
        <p:spPr>
          <a:xfrm>
            <a:off x="2667000" y="0"/>
            <a:ext cx="3810000" cy="15240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C:\Users\RRRR\Desktop\120999451_251762202921675_461814733198525291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7564" y="2476500"/>
            <a:ext cx="1810940" cy="19812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28600" y="6096000"/>
            <a:ext cx="8839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228600" y="6152212"/>
            <a:ext cx="89154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100" b="1" dirty="0" err="1" smtClean="0">
                <a:latin typeface="NikoshBAN" pitchFamily="2" charset="0"/>
                <a:cs typeface="NikoshBAN" pitchFamily="2" charset="0"/>
              </a:rPr>
              <a:t>শালগাঁও</a:t>
            </a:r>
            <a:r>
              <a:rPr lang="en-US" sz="2100" b="1" dirty="0" smtClean="0">
                <a:latin typeface="NikoshBAN" pitchFamily="2" charset="0"/>
                <a:cs typeface="NikoshBAN" pitchFamily="2" charset="0"/>
              </a:rPr>
              <a:t> </a:t>
            </a:r>
            <a:r>
              <a:rPr lang="en-US" sz="2100" b="1" dirty="0" err="1">
                <a:latin typeface="NikoshBAN" pitchFamily="2" charset="0"/>
                <a:cs typeface="NikoshBAN" pitchFamily="2" charset="0"/>
              </a:rPr>
              <a:t>কালিসীমা</a:t>
            </a:r>
            <a:r>
              <a:rPr lang="en-US" sz="2100" b="1" dirty="0">
                <a:latin typeface="NikoshBAN" pitchFamily="2" charset="0"/>
                <a:cs typeface="NikoshBAN" pitchFamily="2" charset="0"/>
              </a:rPr>
              <a:t> </a:t>
            </a:r>
            <a:r>
              <a:rPr lang="en-US" sz="2100" b="1" dirty="0" err="1">
                <a:latin typeface="NikoshBAN" pitchFamily="2" charset="0"/>
                <a:cs typeface="NikoshBAN" pitchFamily="2" charset="0"/>
              </a:rPr>
              <a:t>স্কুল</a:t>
            </a:r>
            <a:r>
              <a:rPr lang="en-US" sz="2100" b="1" dirty="0">
                <a:latin typeface="NikoshBAN" pitchFamily="2" charset="0"/>
                <a:cs typeface="NikoshBAN" pitchFamily="2" charset="0"/>
              </a:rPr>
              <a:t> </a:t>
            </a:r>
            <a:r>
              <a:rPr lang="en-US" sz="2100" b="1" dirty="0" err="1">
                <a:latin typeface="NikoshBAN" pitchFamily="2" charset="0"/>
                <a:cs typeface="NikoshBAN" pitchFamily="2" charset="0"/>
              </a:rPr>
              <a:t>এন্ড</a:t>
            </a:r>
            <a:r>
              <a:rPr lang="en-US" sz="2100" b="1" dirty="0">
                <a:latin typeface="NikoshBAN" pitchFamily="2" charset="0"/>
                <a:cs typeface="NikoshBAN" pitchFamily="2" charset="0"/>
              </a:rPr>
              <a:t> </a:t>
            </a:r>
            <a:r>
              <a:rPr lang="en-US" sz="2100" b="1" dirty="0" err="1">
                <a:latin typeface="NikoshBAN" pitchFamily="2" charset="0"/>
                <a:cs typeface="NikoshBAN" pitchFamily="2" charset="0"/>
              </a:rPr>
              <a:t>কলেজ</a:t>
            </a:r>
            <a:r>
              <a:rPr lang="en-US" sz="2100" b="1" dirty="0">
                <a:latin typeface="NikoshBAN" pitchFamily="2" charset="0"/>
                <a:cs typeface="NikoshBAN" pitchFamily="2" charset="0"/>
              </a:rPr>
              <a:t>, </a:t>
            </a:r>
            <a:r>
              <a:rPr lang="en-US" sz="2100" b="1" dirty="0" err="1">
                <a:latin typeface="NikoshBAN" pitchFamily="2" charset="0"/>
                <a:cs typeface="NikoshBAN" pitchFamily="2" charset="0"/>
              </a:rPr>
              <a:t>ব্রাহ্মণবাড়িয়া</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অনলাইন</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ক্লাস</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জালিলা</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বেগম</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প্রভাষক</a:t>
            </a:r>
            <a:r>
              <a:rPr lang="en-US" sz="2100" b="1" dirty="0" smtClean="0">
                <a:latin typeface="NikoshBAN" pitchFamily="2" charset="0"/>
                <a:cs typeface="NikoshBAN" pitchFamily="2" charset="0"/>
              </a:rPr>
              <a:t>(</a:t>
            </a:r>
            <a:r>
              <a:rPr lang="en-US" sz="2100" b="1" dirty="0" err="1" smtClean="0">
                <a:latin typeface="NikoshBAN" pitchFamily="2" charset="0"/>
                <a:cs typeface="NikoshBAN" pitchFamily="2" charset="0"/>
              </a:rPr>
              <a:t>বাংলা</a:t>
            </a:r>
            <a:r>
              <a:rPr lang="en-US" sz="2100" b="1" dirty="0" smtClean="0">
                <a:latin typeface="NikoshBAN" pitchFamily="2" charset="0"/>
                <a:cs typeface="NikoshBAN" pitchFamily="2" charset="0"/>
              </a:rPr>
              <a:t>)</a:t>
            </a:r>
            <a:endParaRPr lang="en-US" sz="2100" b="1" dirty="0">
              <a:latin typeface="NikoshBAN" pitchFamily="2" charset="0"/>
              <a:cs typeface="NikoshBAN" pitchFamily="2" charset="0"/>
            </a:endParaRPr>
          </a:p>
        </p:txBody>
      </p:sp>
      <p:sp>
        <p:nvSpPr>
          <p:cNvPr id="2" name="Rectangle 1"/>
          <p:cNvSpPr/>
          <p:nvPr/>
        </p:nvSpPr>
        <p:spPr>
          <a:xfrm>
            <a:off x="228600" y="1905000"/>
            <a:ext cx="4876800" cy="3124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410200" y="1752600"/>
            <a:ext cx="3505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RRRR\Desktop\120880750_3446773208692170_128745008853118947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6152212"/>
            <a:ext cx="4572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309942"/>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4800" y="0"/>
            <a:ext cx="2590800" cy="1524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sz="5400" dirty="0" err="1" smtClean="0">
                <a:latin typeface="NikoshBAN" pitchFamily="2" charset="0"/>
                <a:cs typeface="NikoshBAN" pitchFamily="2" charset="0"/>
              </a:rPr>
              <a:t>শিখনফল</a:t>
            </a:r>
            <a:endParaRPr lang="en-US" sz="5400" dirty="0">
              <a:latin typeface="NikoshBAN" pitchFamily="2" charset="0"/>
              <a:cs typeface="NikoshBAN" pitchFamily="2" charset="0"/>
            </a:endParaRPr>
          </a:p>
        </p:txBody>
      </p:sp>
      <p:sp>
        <p:nvSpPr>
          <p:cNvPr id="3" name="Content Placeholder 2"/>
          <p:cNvSpPr>
            <a:spLocks noGrp="1"/>
          </p:cNvSpPr>
          <p:nvPr>
            <p:ph idx="1"/>
          </p:nvPr>
        </p:nvSpPr>
        <p:spPr>
          <a:xfrm>
            <a:off x="457200" y="1524000"/>
            <a:ext cx="8229600" cy="4602163"/>
          </a:xfrm>
        </p:spPr>
        <p:txBody>
          <a:bodyPr>
            <a:normAutofit/>
          </a:bodyPr>
          <a:lstStyle/>
          <a:p>
            <a:pPr marL="109728" indent="0">
              <a:buNone/>
            </a:pPr>
            <a:r>
              <a:rPr lang="en-US" sz="3200" b="1" dirty="0" smtClean="0">
                <a:latin typeface="NikoshBAN" pitchFamily="2" charset="0"/>
                <a:cs typeface="NikoshBAN" pitchFamily="2" charset="0"/>
              </a:rPr>
              <a:t> </a:t>
            </a:r>
          </a:p>
          <a:p>
            <a:pPr marL="109728" indent="0">
              <a:buNone/>
            </a:pP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এই</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পাঠ</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শেষে</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শিক্ষার্থীরা</a:t>
            </a:r>
            <a:r>
              <a:rPr lang="en-US" b="1" dirty="0" err="1">
                <a:latin typeface="NikoshBAN" pitchFamily="2" charset="0"/>
                <a:cs typeface="NikoshBAN" pitchFamily="2" charset="0"/>
              </a:rPr>
              <a:t>ঃ</a:t>
            </a:r>
            <a:endParaRPr lang="en-US" sz="3200" b="1" dirty="0" smtClean="0">
              <a:latin typeface="NikoshBAN" pitchFamily="2" charset="0"/>
              <a:cs typeface="NikoshBAN" pitchFamily="2" charset="0"/>
            </a:endParaRPr>
          </a:p>
          <a:p>
            <a:pPr>
              <a:buFont typeface="Wingdings" pitchFamily="2" charset="2"/>
              <a:buChar char="v"/>
            </a:pP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একাদশ-দ্বাদশ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শ্রেণির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সিলেবাস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smtClean="0">
                <a:latin typeface="NikoshBAN" pitchFamily="2" charset="0"/>
                <a:cs typeface="NikoshBAN" pitchFamily="2" charset="0"/>
              </a:rPr>
              <a:t>।</a:t>
            </a:r>
          </a:p>
          <a:p>
            <a:pPr>
              <a:buFont typeface="Wingdings" pitchFamily="2" charset="2"/>
              <a:buChar char="v"/>
            </a:pPr>
            <a:r>
              <a:rPr lang="en-US" sz="2800" dirty="0" err="1" smtClean="0">
                <a:latin typeface="NikoshBAN" pitchFamily="2" charset="0"/>
                <a:cs typeface="NikoshBAN" pitchFamily="2" charset="0"/>
              </a:rPr>
              <a:t>বিশ্ব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রবীন্দ্রনাথ</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ঠাকুর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smtClean="0">
                <a:latin typeface="NikoshBAN" pitchFamily="2" charset="0"/>
                <a:cs typeface="NikoshBAN" pitchFamily="2" charset="0"/>
              </a:rPr>
              <a:t>।</a:t>
            </a:r>
          </a:p>
          <a:p>
            <a:pPr>
              <a:buFont typeface="Wingdings" pitchFamily="2" charset="2"/>
              <a:buChar char="v"/>
            </a:pPr>
            <a:r>
              <a:rPr lang="en-US" sz="2800" dirty="0" err="1" smtClean="0">
                <a:latin typeface="NikoshBAN" pitchFamily="2" charset="0"/>
                <a:cs typeface="NikoshBAN" pitchFamily="2" charset="0"/>
              </a:rPr>
              <a:t>শব্দার্থ</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জ্ঞান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লাভ</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smtClean="0">
                <a:latin typeface="NikoshBAN" pitchFamily="2" charset="0"/>
                <a:cs typeface="NikoshBAN" pitchFamily="2" charset="0"/>
              </a:rPr>
              <a:t>।</a:t>
            </a:r>
          </a:p>
          <a:p>
            <a:pPr>
              <a:buFont typeface="Wingdings" pitchFamily="2" charset="2"/>
              <a:buChar char="v"/>
            </a:pPr>
            <a:r>
              <a:rPr lang="en-US" sz="2800" dirty="0">
                <a:latin typeface="NikoshBAN" pitchFamily="2" charset="0"/>
                <a:cs typeface="NikoshBAN" pitchFamily="2" charset="0"/>
              </a:rPr>
              <a:t> </a:t>
            </a:r>
            <a:r>
              <a:rPr lang="en-US" sz="2800" dirty="0" err="1" smtClean="0">
                <a:latin typeface="NikoshBAN" pitchFamily="2" charset="0"/>
                <a:cs typeface="NikoshBAN" pitchFamily="2" charset="0"/>
              </a:rPr>
              <a:t>সর্বোপরি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অপরিচিতা</a:t>
            </a:r>
            <a:r>
              <a:rPr lang="en-US" sz="2800" dirty="0" smtClean="0">
                <a:latin typeface="NikoshBAN" pitchFamily="2" charset="0"/>
                <a:cs typeface="NikoshBAN" pitchFamily="2" charset="0"/>
              </a:rPr>
              <a:t> ” </a:t>
            </a:r>
            <a:r>
              <a:rPr lang="en-US" sz="2800" dirty="0" err="1" smtClean="0">
                <a:latin typeface="NikoshBAN" pitchFamily="2" charset="0"/>
                <a:cs typeface="NikoshBAN" pitchFamily="2" charset="0"/>
              </a:rPr>
              <a:t>গল্পের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বিষয়বস্তু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a:latin typeface="NikoshBAN" pitchFamily="2" charset="0"/>
                <a:cs typeface="NikoshBAN" pitchFamily="2" charset="0"/>
              </a:rPr>
              <a:t> </a:t>
            </a:r>
            <a:r>
              <a:rPr lang="en-US" sz="2800" dirty="0" err="1" smtClean="0">
                <a:latin typeface="NikoshBAN" pitchFamily="2" charset="0"/>
                <a:cs typeface="NikoshBAN" pitchFamily="2" charset="0"/>
              </a:rPr>
              <a:t>এবং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শিক্ষা</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ব্যক্তিগত</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সামাজিক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জীবনে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প্রয়োগ</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smtClean="0">
                <a:latin typeface="NikoshBAN" pitchFamily="2" charset="0"/>
                <a:cs typeface="NikoshBAN" pitchFamily="2" charset="0"/>
              </a:rPr>
              <a:t>।</a:t>
            </a:r>
          </a:p>
        </p:txBody>
      </p:sp>
      <p:sp>
        <p:nvSpPr>
          <p:cNvPr id="6" name="Rectangle 5"/>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57200" y="6152212"/>
            <a:ext cx="81534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sp>
        <p:nvSpPr>
          <p:cNvPr id="8" name="Rectangle 7"/>
          <p:cNvSpPr/>
          <p:nvPr/>
        </p:nvSpPr>
        <p:spPr>
          <a:xfrm>
            <a:off x="457200" y="1752600"/>
            <a:ext cx="8458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872" y="6152212"/>
            <a:ext cx="457200" cy="45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additive="base">
                                        <p:cTn id="4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additive="base">
                                        <p:cTn id="4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666561" y="228600"/>
            <a:ext cx="3886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944562"/>
          </a:xfrm>
        </p:spPr>
        <p:txBody>
          <a:bodyPr/>
          <a:lstStyle/>
          <a:p>
            <a:r>
              <a:rPr lang="en-US" dirty="0" err="1"/>
              <a:t>সিলেবাস</a:t>
            </a:r>
            <a:r>
              <a:rPr lang="en-US" dirty="0"/>
              <a:t> </a:t>
            </a:r>
            <a:r>
              <a:rPr lang="en-US" dirty="0" err="1"/>
              <a:t>পরিচিতি</a:t>
            </a:r>
            <a:endParaRPr lang="en-US" dirty="0"/>
          </a:p>
        </p:txBody>
      </p:sp>
      <p:pic>
        <p:nvPicPr>
          <p:cNvPr id="6" name="Picture 2" descr="C:\Users\RRRR\Desktop\52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524000"/>
            <a:ext cx="32004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RRRR\Desktop\5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780" y="1447800"/>
            <a:ext cx="2203312" cy="44958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RRRR\Desktop\52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1447800"/>
            <a:ext cx="2743200" cy="44958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04800" y="6096000"/>
            <a:ext cx="86106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304800" y="6152212"/>
            <a:ext cx="83058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sp>
        <p:nvSpPr>
          <p:cNvPr id="14" name="Content Placeholder 4"/>
          <p:cNvSpPr txBox="1">
            <a:spLocks/>
          </p:cNvSpPr>
          <p:nvPr/>
        </p:nvSpPr>
        <p:spPr>
          <a:xfrm>
            <a:off x="152400" y="3695700"/>
            <a:ext cx="3352800" cy="17907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buFont typeface="Arial" pitchFamily="34" charset="0"/>
              <a:buNone/>
            </a:pPr>
            <a:endParaRPr lang="en-US" sz="2000" dirty="0"/>
          </a:p>
          <a:p>
            <a:pPr marL="109728" indent="0">
              <a:buNone/>
            </a:pPr>
            <a:r>
              <a:rPr lang="en-US" sz="2000" dirty="0" err="1"/>
              <a:t>উপন্যাস</a:t>
            </a:r>
            <a:r>
              <a:rPr lang="en-US" sz="2000" dirty="0"/>
              <a:t> </a:t>
            </a:r>
            <a:r>
              <a:rPr lang="en-US" sz="2000" dirty="0" err="1"/>
              <a:t>সংখ্যা</a:t>
            </a:r>
            <a:r>
              <a:rPr lang="en-US" sz="2000" dirty="0"/>
              <a:t> = ০১টি (</a:t>
            </a:r>
            <a:r>
              <a:rPr lang="en-US" sz="2000" dirty="0" err="1"/>
              <a:t>লাল</a:t>
            </a:r>
            <a:r>
              <a:rPr lang="en-US" sz="2000" dirty="0"/>
              <a:t> </a:t>
            </a:r>
            <a:r>
              <a:rPr lang="en-US" sz="2000" dirty="0" err="1"/>
              <a:t>সালু</a:t>
            </a:r>
            <a:r>
              <a:rPr lang="en-US" sz="2000" dirty="0"/>
              <a:t>)</a:t>
            </a:r>
          </a:p>
          <a:p>
            <a:pPr marL="109728" indent="0">
              <a:buNone/>
            </a:pPr>
            <a:r>
              <a:rPr lang="en-US" sz="2000" dirty="0" err="1"/>
              <a:t>নাটক</a:t>
            </a:r>
            <a:r>
              <a:rPr lang="en-US" sz="2000" dirty="0"/>
              <a:t> </a:t>
            </a:r>
            <a:r>
              <a:rPr lang="en-US" sz="2000" dirty="0" err="1"/>
              <a:t>সংখ্যা</a:t>
            </a:r>
            <a:r>
              <a:rPr lang="en-US" sz="2000" dirty="0"/>
              <a:t> = ০১টি (</a:t>
            </a:r>
            <a:r>
              <a:rPr lang="en-US" sz="2000" dirty="0" err="1" smtClean="0"/>
              <a:t>সিরাজ-উদ-দৌলা</a:t>
            </a:r>
            <a:r>
              <a:rPr lang="en-US" sz="2000" dirty="0" smtClean="0"/>
              <a:t>)</a:t>
            </a:r>
            <a:endParaRPr lang="en-US" sz="2000" dirty="0"/>
          </a:p>
          <a:p>
            <a:pPr marL="109728" indent="0">
              <a:buNone/>
            </a:pPr>
            <a:r>
              <a:rPr lang="en-US" sz="2000" dirty="0"/>
              <a:t> </a:t>
            </a:r>
          </a:p>
          <a:p>
            <a:pPr algn="ctr">
              <a:buFont typeface="Arial" pitchFamily="34" charset="0"/>
              <a:buNone/>
            </a:pPr>
            <a:endParaRPr lang="en-US" dirty="0">
              <a:latin typeface="NikoshBAN" pitchFamily="2" charset="0"/>
              <a:cs typeface="NikoshBAN" pitchFamily="2" charset="0"/>
            </a:endParaRPr>
          </a:p>
        </p:txBody>
      </p:sp>
      <p:sp>
        <p:nvSpPr>
          <p:cNvPr id="9" name="Rectangle 8"/>
          <p:cNvSpPr/>
          <p:nvPr/>
        </p:nvSpPr>
        <p:spPr>
          <a:xfrm>
            <a:off x="304800" y="3695700"/>
            <a:ext cx="3352800" cy="2247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4800" y="1447800"/>
            <a:ext cx="3352800" cy="21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RRRR\Desktop\120880750_3446773208692170_128745008853118947_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271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4098"/>
                                        </p:tgtEl>
                                        <p:attrNameLst>
                                          <p:attrName>style.visibility</p:attrName>
                                        </p:attrNameLst>
                                      </p:cBhvr>
                                      <p:to>
                                        <p:strVal val="visible"/>
                                      </p:to>
                                    </p:set>
                                    <p:animEffect transition="in" filter="wipe(down)">
                                      <p:cBhvr>
                                        <p:cTn id="33" dur="580">
                                          <p:stCondLst>
                                            <p:cond delay="0"/>
                                          </p:stCondLst>
                                        </p:cTn>
                                        <p:tgtEl>
                                          <p:spTgt spid="4098"/>
                                        </p:tgtEl>
                                      </p:cBhvr>
                                    </p:animEffect>
                                    <p:anim calcmode="lin" valueType="num">
                                      <p:cBhvr>
                                        <p:cTn id="34"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39" dur="26">
                                          <p:stCondLst>
                                            <p:cond delay="650"/>
                                          </p:stCondLst>
                                        </p:cTn>
                                        <p:tgtEl>
                                          <p:spTgt spid="4098"/>
                                        </p:tgtEl>
                                      </p:cBhvr>
                                      <p:to x="100000" y="60000"/>
                                    </p:animScale>
                                    <p:animScale>
                                      <p:cBhvr>
                                        <p:cTn id="40" dur="166" decel="50000">
                                          <p:stCondLst>
                                            <p:cond delay="676"/>
                                          </p:stCondLst>
                                        </p:cTn>
                                        <p:tgtEl>
                                          <p:spTgt spid="4098"/>
                                        </p:tgtEl>
                                      </p:cBhvr>
                                      <p:to x="100000" y="100000"/>
                                    </p:animScale>
                                    <p:animScale>
                                      <p:cBhvr>
                                        <p:cTn id="41" dur="26">
                                          <p:stCondLst>
                                            <p:cond delay="1312"/>
                                          </p:stCondLst>
                                        </p:cTn>
                                        <p:tgtEl>
                                          <p:spTgt spid="4098"/>
                                        </p:tgtEl>
                                      </p:cBhvr>
                                      <p:to x="100000" y="80000"/>
                                    </p:animScale>
                                    <p:animScale>
                                      <p:cBhvr>
                                        <p:cTn id="42" dur="166" decel="50000">
                                          <p:stCondLst>
                                            <p:cond delay="1338"/>
                                          </p:stCondLst>
                                        </p:cTn>
                                        <p:tgtEl>
                                          <p:spTgt spid="4098"/>
                                        </p:tgtEl>
                                      </p:cBhvr>
                                      <p:to x="100000" y="100000"/>
                                    </p:animScale>
                                    <p:animScale>
                                      <p:cBhvr>
                                        <p:cTn id="43" dur="26">
                                          <p:stCondLst>
                                            <p:cond delay="1642"/>
                                          </p:stCondLst>
                                        </p:cTn>
                                        <p:tgtEl>
                                          <p:spTgt spid="4098"/>
                                        </p:tgtEl>
                                      </p:cBhvr>
                                      <p:to x="100000" y="90000"/>
                                    </p:animScale>
                                    <p:animScale>
                                      <p:cBhvr>
                                        <p:cTn id="44" dur="166" decel="50000">
                                          <p:stCondLst>
                                            <p:cond delay="1668"/>
                                          </p:stCondLst>
                                        </p:cTn>
                                        <p:tgtEl>
                                          <p:spTgt spid="4098"/>
                                        </p:tgtEl>
                                      </p:cBhvr>
                                      <p:to x="100000" y="100000"/>
                                    </p:animScale>
                                    <p:animScale>
                                      <p:cBhvr>
                                        <p:cTn id="45" dur="26">
                                          <p:stCondLst>
                                            <p:cond delay="1808"/>
                                          </p:stCondLst>
                                        </p:cTn>
                                        <p:tgtEl>
                                          <p:spTgt spid="4098"/>
                                        </p:tgtEl>
                                      </p:cBhvr>
                                      <p:to x="100000" y="95000"/>
                                    </p:animScale>
                                    <p:animScale>
                                      <p:cBhvr>
                                        <p:cTn id="46" dur="166" decel="50000">
                                          <p:stCondLst>
                                            <p:cond delay="1834"/>
                                          </p:stCondLst>
                                        </p:cTn>
                                        <p:tgtEl>
                                          <p:spTgt spid="4098"/>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4100"/>
                                        </p:tgtEl>
                                        <p:attrNameLst>
                                          <p:attrName>style.visibility</p:attrName>
                                        </p:attrNameLst>
                                      </p:cBhvr>
                                      <p:to>
                                        <p:strVal val="visible"/>
                                      </p:to>
                                    </p:set>
                                    <p:animEffect transition="in" filter="wipe(down)">
                                      <p:cBhvr>
                                        <p:cTn id="51" dur="580">
                                          <p:stCondLst>
                                            <p:cond delay="0"/>
                                          </p:stCondLst>
                                        </p:cTn>
                                        <p:tgtEl>
                                          <p:spTgt spid="4100"/>
                                        </p:tgtEl>
                                      </p:cBhvr>
                                    </p:animEffect>
                                    <p:anim calcmode="lin" valueType="num">
                                      <p:cBhvr>
                                        <p:cTn id="52"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57" dur="26">
                                          <p:stCondLst>
                                            <p:cond delay="650"/>
                                          </p:stCondLst>
                                        </p:cTn>
                                        <p:tgtEl>
                                          <p:spTgt spid="4100"/>
                                        </p:tgtEl>
                                      </p:cBhvr>
                                      <p:to x="100000" y="60000"/>
                                    </p:animScale>
                                    <p:animScale>
                                      <p:cBhvr>
                                        <p:cTn id="58" dur="166" decel="50000">
                                          <p:stCondLst>
                                            <p:cond delay="676"/>
                                          </p:stCondLst>
                                        </p:cTn>
                                        <p:tgtEl>
                                          <p:spTgt spid="4100"/>
                                        </p:tgtEl>
                                      </p:cBhvr>
                                      <p:to x="100000" y="100000"/>
                                    </p:animScale>
                                    <p:animScale>
                                      <p:cBhvr>
                                        <p:cTn id="59" dur="26">
                                          <p:stCondLst>
                                            <p:cond delay="1312"/>
                                          </p:stCondLst>
                                        </p:cTn>
                                        <p:tgtEl>
                                          <p:spTgt spid="4100"/>
                                        </p:tgtEl>
                                      </p:cBhvr>
                                      <p:to x="100000" y="80000"/>
                                    </p:animScale>
                                    <p:animScale>
                                      <p:cBhvr>
                                        <p:cTn id="60" dur="166" decel="50000">
                                          <p:stCondLst>
                                            <p:cond delay="1338"/>
                                          </p:stCondLst>
                                        </p:cTn>
                                        <p:tgtEl>
                                          <p:spTgt spid="4100"/>
                                        </p:tgtEl>
                                      </p:cBhvr>
                                      <p:to x="100000" y="100000"/>
                                    </p:animScale>
                                    <p:animScale>
                                      <p:cBhvr>
                                        <p:cTn id="61" dur="26">
                                          <p:stCondLst>
                                            <p:cond delay="1642"/>
                                          </p:stCondLst>
                                        </p:cTn>
                                        <p:tgtEl>
                                          <p:spTgt spid="4100"/>
                                        </p:tgtEl>
                                      </p:cBhvr>
                                      <p:to x="100000" y="90000"/>
                                    </p:animScale>
                                    <p:animScale>
                                      <p:cBhvr>
                                        <p:cTn id="62" dur="166" decel="50000">
                                          <p:stCondLst>
                                            <p:cond delay="1668"/>
                                          </p:stCondLst>
                                        </p:cTn>
                                        <p:tgtEl>
                                          <p:spTgt spid="4100"/>
                                        </p:tgtEl>
                                      </p:cBhvr>
                                      <p:to x="100000" y="100000"/>
                                    </p:animScale>
                                    <p:animScale>
                                      <p:cBhvr>
                                        <p:cTn id="63" dur="26">
                                          <p:stCondLst>
                                            <p:cond delay="1808"/>
                                          </p:stCondLst>
                                        </p:cTn>
                                        <p:tgtEl>
                                          <p:spTgt spid="4100"/>
                                        </p:tgtEl>
                                      </p:cBhvr>
                                      <p:to x="100000" y="95000"/>
                                    </p:animScale>
                                    <p:animScale>
                                      <p:cBhvr>
                                        <p:cTn id="64" dur="166" decel="50000">
                                          <p:stCondLst>
                                            <p:cond delay="1834"/>
                                          </p:stCondLst>
                                        </p:cTn>
                                        <p:tgtEl>
                                          <p:spTgt spid="4100"/>
                                        </p:tgtEl>
                                      </p:cBhvr>
                                      <p:to x="100000" y="100000"/>
                                    </p:animScale>
                                  </p:childTnLst>
                                </p:cTn>
                              </p:par>
                              <p:par>
                                <p:cTn id="65" presetID="21" presetClass="entr" presetSubtype="1"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heel(1)">
                                      <p:cBhvr>
                                        <p:cTn id="67" dur="2000"/>
                                        <p:tgtEl>
                                          <p:spTgt spid="14"/>
                                        </p:tgtEl>
                                      </p:cBhvr>
                                    </p:animEffect>
                                  </p:childTnLst>
                                </p:cTn>
                              </p:par>
                              <p:par>
                                <p:cTn id="68" presetID="21" presetClass="entr" presetSubtype="1" fill="hold" grpId="0" nodeType="with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heel(1)">
                                      <p:cBhvr>
                                        <p:cTn id="7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14"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Users\RRRR\Desktop\120622571_992104861263120_8325090235267715178_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219200"/>
            <a:ext cx="3838064" cy="47244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RRRR\Desktop\121123288_447115022927826_25016778641004897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219200"/>
            <a:ext cx="3962400" cy="46482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838200" y="228600"/>
            <a:ext cx="7619999"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57200" y="274638"/>
            <a:ext cx="8229600" cy="792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err="1" smtClean="0">
                <a:latin typeface="NikoshBAN" pitchFamily="2" charset="0"/>
                <a:cs typeface="NikoshBAN" pitchFamily="2" charset="0"/>
              </a:rPr>
              <a:t>সিলেবাস</a:t>
            </a: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পরিচিতি</a:t>
            </a:r>
            <a:r>
              <a:rPr lang="en-US" b="1" dirty="0" smtClean="0">
                <a:latin typeface="NikoshBAN" pitchFamily="2" charset="0"/>
                <a:cs typeface="NikoshBAN" pitchFamily="2" charset="0"/>
              </a:rPr>
              <a:t> ও </a:t>
            </a:r>
            <a:r>
              <a:rPr lang="en-US" b="1" dirty="0" err="1" smtClean="0">
                <a:latin typeface="NikoshBAN" pitchFamily="2" charset="0"/>
                <a:cs typeface="NikoshBAN" pitchFamily="2" charset="0"/>
              </a:rPr>
              <a:t>মান</a:t>
            </a: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বণ্টন</a:t>
            </a:r>
            <a:endParaRPr lang="en-US" b="1" dirty="0">
              <a:latin typeface="NikoshBAN" pitchFamily="2" charset="0"/>
              <a:cs typeface="NikoshBAN" pitchFamily="2" charset="0"/>
            </a:endParaRPr>
          </a:p>
        </p:txBody>
      </p:sp>
      <p:sp>
        <p:nvSpPr>
          <p:cNvPr id="8" name="Rectangle 7"/>
          <p:cNvSpPr/>
          <p:nvPr/>
        </p:nvSpPr>
        <p:spPr>
          <a:xfrm>
            <a:off x="838200" y="6096000"/>
            <a:ext cx="79248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609600" y="6152212"/>
            <a:ext cx="81534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স্কুল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এন্ড</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কলেজ</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0" name="Picture 2" descr="C:\Users\RRRR\Desktop\120880750_3446773208692170_128745008853118947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1327" y="6184432"/>
            <a:ext cx="4572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441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122"/>
                                        </p:tgtEl>
                                        <p:attrNameLst>
                                          <p:attrName>style.visibility</p:attrName>
                                        </p:attrNameLst>
                                      </p:cBhvr>
                                      <p:to>
                                        <p:strVal val="visible"/>
                                      </p:to>
                                    </p:set>
                                    <p:animEffect transition="in" filter="fade">
                                      <p:cBhvr>
                                        <p:cTn id="24" dur="1000"/>
                                        <p:tgtEl>
                                          <p:spTgt spid="5122"/>
                                        </p:tgtEl>
                                      </p:cBhvr>
                                    </p:animEffect>
                                    <p:anim calcmode="lin" valueType="num">
                                      <p:cBhvr>
                                        <p:cTn id="25" dur="1000" fill="hold"/>
                                        <p:tgtEl>
                                          <p:spTgt spid="5122"/>
                                        </p:tgtEl>
                                        <p:attrNameLst>
                                          <p:attrName>ppt_x</p:attrName>
                                        </p:attrNameLst>
                                      </p:cBhvr>
                                      <p:tavLst>
                                        <p:tav tm="0">
                                          <p:val>
                                            <p:strVal val="#ppt_x"/>
                                          </p:val>
                                        </p:tav>
                                        <p:tav tm="100000">
                                          <p:val>
                                            <p:strVal val="#ppt_x"/>
                                          </p:val>
                                        </p:tav>
                                      </p:tavLst>
                                    </p:anim>
                                    <p:anim calcmode="lin" valueType="num">
                                      <p:cBhvr>
                                        <p:cTn id="26"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828800"/>
            <a:ext cx="3657600" cy="3962400"/>
          </a:xfrm>
        </p:spPr>
        <p:txBody>
          <a:bodyPr>
            <a:normAutofit fontScale="90000"/>
          </a:bodyPr>
          <a:lstStyle/>
          <a:p>
            <a:pPr algn="l"/>
            <a:r>
              <a:rPr lang="en-US" sz="2000" dirty="0" err="1">
                <a:latin typeface="NikoshBAN" pitchFamily="2" charset="0"/>
                <a:cs typeface="NikoshBAN" pitchFamily="2" charset="0"/>
              </a:rPr>
              <a:t>রবীন্দ্রনাথ</a:t>
            </a:r>
            <a:r>
              <a:rPr lang="en-US" sz="2000" dirty="0">
                <a:latin typeface="NikoshBAN" pitchFamily="2" charset="0"/>
                <a:cs typeface="NikoshBAN" pitchFamily="2" charset="0"/>
              </a:rPr>
              <a:t> </a:t>
            </a:r>
            <a:r>
              <a:rPr lang="en-US" sz="2000" dirty="0" err="1">
                <a:latin typeface="NikoshBAN" pitchFamily="2" charset="0"/>
                <a:cs typeface="NikoshBAN" pitchFamily="2" charset="0"/>
              </a:rPr>
              <a:t>ঠাকুর</a:t>
            </a:r>
            <a:r>
              <a:rPr lang="en-US" sz="2000" dirty="0">
                <a:latin typeface="NikoshBAN" pitchFamily="2" charset="0"/>
                <a:cs typeface="NikoshBAN" pitchFamily="2" charset="0"/>
              </a:rPr>
              <a:t> ১৮৬১ </a:t>
            </a:r>
            <a:r>
              <a:rPr lang="en-US" sz="2000" dirty="0" err="1">
                <a:latin typeface="NikoshBAN" pitchFamily="2" charset="0"/>
                <a:cs typeface="NikoshBAN" pitchFamily="2" charset="0"/>
              </a:rPr>
              <a:t>খ্রিঃ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এর</a:t>
            </a:r>
            <a:r>
              <a:rPr lang="en-US" sz="2000" dirty="0">
                <a:latin typeface="NikoshBAN" pitchFamily="2" charset="0"/>
                <a:cs typeface="NikoshBAN" pitchFamily="2" charset="0"/>
              </a:rPr>
              <a:t> ৭ </a:t>
            </a:r>
            <a:r>
              <a:rPr lang="en-US" sz="2000" dirty="0" err="1">
                <a:latin typeface="NikoshBAN" pitchFamily="2" charset="0"/>
                <a:cs typeface="NikoshBAN" pitchFamily="2" charset="0"/>
              </a:rPr>
              <a:t>মে</a:t>
            </a:r>
            <a:r>
              <a:rPr lang="en-US" sz="2000" dirty="0">
                <a:latin typeface="NikoshBAN" pitchFamily="2" charset="0"/>
                <a:cs typeface="NikoshBAN" pitchFamily="2" charset="0"/>
              </a:rPr>
              <a:t>(১২৬৮ </a:t>
            </a:r>
            <a:r>
              <a:rPr lang="en-US" sz="2000" dirty="0" err="1">
                <a:latin typeface="NikoshBAN" pitchFamily="2" charset="0"/>
                <a:cs typeface="NikoshBAN" pitchFamily="2" charset="0"/>
              </a:rPr>
              <a:t>বঙ্গাব্দের</a:t>
            </a:r>
            <a:r>
              <a:rPr lang="en-US" sz="2000" dirty="0">
                <a:latin typeface="NikoshBAN" pitchFamily="2" charset="0"/>
                <a:cs typeface="NikoshBAN" pitchFamily="2" charset="0"/>
              </a:rPr>
              <a:t> ২৫ এ </a:t>
            </a:r>
            <a:r>
              <a:rPr lang="en-US" sz="2000" dirty="0" err="1">
                <a:latin typeface="NikoshBAN" pitchFamily="2" charset="0"/>
                <a:cs typeface="NikoshBAN" pitchFamily="2" charset="0"/>
              </a:rPr>
              <a:t>বৈশাখ</a:t>
            </a:r>
            <a:r>
              <a:rPr lang="en-US" sz="2000" dirty="0">
                <a:latin typeface="NikoshBAN" pitchFamily="2" charset="0"/>
                <a:cs typeface="NikoshBAN" pitchFamily="2" charset="0"/>
              </a:rPr>
              <a:t>)  </a:t>
            </a:r>
            <a:r>
              <a:rPr lang="en-US" sz="2000" dirty="0" err="1">
                <a:latin typeface="NikoshBAN" pitchFamily="2" charset="0"/>
                <a:cs typeface="NikoshBAN" pitchFamily="2" charset="0"/>
              </a:rPr>
              <a:t>কলকাতার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জোড়াসাঁকুর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ঠাকুর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পরিবারে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জন্মগ্রহণ</a:t>
            </a:r>
            <a:r>
              <a:rPr lang="en-US" sz="2000" dirty="0">
                <a:latin typeface="NikoshBAN" pitchFamily="2" charset="0"/>
                <a:cs typeface="NikoshBAN" pitchFamily="2" charset="0"/>
              </a:rPr>
              <a:t> </a:t>
            </a:r>
            <a:r>
              <a:rPr lang="en-US" sz="2000" dirty="0" err="1">
                <a:latin typeface="NikoshBAN" pitchFamily="2" charset="0"/>
                <a:cs typeface="NikoshBAN" pitchFamily="2" charset="0"/>
              </a:rPr>
              <a:t>করেন</a:t>
            </a:r>
            <a:r>
              <a:rPr lang="en-US" sz="2000" dirty="0">
                <a:latin typeface="NikoshBAN" pitchFamily="2" charset="0"/>
                <a:cs typeface="NikoshBAN" pitchFamily="2" charset="0"/>
              </a:rPr>
              <a:t>। </a:t>
            </a:r>
            <a:r>
              <a:rPr lang="en-US" sz="2000" dirty="0" err="1">
                <a:latin typeface="NikoshBAN" pitchFamily="2" charset="0"/>
                <a:cs typeface="NikoshBAN" pitchFamily="2" charset="0"/>
              </a:rPr>
              <a:t>পিতা</a:t>
            </a:r>
            <a:r>
              <a:rPr lang="en-US" sz="2000" dirty="0">
                <a:latin typeface="NikoshBAN" pitchFamily="2" charset="0"/>
                <a:cs typeface="NikoshBAN" pitchFamily="2" charset="0"/>
              </a:rPr>
              <a:t> </a:t>
            </a:r>
            <a:r>
              <a:rPr lang="en-US" sz="2000" dirty="0" err="1">
                <a:latin typeface="NikoshBAN" pitchFamily="2" charset="0"/>
                <a:cs typeface="NikoshBAN" pitchFamily="2" charset="0"/>
              </a:rPr>
              <a:t>দেবন্দ্রনাথ</a:t>
            </a:r>
            <a:r>
              <a:rPr lang="en-US" sz="2000" dirty="0">
                <a:latin typeface="NikoshBAN" pitchFamily="2" charset="0"/>
                <a:cs typeface="NikoshBAN" pitchFamily="2" charset="0"/>
              </a:rPr>
              <a:t> </a:t>
            </a:r>
            <a:r>
              <a:rPr lang="en-US" sz="2000" dirty="0" err="1">
                <a:latin typeface="NikoshBAN" pitchFamily="2" charset="0"/>
                <a:cs typeface="NikoshBAN" pitchFamily="2" charset="0"/>
              </a:rPr>
              <a:t>ঠাকুর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মাতা</a:t>
            </a:r>
            <a:r>
              <a:rPr lang="en-US" sz="2000" dirty="0">
                <a:latin typeface="NikoshBAN" pitchFamily="2" charset="0"/>
                <a:cs typeface="NikoshBAN" pitchFamily="2" charset="0"/>
              </a:rPr>
              <a:t> </a:t>
            </a:r>
            <a:r>
              <a:rPr lang="en-US" sz="2000" dirty="0" err="1">
                <a:latin typeface="NikoshBAN" pitchFamily="2" charset="0"/>
                <a:cs typeface="NikoshBAN" pitchFamily="2" charset="0"/>
              </a:rPr>
              <a:t>সারদা</a:t>
            </a:r>
            <a:r>
              <a:rPr lang="en-US" sz="2000" dirty="0">
                <a:latin typeface="NikoshBAN" pitchFamily="2" charset="0"/>
                <a:cs typeface="NikoshBAN" pitchFamily="2" charset="0"/>
              </a:rPr>
              <a:t> </a:t>
            </a:r>
            <a:r>
              <a:rPr lang="en-US" sz="2000" dirty="0" err="1">
                <a:latin typeface="NikoshBAN" pitchFamily="2" charset="0"/>
                <a:cs typeface="NikoshBAN" pitchFamily="2" charset="0"/>
              </a:rPr>
              <a:t>দেবী</a:t>
            </a:r>
            <a:r>
              <a:rPr lang="en-US" sz="2000" dirty="0">
                <a:latin typeface="NikoshBAN" pitchFamily="2" charset="0"/>
                <a:cs typeface="NikoshBAN" pitchFamily="2" charset="0"/>
              </a:rPr>
              <a:t>। </a:t>
            </a:r>
            <a:r>
              <a:rPr lang="en-US" sz="2000" dirty="0" err="1">
                <a:latin typeface="NikoshBAN" pitchFamily="2" charset="0"/>
                <a:cs typeface="NikoshBAN" pitchFamily="2" charset="0"/>
              </a:rPr>
              <a:t>বাংলা</a:t>
            </a:r>
            <a:r>
              <a:rPr lang="en-US" sz="2000" dirty="0">
                <a:latin typeface="NikoshBAN" pitchFamily="2" charset="0"/>
                <a:cs typeface="NikoshBAN" pitchFamily="2" charset="0"/>
              </a:rPr>
              <a:t> </a:t>
            </a:r>
            <a:r>
              <a:rPr lang="en-US" sz="2000" dirty="0" err="1">
                <a:latin typeface="NikoshBAN" pitchFamily="2" charset="0"/>
                <a:cs typeface="NikoshBAN" pitchFamily="2" charset="0"/>
              </a:rPr>
              <a:t>সাহিত্যের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প্রথম</a:t>
            </a:r>
            <a:r>
              <a:rPr lang="en-US" sz="2000" dirty="0">
                <a:latin typeface="NikoshBAN" pitchFamily="2" charset="0"/>
                <a:cs typeface="NikoshBAN" pitchFamily="2" charset="0"/>
              </a:rPr>
              <a:t> </a:t>
            </a:r>
            <a:r>
              <a:rPr lang="en-US" sz="2000" dirty="0" err="1">
                <a:latin typeface="NikoshBAN" pitchFamily="2" charset="0"/>
                <a:cs typeface="NikoshBAN" pitchFamily="2" charset="0"/>
              </a:rPr>
              <a:t>স্বার্থক</a:t>
            </a:r>
            <a:r>
              <a:rPr lang="en-US" sz="2000" dirty="0">
                <a:latin typeface="NikoshBAN" pitchFamily="2" charset="0"/>
                <a:cs typeface="NikoshBAN" pitchFamily="2" charset="0"/>
              </a:rPr>
              <a:t> </a:t>
            </a:r>
            <a:r>
              <a:rPr lang="en-US" sz="2000" dirty="0" err="1">
                <a:latin typeface="NikoshBAN" pitchFamily="2" charset="0"/>
                <a:cs typeface="NikoshBAN" pitchFamily="2" charset="0"/>
              </a:rPr>
              <a:t>ছোট</a:t>
            </a:r>
            <a:r>
              <a:rPr lang="en-US" sz="2000" dirty="0">
                <a:latin typeface="NikoshBAN" pitchFamily="2" charset="0"/>
                <a:cs typeface="NikoshBAN" pitchFamily="2" charset="0"/>
              </a:rPr>
              <a:t> </a:t>
            </a:r>
            <a:r>
              <a:rPr lang="en-US" sz="2000" dirty="0" err="1">
                <a:latin typeface="NikoshBAN" pitchFamily="2" charset="0"/>
                <a:cs typeface="NikoshBAN" pitchFamily="2" charset="0"/>
              </a:rPr>
              <a:t>গল্প</a:t>
            </a:r>
            <a:r>
              <a:rPr lang="en-US" sz="2000" dirty="0">
                <a:latin typeface="NikoshBAN" pitchFamily="2" charset="0"/>
                <a:cs typeface="NikoshBAN" pitchFamily="2" charset="0"/>
              </a:rPr>
              <a:t> </a:t>
            </a:r>
            <a:r>
              <a:rPr lang="en-US" sz="2000" dirty="0" err="1">
                <a:latin typeface="NikoshBAN" pitchFamily="2" charset="0"/>
                <a:cs typeface="NikoshBAN" pitchFamily="2" charset="0"/>
              </a:rPr>
              <a:t>রচয়িতা</a:t>
            </a:r>
            <a:r>
              <a:rPr lang="en-US" sz="2000" dirty="0">
                <a:latin typeface="NikoshBAN" pitchFamily="2" charset="0"/>
                <a:cs typeface="NikoshBAN" pitchFamily="2" charset="0"/>
              </a:rPr>
              <a:t> </a:t>
            </a:r>
            <a:r>
              <a:rPr lang="en-US" sz="2000" dirty="0" err="1">
                <a:latin typeface="NikoshBAN" pitchFamily="2" charset="0"/>
                <a:cs typeface="NikoshBAN" pitchFamily="2" charset="0"/>
              </a:rPr>
              <a:t>এবং</a:t>
            </a:r>
            <a:r>
              <a:rPr lang="en-US" sz="2000" dirty="0">
                <a:latin typeface="NikoshBAN" pitchFamily="2" charset="0"/>
                <a:cs typeface="NikoshBAN" pitchFamily="2" charset="0"/>
              </a:rPr>
              <a:t> </a:t>
            </a:r>
            <a:r>
              <a:rPr lang="en-US" sz="2000" dirty="0" err="1">
                <a:latin typeface="NikoshBAN" pitchFamily="2" charset="0"/>
                <a:cs typeface="NikoshBAN" pitchFamily="2" charset="0"/>
              </a:rPr>
              <a:t>বাংলা</a:t>
            </a:r>
            <a:r>
              <a:rPr lang="en-US" sz="2000" dirty="0">
                <a:latin typeface="NikoshBAN" pitchFamily="2" charset="0"/>
                <a:cs typeface="NikoshBAN" pitchFamily="2" charset="0"/>
              </a:rPr>
              <a:t> </a:t>
            </a:r>
            <a:r>
              <a:rPr lang="en-US" sz="2000" dirty="0" err="1">
                <a:latin typeface="NikoshBAN" pitchFamily="2" charset="0"/>
                <a:cs typeface="NikoshBAN" pitchFamily="2" charset="0"/>
              </a:rPr>
              <a:t>ছোট</a:t>
            </a:r>
            <a:r>
              <a:rPr lang="en-US" sz="2000" dirty="0">
                <a:latin typeface="NikoshBAN" pitchFamily="2" charset="0"/>
                <a:cs typeface="NikoshBAN" pitchFamily="2" charset="0"/>
              </a:rPr>
              <a:t> </a:t>
            </a:r>
            <a:r>
              <a:rPr lang="en-US" sz="2000" dirty="0" err="1">
                <a:latin typeface="NikoshBAN" pitchFamily="2" charset="0"/>
                <a:cs typeface="NikoshBAN" pitchFamily="2" charset="0"/>
              </a:rPr>
              <a:t>গল্পের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শ্রেষ্ঠ</a:t>
            </a:r>
            <a:r>
              <a:rPr lang="en-US" sz="2000" dirty="0">
                <a:latin typeface="NikoshBAN" pitchFamily="2" charset="0"/>
                <a:cs typeface="NikoshBAN" pitchFamily="2" charset="0"/>
              </a:rPr>
              <a:t> </a:t>
            </a:r>
            <a:r>
              <a:rPr lang="en-US" sz="2000" dirty="0" err="1">
                <a:latin typeface="NikoshBAN" pitchFamily="2" charset="0"/>
                <a:cs typeface="NikoshBAN" pitchFamily="2" charset="0"/>
              </a:rPr>
              <a:t>শিল্পী</a:t>
            </a:r>
            <a:r>
              <a:rPr lang="en-US" sz="2000" dirty="0">
                <a:latin typeface="NikoshBAN" pitchFamily="2" charset="0"/>
                <a:cs typeface="NikoshBAN" pitchFamily="2" charset="0"/>
              </a:rPr>
              <a:t>। ১২৮৪ </a:t>
            </a:r>
            <a:r>
              <a:rPr lang="en-US" sz="2000" dirty="0" err="1">
                <a:latin typeface="NikoshBAN" pitchFamily="2" charset="0"/>
                <a:cs typeface="NikoshBAN" pitchFamily="2" charset="0"/>
              </a:rPr>
              <a:t>বঙ্গাব্দে</a:t>
            </a:r>
            <a:r>
              <a:rPr lang="en-US" sz="2000" dirty="0">
                <a:latin typeface="NikoshBAN" pitchFamily="2" charset="0"/>
                <a:cs typeface="NikoshBAN" pitchFamily="2" charset="0"/>
              </a:rPr>
              <a:t> </a:t>
            </a:r>
            <a:r>
              <a:rPr lang="en-US" sz="2000" dirty="0" err="1">
                <a:latin typeface="NikoshBAN" pitchFamily="2" charset="0"/>
                <a:cs typeface="NikoshBAN" pitchFamily="2" charset="0"/>
              </a:rPr>
              <a:t>মাত্র</a:t>
            </a:r>
            <a:r>
              <a:rPr lang="en-US" sz="2000" dirty="0">
                <a:latin typeface="NikoshBAN" pitchFamily="2" charset="0"/>
                <a:cs typeface="NikoshBAN" pitchFamily="2" charset="0"/>
              </a:rPr>
              <a:t> ১৬ </a:t>
            </a:r>
            <a:r>
              <a:rPr lang="en-US" sz="2000" dirty="0" err="1">
                <a:latin typeface="NikoshBAN" pitchFamily="2" charset="0"/>
                <a:cs typeface="NikoshBAN" pitchFamily="2" charset="0"/>
              </a:rPr>
              <a:t>বছর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বয়সে</a:t>
            </a:r>
            <a:r>
              <a:rPr lang="en-US" sz="2000" dirty="0">
                <a:latin typeface="NikoshBAN" pitchFamily="2" charset="0"/>
                <a:cs typeface="NikoshBAN" pitchFamily="2" charset="0"/>
              </a:rPr>
              <a:t> “</a:t>
            </a:r>
            <a:r>
              <a:rPr lang="en-US" sz="2000" dirty="0" err="1">
                <a:latin typeface="NikoshBAN" pitchFamily="2" charset="0"/>
                <a:cs typeface="NikoshBAN" pitchFamily="2" charset="0"/>
              </a:rPr>
              <a:t>ভিখারিনী</a:t>
            </a:r>
            <a:r>
              <a:rPr lang="en-US" sz="2000" dirty="0">
                <a:latin typeface="NikoshBAN" pitchFamily="2" charset="0"/>
                <a:cs typeface="NikoshBAN" pitchFamily="2" charset="0"/>
              </a:rPr>
              <a:t>” </a:t>
            </a:r>
            <a:r>
              <a:rPr lang="en-US" sz="2000" dirty="0" err="1">
                <a:latin typeface="NikoshBAN" pitchFamily="2" charset="0"/>
                <a:cs typeface="NikoshBAN" pitchFamily="2" charset="0"/>
              </a:rPr>
              <a:t>রচনার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মাধ্যমে</a:t>
            </a:r>
            <a:r>
              <a:rPr lang="en-US" sz="2000" dirty="0">
                <a:latin typeface="NikoshBAN" pitchFamily="2" charset="0"/>
                <a:cs typeface="NikoshBAN" pitchFamily="2" charset="0"/>
              </a:rPr>
              <a:t> </a:t>
            </a:r>
            <a:r>
              <a:rPr lang="en-US" sz="2000" dirty="0" err="1">
                <a:latin typeface="NikoshBAN" pitchFamily="2" charset="0"/>
                <a:cs typeface="NikoshBAN" pitchFamily="2" charset="0"/>
              </a:rPr>
              <a:t>ছোটগল্প</a:t>
            </a:r>
            <a:r>
              <a:rPr lang="en-US" sz="2000" dirty="0">
                <a:latin typeface="NikoshBAN" pitchFamily="2" charset="0"/>
                <a:cs typeface="NikoshBAN" pitchFamily="2" charset="0"/>
              </a:rPr>
              <a:t> </a:t>
            </a:r>
            <a:r>
              <a:rPr lang="en-US" sz="2000" dirty="0" err="1">
                <a:latin typeface="NikoshBAN" pitchFamily="2" charset="0"/>
                <a:cs typeface="NikoshBAN" pitchFamily="2" charset="0"/>
              </a:rPr>
              <a:t>লেখক</a:t>
            </a:r>
            <a:r>
              <a:rPr lang="en-US" sz="2000" dirty="0">
                <a:latin typeface="NikoshBAN" pitchFamily="2" charset="0"/>
                <a:cs typeface="NikoshBAN" pitchFamily="2" charset="0"/>
              </a:rPr>
              <a:t> </a:t>
            </a:r>
            <a:r>
              <a:rPr lang="en-US" sz="2000" dirty="0" err="1">
                <a:latin typeface="NikoshBAN" pitchFamily="2" charset="0"/>
                <a:cs typeface="NikoshBAN" pitchFamily="2" charset="0"/>
              </a:rPr>
              <a:t>হিসেবে</a:t>
            </a:r>
            <a:r>
              <a:rPr lang="en-US" sz="2000" dirty="0">
                <a:latin typeface="NikoshBAN" pitchFamily="2" charset="0"/>
                <a:cs typeface="NikoshBAN" pitchFamily="2" charset="0"/>
              </a:rPr>
              <a:t> </a:t>
            </a:r>
            <a:r>
              <a:rPr lang="en-US" sz="2000" dirty="0" err="1">
                <a:latin typeface="NikoshBAN" pitchFamily="2" charset="0"/>
                <a:cs typeface="NikoshBAN" pitchFamily="2" charset="0"/>
              </a:rPr>
              <a:t>তার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আত্মপ্রকাশ</a:t>
            </a:r>
            <a:r>
              <a:rPr lang="en-US" sz="2000" dirty="0">
                <a:latin typeface="NikoshBAN" pitchFamily="2" charset="0"/>
                <a:cs typeface="NikoshBAN" pitchFamily="2" charset="0"/>
              </a:rPr>
              <a:t> </a:t>
            </a:r>
            <a:r>
              <a:rPr lang="en-US" sz="2000" dirty="0" err="1">
                <a:latin typeface="NikoshBAN" pitchFamily="2" charset="0"/>
                <a:cs typeface="NikoshBAN" pitchFamily="2" charset="0"/>
              </a:rPr>
              <a:t>ঘঠে</a:t>
            </a:r>
            <a:r>
              <a:rPr lang="en-US" sz="2000" dirty="0">
                <a:latin typeface="NikoshBAN" pitchFamily="2" charset="0"/>
                <a:cs typeface="NikoshBAN" pitchFamily="2" charset="0"/>
              </a:rPr>
              <a:t>। </a:t>
            </a:r>
            <a:br>
              <a:rPr lang="en-US" sz="2000" dirty="0">
                <a:latin typeface="NikoshBAN" pitchFamily="2" charset="0"/>
                <a:cs typeface="NikoshBAN" pitchFamily="2" charset="0"/>
              </a:rPr>
            </a:br>
            <a:r>
              <a:rPr lang="en-US" sz="2000" dirty="0" err="1">
                <a:latin typeface="NikoshBAN" pitchFamily="2" charset="0"/>
                <a:cs typeface="NikoshBAN" pitchFamily="2" charset="0"/>
              </a:rPr>
              <a:t>তিনি</a:t>
            </a:r>
            <a:r>
              <a:rPr lang="en-US" sz="2000" dirty="0">
                <a:latin typeface="NikoshBAN" pitchFamily="2" charset="0"/>
                <a:cs typeface="NikoshBAN" pitchFamily="2" charset="0"/>
              </a:rPr>
              <a:t> ৯৫টি </a:t>
            </a:r>
            <a:r>
              <a:rPr lang="en-US" sz="2000" dirty="0" err="1">
                <a:latin typeface="NikoshBAN" pitchFamily="2" charset="0"/>
                <a:cs typeface="NikoshBAN" pitchFamily="2" charset="0"/>
              </a:rPr>
              <a:t>ছোটগল্প</a:t>
            </a:r>
            <a:r>
              <a:rPr lang="en-US" sz="2000" dirty="0">
                <a:latin typeface="NikoshBAN" pitchFamily="2" charset="0"/>
                <a:cs typeface="NikoshBAN" pitchFamily="2" charset="0"/>
              </a:rPr>
              <a:t> </a:t>
            </a:r>
            <a:r>
              <a:rPr lang="en-US" sz="2000" dirty="0" err="1">
                <a:latin typeface="NikoshBAN" pitchFamily="2" charset="0"/>
                <a:cs typeface="NikoshBAN" pitchFamily="2" charset="0"/>
              </a:rPr>
              <a:t>রচনা</a:t>
            </a:r>
            <a:r>
              <a:rPr lang="en-US" sz="2000" dirty="0">
                <a:latin typeface="NikoshBAN" pitchFamily="2" charset="0"/>
                <a:cs typeface="NikoshBAN" pitchFamily="2" charset="0"/>
              </a:rPr>
              <a:t> </a:t>
            </a:r>
            <a:r>
              <a:rPr lang="en-US" sz="2000" dirty="0" err="1">
                <a:latin typeface="NikoshBAN" pitchFamily="2" charset="0"/>
                <a:cs typeface="NikoshBAN" pitchFamily="2" charset="0"/>
              </a:rPr>
              <a:t>করেছেন</a:t>
            </a:r>
            <a:r>
              <a:rPr lang="en-US" sz="2000" dirty="0">
                <a:latin typeface="NikoshBAN" pitchFamily="2" charset="0"/>
                <a:cs typeface="NikoshBAN" pitchFamily="2" charset="0"/>
              </a:rPr>
              <a:t>।</a:t>
            </a:r>
            <a:r>
              <a:rPr lang="en-US" dirty="0" smtClean="0"/>
              <a:t/>
            </a:r>
            <a:br>
              <a:rPr lang="en-US" dirty="0" smtClean="0"/>
            </a:br>
            <a:endParaRPr lang="en-US" dirty="0"/>
          </a:p>
        </p:txBody>
      </p:sp>
      <p:pic>
        <p:nvPicPr>
          <p:cNvPr id="1026" name="Picture 2" descr="C:\Users\RRRR\Desktop\800px-Rabindranath_Tagore_in_1909.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297192"/>
            <a:ext cx="3232830" cy="452596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2"/>
          <p:cNvSpPr txBox="1">
            <a:spLocks/>
          </p:cNvSpPr>
          <p:nvPr/>
        </p:nvSpPr>
        <p:spPr>
          <a:xfrm>
            <a:off x="624348" y="457200"/>
            <a:ext cx="7833852" cy="9144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a:t>লেখক</a:t>
            </a:r>
            <a:r>
              <a:rPr lang="en-US" dirty="0"/>
              <a:t> </a:t>
            </a:r>
            <a:r>
              <a:rPr lang="en-US" dirty="0" smtClean="0"/>
              <a:t>পরিচিতিঃ১ </a:t>
            </a:r>
            <a:r>
              <a:rPr lang="en-US" dirty="0" err="1"/>
              <a:t>রবীন্দ্রনাথ</a:t>
            </a:r>
            <a:r>
              <a:rPr lang="en-US" dirty="0"/>
              <a:t> </a:t>
            </a:r>
            <a:r>
              <a:rPr lang="en-US" dirty="0" err="1"/>
              <a:t>ঠাকুর</a:t>
            </a:r>
            <a:r>
              <a:rPr lang="en-US" dirty="0"/>
              <a:t> (</a:t>
            </a:r>
            <a:r>
              <a:rPr lang="as-IN" dirty="0"/>
              <a:t>১৮৬১–১৯৪১</a:t>
            </a:r>
            <a:r>
              <a:rPr lang="en-US" dirty="0"/>
              <a:t>)</a:t>
            </a:r>
          </a:p>
        </p:txBody>
      </p:sp>
      <p:sp>
        <p:nvSpPr>
          <p:cNvPr id="5" name="Rectangle 4"/>
          <p:cNvSpPr/>
          <p:nvPr/>
        </p:nvSpPr>
        <p:spPr>
          <a:xfrm>
            <a:off x="624348" y="457200"/>
            <a:ext cx="7986252"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624348" y="1371600"/>
            <a:ext cx="4557252"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57200" y="6096000"/>
            <a:ext cx="8458200" cy="609599"/>
            <a:chOff x="457200" y="6096000"/>
            <a:chExt cx="8458200" cy="609599"/>
          </a:xfrm>
        </p:grpSpPr>
        <p:sp>
          <p:nvSpPr>
            <p:cNvPr id="12" name="Rectangle 11"/>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4" name="Picture 2" descr="C:\Users\RRRR\Desktop\120880750_3446773208692170_128745008853118947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670547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heel(1)">
                                      <p:cBhvr>
                                        <p:cTn id="1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8229600" cy="3733800"/>
          </a:xfrm>
        </p:spPr>
        <p:txBody>
          <a:bodyPr>
            <a:normAutofit lnSpcReduction="10000"/>
          </a:bodyPr>
          <a:lstStyle/>
          <a:p>
            <a:r>
              <a:rPr lang="as-IN" sz="2400" dirty="0" smtClean="0"/>
              <a:t>গীতাঞ্জলি কাব্যগ্রন্থের জন্য ১৯১৩ সালে সাহিত্যে নোবেল পুরস্কার লাভ করেন</a:t>
            </a:r>
            <a:r>
              <a:rPr lang="en-US" sz="2400" dirty="0" smtClean="0"/>
              <a:t>। </a:t>
            </a:r>
          </a:p>
          <a:p>
            <a:r>
              <a:rPr lang="en-US" sz="2400" dirty="0" err="1" smtClean="0"/>
              <a:t>ঔপন্যাসিক</a:t>
            </a:r>
            <a:r>
              <a:rPr lang="en-US" sz="2400" dirty="0" smtClean="0"/>
              <a:t> </a:t>
            </a:r>
            <a:r>
              <a:rPr lang="en-US" sz="2400" dirty="0" err="1" smtClean="0"/>
              <a:t>হিসেবে</a:t>
            </a:r>
            <a:r>
              <a:rPr lang="en-US" sz="2400" dirty="0" smtClean="0"/>
              <a:t> </a:t>
            </a:r>
            <a:r>
              <a:rPr lang="en-US" sz="2400" dirty="0" err="1" smtClean="0"/>
              <a:t>তাঁর</a:t>
            </a:r>
            <a:r>
              <a:rPr lang="en-US" sz="2400" dirty="0" smtClean="0"/>
              <a:t> </a:t>
            </a:r>
            <a:r>
              <a:rPr lang="en-US" sz="2400" dirty="0" err="1" smtClean="0"/>
              <a:t>স্থান</a:t>
            </a:r>
            <a:r>
              <a:rPr lang="en-US" sz="2400" dirty="0" smtClean="0"/>
              <a:t> </a:t>
            </a:r>
            <a:r>
              <a:rPr lang="en-US" sz="2400" dirty="0" err="1" smtClean="0"/>
              <a:t>বাংলা</a:t>
            </a:r>
            <a:r>
              <a:rPr lang="en-US" sz="2400" dirty="0" smtClean="0"/>
              <a:t> </a:t>
            </a:r>
            <a:r>
              <a:rPr lang="en-US" sz="2400" dirty="0" err="1" smtClean="0"/>
              <a:t>সাহিত্যে</a:t>
            </a:r>
            <a:r>
              <a:rPr lang="en-US" sz="2400" dirty="0" smtClean="0"/>
              <a:t> </a:t>
            </a:r>
            <a:r>
              <a:rPr lang="en-US" sz="2400" dirty="0" err="1" smtClean="0"/>
              <a:t>সুনির্দিষ্ট</a:t>
            </a:r>
            <a:r>
              <a:rPr lang="en-US" sz="2400" dirty="0" smtClean="0"/>
              <a:t>। ‘</a:t>
            </a:r>
            <a:r>
              <a:rPr lang="en-US" sz="2400" dirty="0" err="1" smtClean="0"/>
              <a:t>চোখের</a:t>
            </a:r>
            <a:r>
              <a:rPr lang="en-US" sz="2400" dirty="0" smtClean="0"/>
              <a:t> </a:t>
            </a:r>
            <a:r>
              <a:rPr lang="en-US" sz="2400" dirty="0" err="1" smtClean="0"/>
              <a:t>বালি</a:t>
            </a:r>
            <a:r>
              <a:rPr lang="en-US" sz="2400" dirty="0" smtClean="0"/>
              <a:t>’, ‘</a:t>
            </a:r>
            <a:r>
              <a:rPr lang="en-US" sz="2400" dirty="0" err="1" smtClean="0"/>
              <a:t>গোরা</a:t>
            </a:r>
            <a:r>
              <a:rPr lang="en-US" sz="2400" dirty="0" smtClean="0"/>
              <a:t>’, ‘</a:t>
            </a:r>
            <a:r>
              <a:rPr lang="en-US" sz="2400" dirty="0" err="1" smtClean="0"/>
              <a:t>চতুরঙ্গ</a:t>
            </a:r>
            <a:r>
              <a:rPr lang="en-US" sz="2400" dirty="0" smtClean="0"/>
              <a:t>’, ‘</a:t>
            </a:r>
            <a:r>
              <a:rPr lang="en-US" sz="2400" dirty="0" err="1" smtClean="0"/>
              <a:t>ঘরে-বাইরে</a:t>
            </a:r>
            <a:r>
              <a:rPr lang="en-US" sz="2400" dirty="0" smtClean="0"/>
              <a:t>’, ‘</a:t>
            </a:r>
            <a:r>
              <a:rPr lang="en-US" sz="2400" dirty="0" err="1" smtClean="0"/>
              <a:t>শেষের</a:t>
            </a:r>
            <a:r>
              <a:rPr lang="en-US" sz="2400" dirty="0" smtClean="0"/>
              <a:t> </a:t>
            </a:r>
            <a:r>
              <a:rPr lang="en-US" sz="2400" dirty="0" err="1" smtClean="0"/>
              <a:t>কবিতা</a:t>
            </a:r>
            <a:r>
              <a:rPr lang="en-US" sz="2400" dirty="0" smtClean="0"/>
              <a:t>’, ‘</a:t>
            </a:r>
            <a:r>
              <a:rPr lang="en-US" sz="2400" dirty="0" err="1" smtClean="0"/>
              <a:t>যোগাযোগ</a:t>
            </a:r>
            <a:r>
              <a:rPr lang="en-US" sz="2400" dirty="0" smtClean="0"/>
              <a:t>’ </a:t>
            </a:r>
            <a:r>
              <a:rPr lang="en-US" sz="2400" dirty="0" err="1" smtClean="0"/>
              <a:t>বাংলা</a:t>
            </a:r>
            <a:r>
              <a:rPr lang="en-US" sz="2400" dirty="0" smtClean="0"/>
              <a:t> </a:t>
            </a:r>
            <a:r>
              <a:rPr lang="en-US" sz="2400" dirty="0" err="1" smtClean="0"/>
              <a:t>ঔপন্যাসের</a:t>
            </a:r>
            <a:r>
              <a:rPr lang="en-US" sz="2400" dirty="0" smtClean="0"/>
              <a:t> </a:t>
            </a:r>
            <a:r>
              <a:rPr lang="en-US" sz="2400" dirty="0" err="1" smtClean="0"/>
              <a:t>শ্রেষ্ঠ</a:t>
            </a:r>
            <a:r>
              <a:rPr lang="en-US" sz="2400" dirty="0" smtClean="0"/>
              <a:t> </a:t>
            </a:r>
            <a:r>
              <a:rPr lang="en-US" sz="2400" dirty="0" err="1" smtClean="0"/>
              <a:t>সম্পদ</a:t>
            </a:r>
            <a:r>
              <a:rPr lang="en-US" sz="2400" dirty="0" smtClean="0"/>
              <a:t>।</a:t>
            </a:r>
          </a:p>
          <a:p>
            <a:r>
              <a:rPr lang="en-US" sz="2400" dirty="0" err="1" smtClean="0"/>
              <a:t>নাটক</a:t>
            </a:r>
            <a:r>
              <a:rPr lang="en-US" sz="2400" dirty="0" smtClean="0"/>
              <a:t> </a:t>
            </a:r>
            <a:r>
              <a:rPr lang="en-US" sz="2400" dirty="0" err="1" smtClean="0"/>
              <a:t>রচনার</a:t>
            </a:r>
            <a:r>
              <a:rPr lang="en-US" sz="2400" dirty="0" smtClean="0"/>
              <a:t> </a:t>
            </a:r>
            <a:r>
              <a:rPr lang="en-US" sz="2400" dirty="0" err="1" smtClean="0"/>
              <a:t>ক্ষেত্রেও</a:t>
            </a:r>
            <a:r>
              <a:rPr lang="en-US" sz="2400" dirty="0" smtClean="0"/>
              <a:t> </a:t>
            </a:r>
            <a:r>
              <a:rPr lang="en-US" sz="2400" dirty="0" err="1" smtClean="0"/>
              <a:t>তাঁর</a:t>
            </a:r>
            <a:r>
              <a:rPr lang="en-US" sz="2400" dirty="0" smtClean="0"/>
              <a:t> </a:t>
            </a:r>
            <a:r>
              <a:rPr lang="en-US" sz="2400" dirty="0" err="1" smtClean="0"/>
              <a:t>শ্রেষ্ঠত্ব</a:t>
            </a:r>
            <a:r>
              <a:rPr lang="en-US" sz="2400" dirty="0" smtClean="0"/>
              <a:t> </a:t>
            </a:r>
            <a:r>
              <a:rPr lang="en-US" sz="2400" dirty="0" err="1" smtClean="0"/>
              <a:t>অবিসংবাদিত</a:t>
            </a:r>
            <a:r>
              <a:rPr lang="en-US" sz="2400" dirty="0" smtClean="0"/>
              <a:t>। </a:t>
            </a:r>
            <a:r>
              <a:rPr lang="en-US" sz="2400" dirty="0" err="1" smtClean="0"/>
              <a:t>উল্লেখযোগ্য</a:t>
            </a:r>
            <a:r>
              <a:rPr lang="en-US" sz="2400" dirty="0" smtClean="0"/>
              <a:t> </a:t>
            </a:r>
            <a:r>
              <a:rPr lang="en-US" sz="2400" dirty="0" err="1" smtClean="0"/>
              <a:t>নাটকগুলো</a:t>
            </a:r>
            <a:r>
              <a:rPr lang="en-US" sz="2400" dirty="0" smtClean="0"/>
              <a:t> </a:t>
            </a:r>
            <a:r>
              <a:rPr lang="en-US" sz="2400" dirty="0" err="1" smtClean="0"/>
              <a:t>হলোঃ</a:t>
            </a:r>
            <a:r>
              <a:rPr lang="en-US" sz="2400" dirty="0" smtClean="0"/>
              <a:t> ‘</a:t>
            </a:r>
            <a:r>
              <a:rPr lang="en-US" sz="2400" dirty="0" err="1" smtClean="0"/>
              <a:t>রাজা</a:t>
            </a:r>
            <a:r>
              <a:rPr lang="en-US" sz="2400" dirty="0" smtClean="0"/>
              <a:t>’, ‘</a:t>
            </a:r>
            <a:r>
              <a:rPr lang="en-US" sz="2400" dirty="0" err="1" smtClean="0"/>
              <a:t>অচলায়তন</a:t>
            </a:r>
            <a:r>
              <a:rPr lang="en-US" sz="2400" dirty="0" smtClean="0"/>
              <a:t>’, ‘</a:t>
            </a:r>
            <a:r>
              <a:rPr lang="en-US" sz="2400" dirty="0" err="1" smtClean="0"/>
              <a:t>ডাকঘর</a:t>
            </a:r>
            <a:r>
              <a:rPr lang="en-US" sz="2400" dirty="0" smtClean="0"/>
              <a:t>’, ‘</a:t>
            </a:r>
            <a:r>
              <a:rPr lang="en-US" sz="2400" dirty="0" err="1" smtClean="0"/>
              <a:t>মুক্তধারা</a:t>
            </a:r>
            <a:r>
              <a:rPr lang="en-US" sz="2400" dirty="0" smtClean="0"/>
              <a:t>’, ‘</a:t>
            </a:r>
            <a:r>
              <a:rPr lang="en-US" sz="2400" dirty="0" err="1" smtClean="0"/>
              <a:t>রক্তকরবী</a:t>
            </a:r>
            <a:r>
              <a:rPr lang="en-US" sz="2400" dirty="0" smtClean="0"/>
              <a:t>’।</a:t>
            </a:r>
          </a:p>
          <a:p>
            <a:pPr marL="0" indent="0">
              <a:buNone/>
            </a:pPr>
            <a:r>
              <a:rPr lang="en-US" sz="2400" dirty="0"/>
              <a:t> </a:t>
            </a:r>
            <a:r>
              <a:rPr lang="en-US" sz="2400" dirty="0" smtClean="0"/>
              <a:t> </a:t>
            </a:r>
            <a:r>
              <a:rPr lang="en-US" sz="2400" dirty="0" err="1" smtClean="0"/>
              <a:t>এই</a:t>
            </a:r>
            <a:r>
              <a:rPr lang="en-US" sz="2400" dirty="0" smtClean="0"/>
              <a:t> </a:t>
            </a:r>
            <a:r>
              <a:rPr lang="en-US" sz="2400" dirty="0" err="1" smtClean="0"/>
              <a:t>মহান</a:t>
            </a:r>
            <a:r>
              <a:rPr lang="en-US" sz="2400" dirty="0" smtClean="0"/>
              <a:t> </a:t>
            </a:r>
            <a:r>
              <a:rPr lang="en-US" sz="2400" dirty="0" err="1" smtClean="0"/>
              <a:t>মনিষী</a:t>
            </a:r>
            <a:r>
              <a:rPr lang="en-US" sz="2400" dirty="0" smtClean="0"/>
              <a:t> ১৯৪১ </a:t>
            </a:r>
            <a:r>
              <a:rPr lang="en-US" sz="2400" dirty="0" err="1" smtClean="0"/>
              <a:t>খ্রিষ্টাব্দের</a:t>
            </a:r>
            <a:r>
              <a:rPr lang="en-US" sz="2400" dirty="0" smtClean="0"/>
              <a:t> ৭ই </a:t>
            </a:r>
            <a:r>
              <a:rPr lang="en-US" sz="2400" dirty="0" err="1" smtClean="0"/>
              <a:t>আগস্ট</a:t>
            </a:r>
            <a:r>
              <a:rPr lang="en-US" sz="2400" dirty="0" smtClean="0"/>
              <a:t>(১৩৪৮ </a:t>
            </a:r>
            <a:r>
              <a:rPr lang="en-US" sz="2400" dirty="0" err="1" smtClean="0"/>
              <a:t>বঙ্গাব্দের</a:t>
            </a:r>
            <a:r>
              <a:rPr lang="en-US" sz="2400" dirty="0" smtClean="0"/>
              <a:t> ২২ এ </a:t>
            </a:r>
            <a:r>
              <a:rPr lang="en-US" sz="2400" dirty="0" err="1" smtClean="0"/>
              <a:t>শ্রাবণ</a:t>
            </a:r>
            <a:r>
              <a:rPr lang="en-US" sz="2400" dirty="0" smtClean="0"/>
              <a:t>) </a:t>
            </a:r>
            <a:r>
              <a:rPr lang="en-US" sz="2400" dirty="0" err="1" smtClean="0"/>
              <a:t>মৃত্যুবরণ</a:t>
            </a:r>
            <a:r>
              <a:rPr lang="en-US" sz="2400" dirty="0" smtClean="0"/>
              <a:t> </a:t>
            </a:r>
            <a:r>
              <a:rPr lang="en-US" sz="2400" dirty="0" err="1" smtClean="0"/>
              <a:t>করেন</a:t>
            </a:r>
            <a:r>
              <a:rPr lang="en-US" sz="2400" dirty="0" smtClean="0"/>
              <a:t>।</a:t>
            </a:r>
            <a:endParaRPr lang="en-US" sz="2400" dirty="0"/>
          </a:p>
        </p:txBody>
      </p:sp>
      <p:sp>
        <p:nvSpPr>
          <p:cNvPr id="12" name="Title 2"/>
          <p:cNvSpPr txBox="1">
            <a:spLocks/>
          </p:cNvSpPr>
          <p:nvPr/>
        </p:nvSpPr>
        <p:spPr>
          <a:xfrm>
            <a:off x="588818" y="457200"/>
            <a:ext cx="7833852" cy="9144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লেখক</a:t>
            </a:r>
            <a:r>
              <a:rPr lang="en-US" dirty="0" smtClean="0"/>
              <a:t> পরিচিতিঃ২ </a:t>
            </a:r>
            <a:r>
              <a:rPr lang="en-US" dirty="0" err="1" smtClean="0"/>
              <a:t>রবীন্দ্রনাথ</a:t>
            </a:r>
            <a:r>
              <a:rPr lang="en-US" dirty="0" smtClean="0"/>
              <a:t> </a:t>
            </a:r>
            <a:r>
              <a:rPr lang="en-US" dirty="0" err="1" smtClean="0"/>
              <a:t>ঠাকুর</a:t>
            </a:r>
            <a:r>
              <a:rPr lang="en-US" dirty="0" smtClean="0"/>
              <a:t> (</a:t>
            </a:r>
            <a:r>
              <a:rPr lang="as-IN" dirty="0"/>
              <a:t>১৮৬১–১৯৪১</a:t>
            </a:r>
            <a:r>
              <a:rPr lang="en-US" dirty="0" smtClean="0"/>
              <a:t>)</a:t>
            </a:r>
            <a:endParaRPr lang="en-US" dirty="0"/>
          </a:p>
        </p:txBody>
      </p:sp>
      <p:sp>
        <p:nvSpPr>
          <p:cNvPr id="13" name="Rectangle 12"/>
          <p:cNvSpPr/>
          <p:nvPr/>
        </p:nvSpPr>
        <p:spPr>
          <a:xfrm>
            <a:off x="457200" y="457200"/>
            <a:ext cx="811787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7200" y="1371600"/>
            <a:ext cx="8153400" cy="441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470894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0"/>
            <a:ext cx="8305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914400"/>
          </a:xfrm>
          <a:solidFill>
            <a:schemeClr val="accent2">
              <a:lumMod val="40000"/>
              <a:lumOff val="60000"/>
            </a:schemeClr>
          </a:solidFill>
        </p:spPr>
        <p:txBody>
          <a:bodyPr>
            <a:normAutofit fontScale="90000"/>
          </a:bodyPr>
          <a:lstStyle/>
          <a:p>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পরিচিতি</a:t>
            </a:r>
            <a:r>
              <a:rPr lang="en-US" dirty="0" smtClean="0">
                <a:latin typeface="NikoshBAN" pitchFamily="2" charset="0"/>
                <a:cs typeface="NikoshBAN" pitchFamily="2" charset="0"/>
              </a:rPr>
              <a:t>(</a:t>
            </a:r>
            <a:r>
              <a:rPr lang="en-US" sz="6000" dirty="0">
                <a:latin typeface="NikoshBAN" pitchFamily="2" charset="0"/>
                <a:cs typeface="NikoshBAN" pitchFamily="2" charset="0"/>
              </a:rPr>
              <a:t>“</a:t>
            </a:r>
            <a:r>
              <a:rPr lang="en-US" dirty="0" err="1">
                <a:latin typeface="NikoshBAN" pitchFamily="2" charset="0"/>
                <a:cs typeface="NikoshBAN" pitchFamily="2" charset="0"/>
              </a:rPr>
              <a:t>অপরিচিতা</a:t>
            </a:r>
            <a:r>
              <a:rPr lang="en-US" dirty="0">
                <a:latin typeface="NikoshBAN" pitchFamily="2" charset="0"/>
                <a:cs typeface="NikoshBAN" pitchFamily="2" charset="0"/>
              </a:rPr>
              <a:t>” </a:t>
            </a:r>
            <a:r>
              <a:rPr lang="en-US" dirty="0" smtClean="0">
                <a:latin typeface="NikoshBAN" pitchFamily="2" charset="0"/>
                <a:cs typeface="NikoshBAN" pitchFamily="2" charset="0"/>
              </a:rPr>
              <a:t>)-১</a:t>
            </a:r>
            <a:br>
              <a:rPr lang="en-US" dirty="0" smtClean="0">
                <a:latin typeface="NikoshBAN" pitchFamily="2" charset="0"/>
                <a:cs typeface="NikoshBAN" pitchFamily="2" charset="0"/>
              </a:rPr>
            </a:br>
            <a:endParaRPr lang="en-US" dirty="0"/>
          </a:p>
        </p:txBody>
      </p:sp>
      <p:sp>
        <p:nvSpPr>
          <p:cNvPr id="3" name="Content Placeholder 2"/>
          <p:cNvSpPr>
            <a:spLocks noGrp="1"/>
          </p:cNvSpPr>
          <p:nvPr>
            <p:ph idx="1"/>
          </p:nvPr>
        </p:nvSpPr>
        <p:spPr>
          <a:xfrm>
            <a:off x="457200" y="1524001"/>
            <a:ext cx="8229600" cy="4267200"/>
          </a:xfrm>
        </p:spPr>
        <p:txBody>
          <a:bodyPr>
            <a:noAutofit/>
          </a:bodyPr>
          <a:lstStyle/>
          <a:p>
            <a:pPr marL="0" indent="0" algn="just">
              <a:buNone/>
            </a:pPr>
            <a:r>
              <a:rPr lang="en-US" sz="3600" dirty="0" smtClean="0">
                <a:latin typeface="NikoshBAN" pitchFamily="2" charset="0"/>
                <a:cs typeface="NikoshBAN" pitchFamily="2" charset="0"/>
              </a:rPr>
              <a:t>“</a:t>
            </a:r>
            <a:r>
              <a:rPr lang="en-US" sz="2400" dirty="0" err="1" smtClean="0">
                <a:latin typeface="NikoshBAN" pitchFamily="2" charset="0"/>
                <a:cs typeface="NikoshBAN" pitchFamily="2" charset="0"/>
              </a:rPr>
              <a:t>অপরিচিতা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প্রথম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প্রকাশিত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প্রমথ</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চৌধুরী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সম্পাদিত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সবুজপত্র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পত্রিকায়</a:t>
            </a:r>
            <a:r>
              <a:rPr lang="en-US" sz="2400" dirty="0" smtClean="0">
                <a:latin typeface="NikoshBAN" pitchFamily="2" charset="0"/>
                <a:cs typeface="NikoshBAN" pitchFamily="2" charset="0"/>
              </a:rPr>
              <a:t>।</a:t>
            </a:r>
          </a:p>
          <a:p>
            <a:pPr marL="0" indent="0" algn="just">
              <a:buNone/>
            </a:pP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অপরিচিতা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গল্পে</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অপরিচিতা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বিশেষণের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আড়ালে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বলিষ্ঠ</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ব্যক্তিত্বের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অধিকারী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নারীর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কাহিনি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বর্ণিত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হয়েছে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কল্যাণী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অমানবিক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যৌতুক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প্রথার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নির্মম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হয়েছে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এমন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নারীদের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গল্প</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ইতঃপূর্বে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রচনা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করেছিলেন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রবীন্দ্রনাথ</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কিন্তু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এই</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গল্পেই</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প্রথম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যৌতুক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প্রথার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বিরোদ্ধে</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পুরুষের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সম্মিলিত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প্রতিরোধের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কথকতা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শোনালেন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তিনি</a:t>
            </a:r>
            <a:r>
              <a:rPr lang="en-US" sz="2400" dirty="0" smtClean="0">
                <a:latin typeface="NikoshBAN" pitchFamily="2" charset="0"/>
                <a:cs typeface="NikoshBAN" pitchFamily="2" charset="0"/>
              </a:rPr>
              <a:t>। এ </a:t>
            </a:r>
            <a:r>
              <a:rPr lang="en-US" sz="2400" dirty="0" err="1" smtClean="0">
                <a:latin typeface="NikoshBAN" pitchFamily="2" charset="0"/>
                <a:cs typeface="NikoshBAN" pitchFamily="2" charset="0"/>
              </a:rPr>
              <a:t>গল্পে</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শম্ভুনাথ</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কন্যা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কল্যাণীর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স্বতন্ত্রবীক্ষা</a:t>
            </a:r>
            <a:r>
              <a:rPr lang="en-US" sz="2400" dirty="0" smtClean="0">
                <a:latin typeface="NikoshBAN" pitchFamily="2" charset="0"/>
                <a:cs typeface="NikoshBAN" pitchFamily="2" charset="0"/>
              </a:rPr>
              <a:t> ও </a:t>
            </a:r>
            <a:r>
              <a:rPr lang="en-US" sz="2400" dirty="0" err="1" smtClean="0">
                <a:latin typeface="NikoshBAN" pitchFamily="2" charset="0"/>
                <a:cs typeface="NikoshBAN" pitchFamily="2" charset="0"/>
              </a:rPr>
              <a:t>আচরণে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সমাজে</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গেড়ে</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বসা</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ঘৃণ্য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যৌতুক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প্রথা</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প্রতিরোধের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সম্মুখীন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হয়েছে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বলিষ্ঠ</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প্রতিরোধ</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কন্যা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কল্যাণীর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দেশচেতনায়</a:t>
            </a:r>
            <a:r>
              <a:rPr lang="en-US" sz="2400" dirty="0">
                <a:latin typeface="NikoshBAN" pitchFamily="2" charset="0"/>
                <a:cs typeface="NikoshBAN" pitchFamily="2" charset="0"/>
              </a:rPr>
              <a:t> </a:t>
            </a:r>
            <a:r>
              <a:rPr lang="en-US" sz="2400" dirty="0" smtClean="0">
                <a:latin typeface="NikoshBAN" pitchFamily="2" charset="0"/>
                <a:cs typeface="NikoshBAN" pitchFamily="2" charset="0"/>
              </a:rPr>
              <a:t>‍</a:t>
            </a:r>
            <a:r>
              <a:rPr lang="en-US" sz="2400" dirty="0" err="1" smtClean="0">
                <a:latin typeface="NikoshBAN" pitchFamily="2" charset="0"/>
                <a:cs typeface="NikoshBAN" pitchFamily="2" charset="0"/>
              </a:rPr>
              <a:t>ঋদ্ধ</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ব্যক্তিত্বের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জাগরণ</a:t>
            </a:r>
            <a:r>
              <a:rPr lang="en-US" sz="2400" dirty="0" smtClean="0">
                <a:latin typeface="NikoshBAN" pitchFamily="2" charset="0"/>
                <a:cs typeface="NikoshBAN" pitchFamily="2" charset="0"/>
              </a:rPr>
              <a:t> ও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অভিব্যক্তিতে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গল্পটি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স্বার্থক</a:t>
            </a:r>
            <a:r>
              <a:rPr lang="en-US" sz="2400" dirty="0" smtClean="0">
                <a:latin typeface="NikoshBAN" pitchFamily="2" charset="0"/>
                <a:cs typeface="NikoshBAN" pitchFamily="2" charset="0"/>
              </a:rPr>
              <a:t>।</a:t>
            </a:r>
            <a:r>
              <a:rPr lang="en-US" sz="2400" dirty="0">
                <a:latin typeface="NikoshBAN" pitchFamily="2" charset="0"/>
                <a:cs typeface="NikoshBAN" pitchFamily="2" charset="0"/>
              </a:rPr>
              <a:t>	</a:t>
            </a:r>
            <a:r>
              <a:rPr lang="en-US" sz="2400" dirty="0" smtClean="0">
                <a:latin typeface="NikoshBAN" pitchFamily="2" charset="0"/>
                <a:cs typeface="NikoshBAN" pitchFamily="2" charset="0"/>
              </a:rPr>
              <a:t> </a:t>
            </a:r>
          </a:p>
          <a:p>
            <a:pPr algn="just"/>
            <a:endParaRPr lang="en-US" sz="3600" dirty="0"/>
          </a:p>
        </p:txBody>
      </p:sp>
      <p:sp>
        <p:nvSpPr>
          <p:cNvPr id="5" name="Rectangle 4"/>
          <p:cNvSpPr/>
          <p:nvPr/>
        </p:nvSpPr>
        <p:spPr>
          <a:xfrm>
            <a:off x="457200" y="1524000"/>
            <a:ext cx="8305800" cy="426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457200" y="6096000"/>
            <a:ext cx="8458200" cy="609599"/>
            <a:chOff x="457200" y="6096000"/>
            <a:chExt cx="8458200" cy="609599"/>
          </a:xfrm>
        </p:grpSpPr>
        <p:sp>
          <p:nvSpPr>
            <p:cNvPr id="10" name="Rectangle 9"/>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dirty="0" smtClean="0">
                  <a:latin typeface="NikoshBAN" pitchFamily="2" charset="0"/>
                  <a:cs typeface="NikoshBAN" pitchFamily="2" charset="0"/>
                </a:rPr>
                <a:t>)</a:t>
              </a:r>
              <a:endParaRPr lang="en-US" sz="2000" dirty="0">
                <a:latin typeface="NikoshBAN" pitchFamily="2" charset="0"/>
                <a:cs typeface="NikoshBAN" pitchFamily="2" charset="0"/>
              </a:endParaRPr>
            </a:p>
          </p:txBody>
        </p:sp>
        <p:pic>
          <p:nvPicPr>
            <p:cNvPr id="12"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90284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600200"/>
            <a:ext cx="83058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229600" cy="3733801"/>
          </a:xfrm>
        </p:spPr>
        <p:txBody>
          <a:bodyPr>
            <a:noAutofit/>
          </a:bodyPr>
          <a:lstStyle/>
          <a:p>
            <a:pPr marL="0" indent="0" algn="just">
              <a:buNone/>
            </a:pPr>
            <a:r>
              <a:rPr lang="as-IN" sz="2200" dirty="0" smtClean="0">
                <a:latin typeface="NikoshBAN" pitchFamily="2" charset="0"/>
                <a:cs typeface="NikoshBAN" pitchFamily="2" charset="0"/>
              </a:rPr>
              <a:t>“অপরিচিতা</a:t>
            </a:r>
            <a:r>
              <a:rPr lang="as-IN" sz="2200" dirty="0">
                <a:latin typeface="NikoshBAN" pitchFamily="2" charset="0"/>
                <a:cs typeface="NikoshBAN" pitchFamily="2" charset="0"/>
              </a:rPr>
              <a:t>” উত্তম পুরুষের জবানিতে লেখা গল্প। গল্পের কথক অনুপম বিশ শতকের দ্বিতীয় দশকের যুদ্ধসংলগ্ন সময়ের সেই বাঙালি যুবক, যে বিশ্ববিদ্যালয়ের উচ্চতর উপাধি অর্জন করেও ব্যক্তিত্বরহিত, পরিবারতন্ত্রের কাছে অসহায় পুতুলমাত্র। তাকে দেখলে আজো মনে হয়, সে যেন মায়ের কোলসংলগ্ন শিশুমাত্র। তারই বিয়ে উপলক্ষ্যে যৌতুক নিয়ে নারীর চরম অবমাননাকালে শম্ভুনাথ সেনের কন্যা-সম্প্রদানে অসম্মতি গল্পটির শীর্ষ মুহূর্ত। অনুপম নিজের গল্প বলতে গিয়ে ব্যাঙ্গার্থে জানিয়ে দিয়েছে সেই অঘটন সংঘটনের কথাটি। বিয়ের লগ্ন যখন প্রস্তুত তখন কন্যার লগ্নভ্রষ্ট হওয়ার লৌকিকতাকে অগ্রাহ্য করে শম্ভুনাথ সেনের নির্বিকার অথচ বলিষ্ঠ প্রত্যাখ্যান নতুন এক সময়ের আশু আবির্ভাবকেই সংকেতবহ করে তুলেছে। কর্মীর ভ‚মিকায় বলিষ্ঠ ব্যক্তিত্বের জাগরণের মধ্য দিয়ে গল্পের শেষাংশে কল্যাণীর শুচিশুভ্র আত্মপ্রকাশও ভবিষ্যতের নতুন নারীর আগমনীর ইঙ্গিতে পরিসমাপ্ত।</a:t>
            </a:r>
            <a:endParaRPr lang="en-US" sz="2200" dirty="0"/>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a:latin typeface="NikoshBAN" pitchFamily="2" charset="0"/>
                <a:cs typeface="NikoshBAN" pitchFamily="2" charset="0"/>
              </a:rPr>
              <a:t>পাঠ</a:t>
            </a:r>
            <a:r>
              <a:rPr lang="en-US" dirty="0">
                <a:latin typeface="NikoshBAN" pitchFamily="2" charset="0"/>
                <a:cs typeface="NikoshBAN" pitchFamily="2" charset="0"/>
              </a:rPr>
              <a:t> </a:t>
            </a:r>
            <a:r>
              <a:rPr lang="en-US" dirty="0" err="1">
                <a:latin typeface="NikoshBAN" pitchFamily="2" charset="0"/>
                <a:cs typeface="NikoshBAN" pitchFamily="2" charset="0"/>
              </a:rPr>
              <a:t>পরিচিতি</a:t>
            </a:r>
            <a:r>
              <a:rPr lang="en-US" dirty="0">
                <a:latin typeface="NikoshBAN" pitchFamily="2" charset="0"/>
                <a:cs typeface="NikoshBAN" pitchFamily="2" charset="0"/>
              </a:rPr>
              <a:t>(</a:t>
            </a:r>
            <a:r>
              <a:rPr lang="en-US" sz="6000" dirty="0">
                <a:latin typeface="NikoshBAN" pitchFamily="2" charset="0"/>
                <a:cs typeface="NikoshBAN" pitchFamily="2" charset="0"/>
              </a:rPr>
              <a:t>“</a:t>
            </a:r>
            <a:r>
              <a:rPr lang="en-US" dirty="0" err="1">
                <a:latin typeface="NikoshBAN" pitchFamily="2" charset="0"/>
                <a:cs typeface="NikoshBAN" pitchFamily="2" charset="0"/>
              </a:rPr>
              <a:t>অপরিচিতা</a:t>
            </a:r>
            <a:r>
              <a:rPr lang="en-US" dirty="0">
                <a:latin typeface="NikoshBAN" pitchFamily="2" charset="0"/>
                <a:cs typeface="NikoshBAN" pitchFamily="2" charset="0"/>
              </a:rPr>
              <a:t>” </a:t>
            </a:r>
            <a:r>
              <a:rPr lang="en-US" dirty="0" smtClean="0">
                <a:latin typeface="NikoshBAN" pitchFamily="2" charset="0"/>
                <a:cs typeface="NikoshBAN" pitchFamily="2" charset="0"/>
              </a:rPr>
              <a:t>)-২</a:t>
            </a:r>
            <a:endParaRPr lang="en-US" dirty="0"/>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98969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TotalTime>
  <Words>788</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শালগাঁও কালিসীমা স্কুল এন্ড কলেজ কর্তৃক আয়োজিত  একাদশ-দ্বাদশ শ্রেণির অনলাইন  ক্লাসে সবাইকে  স্বাগতম </vt:lpstr>
      <vt:lpstr>PowerPoint Presentation</vt:lpstr>
      <vt:lpstr>শিখনফল</vt:lpstr>
      <vt:lpstr>সিলেবাস পরিচিতি</vt:lpstr>
      <vt:lpstr>PowerPoint Presentation</vt:lpstr>
      <vt:lpstr>রবীন্দ্রনাথ ঠাকুর ১৮৬১ খ্রিঃ এর ৭ মে(১২৬৮ বঙ্গাব্দের ২৫ এ বৈশাখ)  কলকাতার জোড়াসাঁকুর ঠাকুর পরিবারে জন্মগ্রহণ করেন। পিতা দেবন্দ্রনাথ ঠাকুর, মাতা সারদা দেবী। বাংলা সাহিত্যের প্রথম স্বার্থক ছোট গল্প রচয়িতা এবং বাংলা ছোট গল্পের শ্রেষ্ঠ শিল্পী। ১২৮৪ বঙ্গাব্দে মাত্র ১৬ বছর বয়সে “ভিখারিনী” রচনার মাধ্যমে ছোটগল্প লেখক হিসেবে তার আত্মপ্রকাশ ঘঠে।  তিনি ৯৫টি ছোটগল্প রচনা করেছেন। </vt:lpstr>
      <vt:lpstr>PowerPoint Presentation</vt:lpstr>
      <vt:lpstr> পাঠ পরিচিতি(“অপরিচিতা” )-১ </vt:lpstr>
      <vt:lpstr>পাঠ পরিচিতি(“অপরিচিতা” )-২</vt:lpstr>
      <vt:lpstr>PowerPoint Presentation</vt:lpstr>
      <vt:lpstr>শব্দার্থঃ</vt:lpstr>
      <vt:lpstr>শব্দার্থঃ</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বাংলাদেশ ও বিশ্বপরিচয় পঞ্চম শ্রেণী</dc:title>
  <dc:creator>USER</dc:creator>
  <cp:lastModifiedBy>RRRR</cp:lastModifiedBy>
  <cp:revision>178</cp:revision>
  <dcterms:created xsi:type="dcterms:W3CDTF">2020-10-03T03:21:11Z</dcterms:created>
  <dcterms:modified xsi:type="dcterms:W3CDTF">2020-12-04T04:58:20Z</dcterms:modified>
</cp:coreProperties>
</file>