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7"/>
  </p:notesMasterIdLst>
  <p:handoutMasterIdLst>
    <p:handoutMasterId r:id="rId28"/>
  </p:handoutMasterIdLst>
  <p:sldIdLst>
    <p:sldId id="302" r:id="rId2"/>
    <p:sldId id="314" r:id="rId3"/>
    <p:sldId id="301" r:id="rId4"/>
    <p:sldId id="257" r:id="rId5"/>
    <p:sldId id="316" r:id="rId6"/>
    <p:sldId id="304" r:id="rId7"/>
    <p:sldId id="305" r:id="rId8"/>
    <p:sldId id="262" r:id="rId9"/>
    <p:sldId id="307" r:id="rId10"/>
    <p:sldId id="309" r:id="rId11"/>
    <p:sldId id="310" r:id="rId12"/>
    <p:sldId id="280" r:id="rId13"/>
    <p:sldId id="311" r:id="rId14"/>
    <p:sldId id="312" r:id="rId15"/>
    <p:sldId id="282" r:id="rId16"/>
    <p:sldId id="292" r:id="rId17"/>
    <p:sldId id="284" r:id="rId18"/>
    <p:sldId id="286" r:id="rId19"/>
    <p:sldId id="287" r:id="rId20"/>
    <p:sldId id="289" r:id="rId21"/>
    <p:sldId id="291" r:id="rId22"/>
    <p:sldId id="313" r:id="rId23"/>
    <p:sldId id="274" r:id="rId24"/>
    <p:sldId id="265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538" autoAdjust="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9C75A-A13A-4CA1-8588-3A9200CDA83C}" type="datetimeFigureOut">
              <a:rPr lang="en-GB" smtClean="0"/>
              <a:pPr/>
              <a:t>05/12/2020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8D77C-6EB4-4BA8-9856-DFD5DBC2B7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28896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654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3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5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0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856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044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04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04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04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04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04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04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044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04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04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12/10/2020</a:t>
            </a:r>
            <a:endParaRPr lang="en-GB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4C187BA-C3CE-4162-AD50-9DE8A9E2F876}" type="slidenum">
              <a:rPr lang="en-GB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t>12/10/2020</a:t>
            </a:r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74C187BA-C3CE-4162-AD50-9DE8A9E2F876}" type="slidenum">
              <a:rPr lang="en-GB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defTabSz="76928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t>12/10/2020</a:t>
            </a:r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74C187BA-C3CE-4162-AD50-9DE8A9E2F876}" type="slidenum">
              <a:rPr lang="en-GB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defTabSz="76928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3DD50AF-329C-4A5E-BB69-5DECDDDB2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30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t>12/10/2020</a:t>
            </a:r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74C187BA-C3CE-4162-AD50-9DE8A9E2F876}" type="slidenum">
              <a:rPr lang="en-GB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defTabSz="76928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12/10/2020</a:t>
            </a:r>
            <a:endParaRPr lang="en-GB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4C187BA-C3CE-4162-AD50-9DE8A9E2F876}" type="slidenum">
              <a:rPr lang="en-GB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t>12/10/2020</a:t>
            </a:r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74C187BA-C3CE-4162-AD50-9DE8A9E2F876}" type="slidenum">
              <a:rPr lang="en-GB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defTabSz="76928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t>12/10/2020</a:t>
            </a:r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74C187BA-C3CE-4162-AD50-9DE8A9E2F876}" type="slidenum">
              <a:rPr lang="en-GB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defTabSz="76928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12/10/2020</a:t>
            </a:r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87BA-C3CE-4162-AD50-9DE8A9E2F876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12/10/2020</a:t>
            </a:r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87BA-C3CE-4162-AD50-9DE8A9E2F876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t>12/10/2020</a:t>
            </a:r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74C187BA-C3CE-4162-AD50-9DE8A9E2F876}" type="slidenum">
              <a:rPr lang="en-GB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defTabSz="76928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12/10/2020</a:t>
            </a:r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4C187BA-C3CE-4162-AD50-9DE8A9E2F876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t>12/10/2020</a:t>
            </a:r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92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74C187BA-C3CE-4162-AD50-9DE8A9E2F876}" type="slidenum">
              <a:rPr lang="en-GB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defTabSz="76928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gif"/><Relationship Id="rId5" Type="http://schemas.openxmlformats.org/officeDocument/2006/relationships/image" Target="../media/image78.gif"/><Relationship Id="rId4" Type="http://schemas.openxmlformats.org/officeDocument/2006/relationships/image" Target="../media/image7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304800"/>
            <a:ext cx="40735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_YNBTPaCNBNWLoT7XAbJ1L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322" y="1905000"/>
            <a:ext cx="3640478" cy="2857670"/>
          </a:xfrm>
          <a:prstGeom prst="rect">
            <a:avLst/>
          </a:prstGeom>
        </p:spPr>
      </p:pic>
      <p:pic>
        <p:nvPicPr>
          <p:cNvPr id="7" name="Picture 6" descr="an-engraving-depicting-the-victory-web-rotary-press-built-by-duncan-wilson-of-liverpool-for-the-glasgow-star-1870-this-press-was-the-first-machine-which-printed-cut-the-roll-of-paper-and-then-folded-the-shee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3198000" cy="203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opyright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886200"/>
            <a:ext cx="2209800" cy="126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5334000"/>
            <a:ext cx="3276600" cy="1335684"/>
          </a:xfrm>
          <a:prstGeom prst="rect">
            <a:avLst/>
          </a:prstGeom>
        </p:spPr>
      </p:pic>
      <p:pic>
        <p:nvPicPr>
          <p:cNvPr id="10" name="Picture 9" descr="Fair-Use-of-Copyrighted-Material-Thumbna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4420312"/>
            <a:ext cx="4333667" cy="2437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ages (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2275" y="30480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curtain_PNG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38600" y="2438400"/>
            <a:ext cx="5105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403098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4000" b="1" spc="50" dirty="0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সম্পদ</a:t>
            </a:r>
            <a:endParaRPr lang="en-US" sz="4000" b="1" spc="50" dirty="0">
              <a:ln w="11430"/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5334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ছবি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আকাঁ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4342" name="Picture 6" descr="https://upload.wikimedia.org/wikipedia/bn/thumb/7/77/Mukh_O_Mukhosh_DVD_Cover.jpg/220px-Mukh_O_Mukhosh_DVD_Cover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10000" y="152400"/>
            <a:ext cx="5029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MV5BODQ1YjllY2QtMTFhYy00Y2Y5LWIwYjEtYWVlYjE3NWQzN2JlXkEyXkFqcGdeQXVyODE5NzE3OTE@._V1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057400"/>
            <a:ext cx="37338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sujit-das-11544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4953000"/>
            <a:ext cx="3352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62600" y="3883266"/>
            <a:ext cx="3490468" cy="280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" y="304800"/>
            <a:ext cx="403098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4000" b="1" spc="50" dirty="0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সম্পদ</a:t>
            </a:r>
            <a:endParaRPr lang="en-US" sz="4000" b="1" spc="50" dirty="0">
              <a:ln w="11430"/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3160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বই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লেখা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4342" name="Picture 6" descr="https://upload.wikimedia.org/wikipedia/bn/thumb/7/77/Mukh_O_Mukhosh_DVD_Cover.jpg/220px-Mukh_O_Mukhosh_DVD_Cover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2400" y="1752601"/>
            <a:ext cx="31242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MV5BODQ1YjllY2QtMTFhYy00Y2Y5LWIwYjEtYWVlYjE3NWQzN2JlXkEyXkFqcGdeQXVyODE5NzE3OTE@._V1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0"/>
            <a:ext cx="5486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sujit-das-11544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2286000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4343400"/>
            <a:ext cx="418338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4000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সম্পদ</a:t>
            </a:r>
            <a:endParaRPr lang="en-US" sz="4000" b="1" spc="50" dirty="0">
              <a:ln w="11430"/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914400"/>
            <a:ext cx="7620000" cy="120031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>
              <a:buNone/>
            </a:pP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নিজস্ব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মেধা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শ্রম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চিন্তা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ব্যয়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করে</a:t>
            </a:r>
            <a:endParaRPr lang="en-US" sz="36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667000" y="2743200"/>
            <a:ext cx="418338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তাকে</a:t>
            </a:r>
            <a:r>
              <a:rPr kumimoji="0" lang="en-US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কি</a:t>
            </a:r>
            <a:r>
              <a:rPr kumimoji="0" lang="en-US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বলে</a:t>
            </a:r>
            <a:r>
              <a:rPr kumimoji="0" lang="en-US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?</a:t>
            </a:r>
            <a:endParaRPr kumimoji="0" lang="en-US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2874585" flipV="1">
            <a:off x="5409993" y="1927648"/>
            <a:ext cx="445293" cy="402645"/>
            <a:chOff x="2825352" y="1443017"/>
            <a:chExt cx="445293" cy="277254"/>
          </a:xfrm>
        </p:grpSpPr>
        <p:sp>
          <p:nvSpPr>
            <p:cNvPr id="28" name="Right Arrow 27"/>
            <p:cNvSpPr/>
            <p:nvPr/>
          </p:nvSpPr>
          <p:spPr>
            <a:xfrm rot="16200000">
              <a:off x="2909372" y="1358997"/>
              <a:ext cx="277254" cy="4452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6"/>
            <p:cNvSpPr/>
            <p:nvPr/>
          </p:nvSpPr>
          <p:spPr>
            <a:xfrm rot="16200000">
              <a:off x="2950960" y="1489644"/>
              <a:ext cx="194078" cy="267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 rot="14875963" flipH="1">
            <a:off x="3111246" y="2002684"/>
            <a:ext cx="433108" cy="449959"/>
            <a:chOff x="3696206" y="2721834"/>
            <a:chExt cx="277254" cy="445293"/>
          </a:xfrm>
        </p:grpSpPr>
        <p:sp>
          <p:nvSpPr>
            <p:cNvPr id="24" name="Right Arrow 23"/>
            <p:cNvSpPr/>
            <p:nvPr/>
          </p:nvSpPr>
          <p:spPr>
            <a:xfrm rot="1800000">
              <a:off x="3696206" y="2721834"/>
              <a:ext cx="277254" cy="4452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211518"/>
                <a:satOff val="-11993"/>
                <a:lumOff val="4608"/>
                <a:alphaOff val="0"/>
              </a:schemeClr>
            </a:fillRef>
            <a:effectRef idx="0">
              <a:schemeClr val="accent4">
                <a:hueOff val="10211518"/>
                <a:satOff val="-11993"/>
                <a:lumOff val="4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10"/>
            <p:cNvSpPr/>
            <p:nvPr/>
          </p:nvSpPr>
          <p:spPr>
            <a:xfrm rot="1800000">
              <a:off x="3701778" y="2790099"/>
              <a:ext cx="194078" cy="267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 rot="14457295" flipH="1">
            <a:off x="4385041" y="3914003"/>
            <a:ext cx="400018" cy="445293"/>
            <a:chOff x="2122538" y="2721834"/>
            <a:chExt cx="277254" cy="445293"/>
          </a:xfrm>
        </p:grpSpPr>
        <p:sp>
          <p:nvSpPr>
            <p:cNvPr id="20" name="Right Arrow 19"/>
            <p:cNvSpPr/>
            <p:nvPr/>
          </p:nvSpPr>
          <p:spPr>
            <a:xfrm rot="9000000">
              <a:off x="2122538" y="2721834"/>
              <a:ext cx="277254" cy="4452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0423036"/>
                <a:satOff val="-23986"/>
                <a:lumOff val="9216"/>
                <a:alphaOff val="0"/>
              </a:schemeClr>
            </a:fillRef>
            <a:effectRef idx="0">
              <a:schemeClr val="accent4">
                <a:hueOff val="20423036"/>
                <a:satOff val="-23986"/>
                <a:lumOff val="9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 rot="19800000">
              <a:off x="2127393" y="2848388"/>
              <a:ext cx="194078" cy="267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38800" y="152400"/>
            <a:ext cx="2971800" cy="2366210"/>
            <a:chOff x="2133600" y="0"/>
            <a:chExt cx="2619375" cy="2137610"/>
          </a:xfrm>
        </p:grpSpPr>
        <p:grpSp>
          <p:nvGrpSpPr>
            <p:cNvPr id="13" name="Group 12"/>
            <p:cNvGrpSpPr/>
            <p:nvPr/>
          </p:nvGrpSpPr>
          <p:grpSpPr>
            <a:xfrm>
              <a:off x="2133600" y="0"/>
              <a:ext cx="2603740" cy="2137610"/>
              <a:chOff x="2393156" y="2548"/>
              <a:chExt cx="1309687" cy="130968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393156" y="2548"/>
                <a:ext cx="1309687" cy="130968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Oval 8"/>
              <p:cNvSpPr/>
              <p:nvPr/>
            </p:nvSpPr>
            <p:spPr>
              <a:xfrm>
                <a:off x="2584955" y="194347"/>
                <a:ext cx="926089" cy="9260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  <p:pic>
          <p:nvPicPr>
            <p:cNvPr id="32" name="Picture 31" descr="images (4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0"/>
              <a:ext cx="2619375" cy="2133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152400" y="76200"/>
            <a:ext cx="3124200" cy="2667000"/>
            <a:chOff x="4546120" y="3352800"/>
            <a:chExt cx="2921480" cy="2667000"/>
          </a:xfrm>
        </p:grpSpPr>
        <p:grpSp>
          <p:nvGrpSpPr>
            <p:cNvPr id="15" name="Group 14"/>
            <p:cNvGrpSpPr/>
            <p:nvPr/>
          </p:nvGrpSpPr>
          <p:grpSpPr>
            <a:xfrm>
              <a:off x="4546120" y="3583405"/>
              <a:ext cx="2921480" cy="2436395"/>
              <a:chOff x="3980416" y="2751763"/>
              <a:chExt cx="1309687" cy="130968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980416" y="2751763"/>
                <a:ext cx="1309687" cy="130968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10211518"/>
                  <a:satOff val="-11993"/>
                  <a:lumOff val="4608"/>
                  <a:alphaOff val="0"/>
                </a:schemeClr>
              </a:fillRef>
              <a:effectRef idx="0">
                <a:schemeClr val="accent4">
                  <a:hueOff val="10211518"/>
                  <a:satOff val="-11993"/>
                  <a:lumOff val="460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Oval 12"/>
              <p:cNvSpPr/>
              <p:nvPr/>
            </p:nvSpPr>
            <p:spPr>
              <a:xfrm>
                <a:off x="4172215" y="2943562"/>
                <a:ext cx="926089" cy="9260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/>
              </a:p>
            </p:txBody>
          </p:sp>
        </p:grpSp>
        <p:pic>
          <p:nvPicPr>
            <p:cNvPr id="34" name="Picture 33" descr="unnamed (5)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352800"/>
              <a:ext cx="2895600" cy="26670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048000" y="4343400"/>
            <a:ext cx="2971800" cy="2438400"/>
            <a:chOff x="0" y="3581400"/>
            <a:chExt cx="2971800" cy="2438400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3583405"/>
              <a:ext cx="2971800" cy="2360195"/>
              <a:chOff x="805896" y="2751763"/>
              <a:chExt cx="1309687" cy="130968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05896" y="2751763"/>
                <a:ext cx="1309687" cy="130968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20423036"/>
                  <a:satOff val="-23986"/>
                  <a:lumOff val="9216"/>
                  <a:alphaOff val="0"/>
                </a:schemeClr>
              </a:fillRef>
              <a:effectRef idx="0">
                <a:schemeClr val="accent4">
                  <a:hueOff val="20423036"/>
                  <a:satOff val="-23986"/>
                  <a:lumOff val="921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Oval 16"/>
              <p:cNvSpPr/>
              <p:nvPr/>
            </p:nvSpPr>
            <p:spPr>
              <a:xfrm>
                <a:off x="997695" y="2943562"/>
                <a:ext cx="926089" cy="9260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/>
              </a:p>
            </p:txBody>
          </p:sp>
        </p:grpSp>
        <p:pic>
          <p:nvPicPr>
            <p:cNvPr id="36" name="Picture 35" descr="giph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3581400"/>
              <a:ext cx="2819400" cy="2438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9" name="Group 38"/>
          <p:cNvGrpSpPr/>
          <p:nvPr/>
        </p:nvGrpSpPr>
        <p:grpSpPr>
          <a:xfrm>
            <a:off x="3276600" y="1905000"/>
            <a:ext cx="2514600" cy="2057400"/>
            <a:chOff x="3276600" y="1905000"/>
            <a:chExt cx="2514600" cy="2057400"/>
          </a:xfrm>
        </p:grpSpPr>
        <p:grpSp>
          <p:nvGrpSpPr>
            <p:cNvPr id="11" name="Group 10"/>
            <p:cNvGrpSpPr/>
            <p:nvPr/>
          </p:nvGrpSpPr>
          <p:grpSpPr>
            <a:xfrm>
              <a:off x="3276600" y="1905000"/>
              <a:ext cx="2514600" cy="2057400"/>
              <a:chOff x="2393156" y="1835358"/>
              <a:chExt cx="1309687" cy="1309687"/>
            </a:xfrm>
            <a:solidFill>
              <a:srgbClr val="92D05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0" name="Oval 29"/>
              <p:cNvSpPr/>
              <p:nvPr/>
            </p:nvSpPr>
            <p:spPr>
              <a:xfrm>
                <a:off x="2393156" y="1835358"/>
                <a:ext cx="1309687" cy="130968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Oval 4"/>
              <p:cNvSpPr/>
              <p:nvPr/>
            </p:nvSpPr>
            <p:spPr>
              <a:xfrm>
                <a:off x="2584955" y="2027157"/>
                <a:ext cx="926089" cy="92608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/>
              </a:p>
            </p:txBody>
          </p:sp>
        </p:grpSp>
        <p:pic>
          <p:nvPicPr>
            <p:cNvPr id="38" name="Picture 37" descr="image_processing20200424-22029-4o37ux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5200" y="2118360"/>
              <a:ext cx="2057400" cy="1691640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295400" y="2768025"/>
            <a:ext cx="1023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সময়</a:t>
            </a:r>
            <a:endParaRPr lang="en-US" sz="32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00800" y="2600980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মেধা</a:t>
            </a:r>
            <a:r>
              <a:rPr lang="en-US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শ্রম</a:t>
            </a:r>
            <a:endParaRPr lang="en-US" sz="28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38800" y="6324600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চিন্তা</a:t>
            </a:r>
            <a:endParaRPr lang="en-US" sz="32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3400" y="2590800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বই</a:t>
            </a:r>
            <a:endParaRPr lang="en-US" sz="32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76200"/>
            <a:ext cx="227838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কপিরাইট</a:t>
            </a:r>
            <a:endParaRPr lang="en-US" sz="4000" b="1" spc="50" dirty="0">
              <a:ln w="11430"/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6200" y="3505200"/>
            <a:ext cx="2819400" cy="3276600"/>
            <a:chOff x="76200" y="3505200"/>
            <a:chExt cx="2819400" cy="3276600"/>
          </a:xfrm>
        </p:grpSpPr>
        <p:sp>
          <p:nvSpPr>
            <p:cNvPr id="46" name="TextBox 45"/>
            <p:cNvSpPr txBox="1"/>
            <p:nvPr/>
          </p:nvSpPr>
          <p:spPr>
            <a:xfrm>
              <a:off x="76200" y="3505200"/>
              <a:ext cx="28194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বিক্রয়ের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উপর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লেখক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লভ্যাংশের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একটি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অংশ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পেয়ে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থাকেন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Nikosh" pitchFamily="2" charset="0"/>
                  <a:cs typeface="Nikosh" pitchFamily="2" charset="0"/>
                </a:rPr>
                <a:t>রয়্যালিটি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বাবদ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47" name="Picture 46" descr="images (5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" y="5867400"/>
              <a:ext cx="2438400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0" name="TextBox 49"/>
          <p:cNvSpPr txBox="1"/>
          <p:nvPr/>
        </p:nvSpPr>
        <p:spPr>
          <a:xfrm>
            <a:off x="6248400" y="34290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লেখক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লেখেন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প্রকাশক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ছাপানো</a:t>
            </a:r>
            <a:r>
              <a:rPr lang="en-US" sz="32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76200"/>
            <a:ext cx="227838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কপিরাইট</a:t>
            </a:r>
            <a:endParaRPr lang="en-US" sz="4000" b="1" spc="50" dirty="0">
              <a:ln w="11430"/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কেউ</a:t>
            </a:r>
            <a:r>
              <a:rPr lang="en-US" sz="32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যদি</a:t>
            </a:r>
            <a:r>
              <a:rPr lang="en-US" sz="32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বই</a:t>
            </a:r>
            <a:r>
              <a:rPr lang="en-US" sz="3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লেখকের</a:t>
            </a:r>
            <a:r>
              <a:rPr lang="en-US" sz="32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অনুমতি</a:t>
            </a:r>
            <a:r>
              <a:rPr lang="en-US" sz="32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ছাড়া</a:t>
            </a:r>
            <a:r>
              <a:rPr lang="en-US" sz="32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12" name="Picture 11" descr="1184757-community-librarypng-the-library-png-800_800_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27432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f42050c9-a23e-4374-946b-690f204e03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524000"/>
            <a:ext cx="2784661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maxresdefault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447800"/>
            <a:ext cx="2743200" cy="2647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ight Arrow 14"/>
          <p:cNvSpPr/>
          <p:nvPr/>
        </p:nvSpPr>
        <p:spPr>
          <a:xfrm>
            <a:off x="2590800" y="2667000"/>
            <a:ext cx="7620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638800" y="2667000"/>
            <a:ext cx="7620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1" y="4343400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বই</a:t>
            </a:r>
            <a:r>
              <a:rPr lang="en-US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সংগ্রহ</a:t>
            </a:r>
            <a:r>
              <a:rPr lang="en-US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করে</a:t>
            </a:r>
            <a:endParaRPr lang="en-US" sz="28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42672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নিজ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নামে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বেনামে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হুবহুব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ছাপিয়ে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4267200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বাজারে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বিক্রি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করে</a:t>
            </a:r>
            <a:endParaRPr lang="en-US" sz="2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791200"/>
            <a:ext cx="8915400" cy="5232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তাহলে</a:t>
            </a:r>
            <a:r>
              <a:rPr lang="en-US" sz="2800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লেখক</a:t>
            </a:r>
            <a:r>
              <a:rPr lang="en-US" sz="2800" dirty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মূল</a:t>
            </a:r>
            <a:r>
              <a:rPr lang="en-US" sz="2800" dirty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প্রকাশক</a:t>
            </a:r>
            <a:r>
              <a:rPr lang="en-US" sz="2800" dirty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রয়্যালিটি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লভ্যাংশ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বঞ্চিত</a:t>
            </a:r>
            <a:r>
              <a:rPr lang="en-US" sz="2800" dirty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800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7020" y="1066800"/>
            <a:ext cx="372618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4000" b="1" spc="50" dirty="0">
                <a:ln w="11430"/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আইন</a:t>
            </a:r>
            <a:endParaRPr lang="en-US" sz="4000" b="1" spc="50" dirty="0">
              <a:ln w="11430"/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69754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সৃজনশীল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কপি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অবৈধ</a:t>
            </a:r>
            <a:r>
              <a:rPr lang="en-US" sz="32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বন্ধের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অধিকার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আইন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সেটিকে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(Copyright)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আইন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4" name="Picture 3" descr="Copyrigh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21336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495800"/>
            <a:ext cx="2133600" cy="21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28600"/>
            <a:ext cx="21717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images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49580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8001000" cy="457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28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সম্পদ</a:t>
            </a:r>
            <a:r>
              <a:rPr lang="en-US" sz="28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আছে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মনে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266901"/>
            <a:ext cx="1524000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buNone/>
            </a:pPr>
            <a:r>
              <a:rPr lang="en-US" sz="2000" b="1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95600" y="457200"/>
            <a:ext cx="32004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sz="4000" b="1" spc="50" dirty="0" err="1" smtClean="0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4000" b="1" spc="50" dirty="0" smtClean="0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000" b="1" spc="50" dirty="0">
              <a:ln w="11430"/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3657600"/>
            <a:ext cx="7162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কপিরাইট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আইনে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কখন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একজন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মানুষ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দোষী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হয়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pic>
        <p:nvPicPr>
          <p:cNvPr id="12" name="Picture 11" descr="Cheap-Price-School-Furniture-Double-Student-Desk-with-Mesh-Drawers-SF-52D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28600"/>
            <a:ext cx="1857375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Cheap-Price-School-Furniture-Double-Student-Desk-with-Mesh-Drawers-SF-52D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1857375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838200" y="26670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17" indent="-285717"/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গান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কবিতা-গল্প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লেখা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ছবি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আঁকা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ছবি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তোলা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00" y="44958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17" indent="-285717"/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অন্যজনের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বৃদ্ধিবৃত্তিক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সম্পদ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নকল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করলে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উপার্জন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করলে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4114800"/>
            <a:ext cx="1524000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buNone/>
            </a:pPr>
            <a:r>
              <a:rPr lang="en-US" sz="2000" b="1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8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opyright-1280x720.png"/>
          <p:cNvPicPr>
            <a:picLocks noChangeAspect="1"/>
          </p:cNvPicPr>
          <p:nvPr/>
        </p:nvPicPr>
        <p:blipFill>
          <a:blip r:embed="rId3">
            <a:lum bright="25000"/>
          </a:blip>
          <a:stretch>
            <a:fillRect/>
          </a:stretch>
        </p:blipFill>
        <p:spPr>
          <a:xfrm>
            <a:off x="381000" y="4114800"/>
            <a:ext cx="4114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legal14_BOTTOMCROP.jpg"/>
          <p:cNvPicPr>
            <a:picLocks noChangeAspect="1"/>
          </p:cNvPicPr>
          <p:nvPr/>
        </p:nvPicPr>
        <p:blipFill>
          <a:blip r:embed="rId4">
            <a:lum bright="43000"/>
          </a:blip>
          <a:stretch>
            <a:fillRect/>
          </a:stretch>
        </p:blipFill>
        <p:spPr>
          <a:xfrm>
            <a:off x="4953000" y="4133850"/>
            <a:ext cx="4030133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152400"/>
            <a:ext cx="608838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কপিরা</a:t>
            </a:r>
            <a:r>
              <a:rPr lang="as-IN" sz="4000" b="1" spc="50" dirty="0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ই</a:t>
            </a:r>
            <a:r>
              <a:rPr lang="en-US" sz="4000" b="1" spc="50" dirty="0" err="1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টের</a:t>
            </a:r>
            <a:r>
              <a:rPr lang="en-US" sz="4000" b="1" spc="50" dirty="0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4000" b="1" spc="50" dirty="0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তথ্য</a:t>
            </a:r>
            <a:endParaRPr lang="en-US" sz="4000" b="1" spc="50" dirty="0">
              <a:ln w="11430"/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267200"/>
            <a:ext cx="381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লেখকদের </a:t>
            </a:r>
            <a:r>
              <a:rPr lang="as-IN" sz="28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অধিকার সংরক্ষণের জন্য সর্বপ্রথম যুক্তরাজ্যে </a:t>
            </a:r>
            <a:r>
              <a:rPr lang="as-IN" sz="28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১৬৬২</a:t>
            </a:r>
            <a:r>
              <a:rPr lang="as-IN" sz="28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সালে কপিরাইট আইন পার্লামেন্টে প্রথম পাস </a:t>
            </a:r>
            <a:r>
              <a:rPr lang="as-IN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461808"/>
            <a:ext cx="403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24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সাধারণত এটি লেখক, শিল্পী, নাট্যকারের মৃত্যুর পর </a:t>
            </a:r>
            <a:r>
              <a:rPr lang="as-IN" sz="24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৫০ থেকে ৭০</a:t>
            </a:r>
            <a:r>
              <a:rPr lang="as-IN" sz="24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বছর পর্যন্ত বলবৎ থাকে, </a:t>
            </a:r>
            <a:r>
              <a:rPr lang="as-IN" sz="2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এমনকি ১০০ বছর পর্যন্ত হতে </a:t>
            </a:r>
            <a:r>
              <a:rPr lang="as-IN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400" b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as-IN" sz="24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8600" y="457200"/>
            <a:ext cx="8839200" cy="2712806"/>
            <a:chOff x="228600" y="457200"/>
            <a:chExt cx="8839200" cy="2712806"/>
          </a:xfrm>
        </p:grpSpPr>
        <p:pic>
          <p:nvPicPr>
            <p:cNvPr id="14" name="Picture 13" descr="86-866803_clip-art-printing-press-clip-art-industrial-ag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4938" y="457200"/>
              <a:ext cx="1892862" cy="23765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 descr="539-5396549_printing-press-transparent-hd-png-downloa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762000"/>
              <a:ext cx="2224366" cy="24080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 descr="an-engraving-depicting-the-victory-web-rotary-press-built-by-duncan-wilson-of-liverpool-for-the-glasgow-star-1870-this-press-was-the-first-machine-which-printed-cut-the-roll-of-paper-and-then-folded-the-sheet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4446" y="1066800"/>
              <a:ext cx="2840954" cy="190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 descr="printing-machine-png-1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29200" y="838200"/>
              <a:ext cx="2144914" cy="211041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371600" y="313438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মুদ্রন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আবিস্কারের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কপি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করাটা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সহজ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762000"/>
            <a:ext cx="273558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4000" b="1" spc="50" dirty="0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দর্শন</a:t>
            </a:r>
            <a:endParaRPr lang="en-US" sz="4000" b="1" spc="50" dirty="0">
              <a:ln w="11430"/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2375128"/>
            <a:ext cx="8040461" cy="181587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</a:pPr>
            <a:r>
              <a:rPr lang="as-IN" sz="2800" dirty="0">
                <a:latin typeface="Nikosh" pitchFamily="2" charset="0"/>
                <a:cs typeface="Nikosh" pitchFamily="2" charset="0"/>
              </a:rPr>
              <a:t>কোনো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বিজ্ঞানী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as-IN" sz="2800" dirty="0" smtClean="0">
                <a:latin typeface="Nikosh" pitchFamily="2" charset="0"/>
                <a:cs typeface="Nikosh" pitchFamily="2" charset="0"/>
              </a:rPr>
              <a:t>লেখক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, শিল্পী, প্রোগ্রামার বা নাট্যকার ইচ্ছে করলে তার সৃষ্ট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সৃজনশীল কর্মকে শর্তসাপেক্ষে সবার কপি করার জন্য উন্মুক্ত করে দিতে পারেন, এই দর্শনকে বলা হয় </a:t>
            </a:r>
            <a:r>
              <a:rPr lang="as-IN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মুক্ত দর্শন 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বা</a:t>
            </a:r>
            <a:r>
              <a:rPr lang="as-IN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ওপেন সোর্স </a:t>
            </a:r>
            <a:r>
              <a:rPr lang="as-IN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ফিলসফি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1_YNBTPaCNBNWLoT7XAbJ1L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94862"/>
            <a:ext cx="2286000" cy="2181838"/>
          </a:xfrm>
          <a:prstGeom prst="rect">
            <a:avLst/>
          </a:prstGeom>
        </p:spPr>
      </p:pic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191000"/>
            <a:ext cx="6248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open-sour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64" y="152401"/>
            <a:ext cx="238903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35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2514600"/>
            <a:ext cx="8458200" cy="954097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</a:pPr>
            <a:r>
              <a:rPr lang="as-IN" sz="28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কপিলেফট</a:t>
            </a:r>
            <a:r>
              <a:rPr lang="en-US" sz="28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-</a:t>
            </a:r>
            <a:r>
              <a:rPr lang="bn-BD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কপিরাইটের </a:t>
            </a:r>
            <a:r>
              <a:rPr lang="as-IN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একেবারে </a:t>
            </a:r>
            <a:r>
              <a:rPr lang="as-IN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উল্টো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স্রষ্টা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সৃজনশীল কর্ম সবাইকে কপি </a:t>
            </a:r>
            <a:r>
              <a:rPr lang="as-IN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করার সানন্দ অনুমতি </a:t>
            </a:r>
            <a:r>
              <a:rPr lang="as-IN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ছেন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3283" y="1905000"/>
            <a:ext cx="3212717" cy="584765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as-IN" sz="32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কপিলেফট</a:t>
            </a:r>
            <a:r>
              <a:rPr lang="en-US" sz="32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Copyleft</a:t>
            </a:r>
            <a:r>
              <a:rPr lang="en-US" sz="32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00400" y="228600"/>
            <a:ext cx="273558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 smtClean="0">
                <a:ln w="11430"/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মুক্ত</a:t>
            </a:r>
            <a:r>
              <a:rPr kumimoji="0" lang="en-US" sz="4000" b="1" i="0" u="none" strike="noStrike" kern="1200" cap="none" spc="50" normalizeH="0" baseline="0" noProof="0" dirty="0" smtClean="0">
                <a:ln w="11430"/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 smtClean="0">
                <a:ln w="11430"/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দর্শন</a:t>
            </a:r>
            <a:endParaRPr kumimoji="0" lang="en-US" sz="4000" b="1" i="0" u="none" strike="noStrike" kern="1200" cap="none" spc="50" normalizeH="0" baseline="0" noProof="0" dirty="0">
              <a:ln w="11430"/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10" name="Picture 9" descr="1_YNBTPaCNBNWLoT7XAbJ1L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94862"/>
            <a:ext cx="2286000" cy="2181838"/>
          </a:xfrm>
          <a:prstGeom prst="rect">
            <a:avLst/>
          </a:prstGeom>
        </p:spPr>
      </p:pic>
      <p:pic>
        <p:nvPicPr>
          <p:cNvPr id="12" name="Picture 11" descr="open-sour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64" y="152401"/>
            <a:ext cx="2389036" cy="2057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4600" y="4038600"/>
            <a:ext cx="4419600" cy="58476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>
              <a:buNone/>
            </a:pPr>
            <a:r>
              <a:rPr lang="as-IN" sz="32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ওপেন সোর্স সফটওয়্যার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648200"/>
            <a:ext cx="8305800" cy="181587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</a:pPr>
            <a:r>
              <a:rPr lang="as-IN" sz="2800" dirty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মুক্ত দর্শনের আওতায় যে সফটওয়্যারগুলো প্রকাশিত হয় সেগুলোকে </a:t>
            </a:r>
            <a:r>
              <a:rPr lang="as-IN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মুক্ত </a:t>
            </a:r>
            <a:r>
              <a:rPr lang="as-IN" sz="28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সফটওয়্যার 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বা </a:t>
            </a:r>
            <a:r>
              <a:rPr lang="as-IN" sz="28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ওপেন সোর্স সফটওয়্যার </a:t>
            </a:r>
            <a:r>
              <a:rPr lang="as-IN" sz="2800" dirty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বলা হয়। এই সফটওয়্যারগুলো সহজে একজন অন্যজনকে কপি করে দিতে পারে, ব্যবহারও করতে পারে।</a:t>
            </a:r>
            <a:endParaRPr lang="en-US" sz="2800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5" name="Picture 14" descr="Allen_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3429000"/>
            <a:ext cx="1828888" cy="1155525"/>
          </a:xfrm>
          <a:prstGeom prst="rect">
            <a:avLst/>
          </a:prstGeom>
        </p:spPr>
      </p:pic>
      <p:pic>
        <p:nvPicPr>
          <p:cNvPr id="16" name="Picture 15" descr="open-source-software-icon-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429000"/>
            <a:ext cx="1676400" cy="114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69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>
          <a:xfrm>
            <a:off x="822965" y="504641"/>
            <a:ext cx="7249886" cy="5743760"/>
            <a:chOff x="-18439" y="270366"/>
            <a:chExt cx="8781438" cy="6054234"/>
          </a:xfrm>
        </p:grpSpPr>
        <p:sp>
          <p:nvSpPr>
            <p:cNvPr id="3" name="Rounded Rectangle 2"/>
            <p:cNvSpPr/>
            <p:nvPr/>
          </p:nvSpPr>
          <p:spPr>
            <a:xfrm>
              <a:off x="228600" y="3048000"/>
              <a:ext cx="4741333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শাকিল আহমেদ </a:t>
              </a:r>
            </a:p>
            <a:p>
              <a:pPr algn="ctr"/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BD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(আইসিটি)</a:t>
              </a:r>
              <a:endPara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লতিফপুর একতা উচ্চ বিদ্যালয়</a:t>
              </a:r>
            </a:p>
            <a:p>
              <a:pPr algn="ctr"/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মির্জাপুর, টাংগাইল।</a:t>
              </a:r>
              <a:endPara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349239" y="3124200"/>
              <a:ext cx="3413760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 </a:t>
              </a:r>
            </a:p>
            <a:p>
              <a:pPr algn="ctr"/>
              <a:r>
                <a: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ICT</a:t>
              </a:r>
              <a:endPara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326871" y="1666102"/>
              <a:ext cx="2844800" cy="6905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3598192" y="46855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nasir uddi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8439" y="270366"/>
              <a:ext cx="3010779" cy="26201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36620" y="152400"/>
            <a:ext cx="227838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4000" b="1" spc="50" dirty="0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দর্শন</a:t>
            </a:r>
            <a:endParaRPr lang="en-US" sz="4000" b="1" spc="50" dirty="0">
              <a:ln w="11430"/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828800"/>
            <a:ext cx="8153763" cy="181587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</a:pP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কপিরাইট আর কপিলেফটের মাঝখানে রয়েছে 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সৃজনী সাধারণ 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ক্রিয়েটিভ কমন্স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(Creative Commons)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সৃজনী সাধারণ লাইসেন্সের বিভিন্ন ক্যাটাগরিতে, কর্মস্রষ্টার কিছু কিছু অধিকার সংরক্ষিত হয়ে থাকে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1244035"/>
            <a:ext cx="2930588" cy="584765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ক্রিয়েটিভ কমন্স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 descr="158340_creative-commons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400" cy="2067560"/>
          </a:xfrm>
          <a:prstGeom prst="rect">
            <a:avLst/>
          </a:prstGeom>
        </p:spPr>
      </p:pic>
      <p:pic>
        <p:nvPicPr>
          <p:cNvPr id="8" name="Picture 7" descr="creative-comm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28600"/>
            <a:ext cx="1524000" cy="152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19400" y="4459079"/>
            <a:ext cx="3493242" cy="646321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চোরাই </a:t>
            </a:r>
            <a:r>
              <a:rPr lang="as-IN" sz="3600" b="1" dirty="0">
                <a:solidFill>
                  <a:srgbClr val="C00000"/>
                </a:solidFill>
                <a:latin typeface="Arial" pitchFamily="34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Pirated</a:t>
            </a:r>
            <a:r>
              <a:rPr lang="as-IN" sz="3600" b="1" dirty="0">
                <a:solidFill>
                  <a:srgbClr val="C00000"/>
                </a:solidFill>
                <a:latin typeface="Arial" pitchFamily="34" charset="0"/>
                <a:cs typeface="NikoshBAN" panose="02000000000000000000" pitchFamily="2" charset="0"/>
              </a:rPr>
              <a:t>) 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218103"/>
            <a:ext cx="8839200" cy="954097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</a:pPr>
            <a:r>
              <a:rPr lang="as-IN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 সৃজনশীল কর্মের কপিরাইট ভঙ্গ করে সেটি পুনরুৎপাদন করা হয় তখন সেটিকে বলা হয়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চোরাই </a:t>
            </a:r>
            <a:r>
              <a:rPr lang="as-IN" sz="2800" b="1" dirty="0">
                <a:solidFill>
                  <a:srgbClr val="C00000"/>
                </a:solidFill>
                <a:latin typeface="Arial" pitchFamily="34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Pirated</a:t>
            </a:r>
            <a:r>
              <a:rPr lang="as-IN" sz="2800" b="1" dirty="0">
                <a:solidFill>
                  <a:srgbClr val="C00000"/>
                </a:solidFill>
                <a:latin typeface="Arial" pitchFamily="34" charset="0"/>
                <a:cs typeface="NikoshBAN" panose="02000000000000000000" pitchFamily="2" charset="0"/>
              </a:rPr>
              <a:t>) </a:t>
            </a:r>
            <a:r>
              <a:rPr lang="as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584d40320a44bd1070d5d3f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124200"/>
            <a:ext cx="1447800" cy="2057400"/>
          </a:xfrm>
          <a:prstGeom prst="rect">
            <a:avLst/>
          </a:prstGeom>
        </p:spPr>
      </p:pic>
      <p:pic>
        <p:nvPicPr>
          <p:cNvPr id="13" name="Picture 12" descr="Screenshot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267576"/>
            <a:ext cx="1370778" cy="18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14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7.freedomworks.org.s3.amazonaws.com/field/image/fair%20use.png"/>
          <p:cNvPicPr>
            <a:picLocks noChangeAspect="1" noChangeArrowheads="1"/>
          </p:cNvPicPr>
          <p:nvPr/>
        </p:nvPicPr>
        <p:blipFill>
          <a:blip r:embed="rId3">
            <a:lum bright="6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7162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152400"/>
            <a:ext cx="227838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4000" b="1" spc="50" dirty="0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দর্শন</a:t>
            </a:r>
            <a:endParaRPr lang="en-US" sz="4000" b="1" spc="50" dirty="0">
              <a:ln w="11430"/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963" y="4722675"/>
            <a:ext cx="8559437" cy="156965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</a:pP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পড়ালেখার কাজে আমরা কোনো বইয়ের যে ফটোকপি করি তা কপিরাইট আইন ভঙ্গ করে না। এরকম ব্যবহারকে বলা হয় ‘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ফেয়ার ইউজ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 descr="fair-use-by-oberst-voss-on-deviantart-fair-use-png-523_2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4800"/>
            <a:ext cx="2511158" cy="1066800"/>
          </a:xfrm>
          <a:prstGeom prst="rect">
            <a:avLst/>
          </a:prstGeom>
        </p:spPr>
      </p:pic>
      <p:pic>
        <p:nvPicPr>
          <p:cNvPr id="8" name="Picture 7" descr="Fair-Use-of-Copyrighted-Material-Thumbna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52400"/>
            <a:ext cx="2696600" cy="15168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124200" y="1111001"/>
            <a:ext cx="3121345" cy="935229"/>
            <a:chOff x="3124200" y="1111001"/>
            <a:chExt cx="3121345" cy="935229"/>
          </a:xfrm>
        </p:grpSpPr>
        <p:pic>
          <p:nvPicPr>
            <p:cNvPr id="9" name="Picture 8" descr="images (8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3801" y="1111001"/>
              <a:ext cx="1555962" cy="8701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3124200" y="1276799"/>
              <a:ext cx="3121345" cy="769431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pPr>
                <a:buNone/>
              </a:pPr>
              <a:r>
                <a:rPr lang="as-IN" sz="4400" b="1" dirty="0">
                  <a:solidFill>
                    <a:srgbClr val="C00000"/>
                  </a:solidFill>
                  <a:latin typeface="Nikosh" pitchFamily="2" charset="0"/>
                  <a:cs typeface="Nikosh" pitchFamily="2" charset="0"/>
                </a:rPr>
                <a:t>ফেয়ার ইউজ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" name="Picture 9" descr="justice-rightness-fairness-impartiality-justness-judge-512.png"/>
          <p:cNvPicPr>
            <a:picLocks noChangeAspect="1"/>
          </p:cNvPicPr>
          <p:nvPr/>
        </p:nvPicPr>
        <p:blipFill>
          <a:blip r:embed="rId7">
            <a:lum bright="14000"/>
          </a:blip>
          <a:stretch>
            <a:fillRect/>
          </a:stretch>
        </p:blipFill>
        <p:spPr>
          <a:xfrm>
            <a:off x="685800" y="1905000"/>
            <a:ext cx="7924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168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7432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600px-QuestionMar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14400"/>
            <a:ext cx="571500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Adj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620006"/>
            <a:ext cx="2209800" cy="2237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152400"/>
            <a:ext cx="24003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tick_figure_question_answer_md_w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533900"/>
            <a:ext cx="2095500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828800" y="27432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কোন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প্রশ্ন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14400"/>
            <a:ext cx="2895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3048000"/>
            <a:ext cx="8153400" cy="1981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36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কত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বছর</a:t>
            </a:r>
            <a:r>
              <a:rPr lang="en-US" sz="3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sz="3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3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আইন</a:t>
            </a:r>
            <a:r>
              <a:rPr lang="en-US" sz="3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বলব</a:t>
            </a:r>
            <a:r>
              <a:rPr lang="en-US" sz="3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sz="3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 ৫টি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সফটওয়্যারের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81000"/>
            <a:ext cx="17526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17526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-224023-15692423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3276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 কাজ</a:t>
            </a:r>
            <a:endParaRPr lang="en-US" sz="4800" b="1" spc="50" dirty="0">
              <a:ln w="11430"/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5867400"/>
            <a:ext cx="7315200" cy="12954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দর্শনের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আওতায়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পারব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দাও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990600"/>
            <a:ext cx="8077509" cy="1057979"/>
          </a:xfrm>
          <a:prstGeom prst="rect">
            <a:avLst/>
          </a:prstGeom>
        </p:spPr>
        <p:txBody>
          <a:bodyPr vert="wordArtVert" wrap="square" lIns="76919" tIns="38459" rIns="76919" bIns="38459">
            <a:spAutoFit/>
          </a:bodyPr>
          <a:lstStyle/>
          <a:p>
            <a:pPr defTabSz="76919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n-BD" sz="9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pPr defTabSz="76919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n-BD" sz="9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</a:p>
          <a:p>
            <a:pPr defTabSz="76919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n-BD" sz="9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pPr defTabSz="76919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n-BD" sz="9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7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14600"/>
            <a:ext cx="69469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2346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calendar&#10;&#10;Description automatically generated">
            <a:extLst>
              <a:ext uri="{FF2B5EF4-FFF2-40B4-BE49-F238E27FC236}">
                <a16:creationId xmlns:a16="http://schemas.microsoft.com/office/drawing/2014/main" xmlns="" id="{CA5B0643-BF69-4959-AF9C-94FA89E5193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28600" y="228600"/>
            <a:ext cx="3962400" cy="243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0F9813-3BCB-4164-BAD4-25292E2AA0B7}"/>
              </a:ext>
            </a:extLst>
          </p:cNvPr>
          <p:cNvSpPr txBox="1"/>
          <p:nvPr/>
        </p:nvSpPr>
        <p:spPr>
          <a:xfrm>
            <a:off x="609600" y="6248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বুজলে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_81756890_cheating_-_saharsa_district_-_i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576637"/>
            <a:ext cx="4191000" cy="251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28600"/>
            <a:ext cx="4191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heating-student-525x3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454400"/>
            <a:ext cx="3962400" cy="264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exam-time-funny-cheat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1752600"/>
            <a:ext cx="28956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75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s://media.licdn.com/mpr/mpr/p/2/005/08c/311/1984d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95800"/>
            <a:ext cx="3124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0960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noAutofit/>
          </a:bodyPr>
          <a:lstStyle/>
          <a:p>
            <a:pPr algn="l"/>
            <a:r>
              <a:rPr lang="bn-BD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আজকের আলোচ্য বিষয়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…….</a:t>
            </a:r>
            <a:endParaRPr lang="en-US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657600" y="5867400"/>
            <a:ext cx="2209800" cy="609600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72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কপিরাইট</a:t>
            </a:r>
            <a:endParaRPr lang="en-US" sz="72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2cd43b_7405a0870a204ee3870cda30f6373d76_mv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609600"/>
            <a:ext cx="2459436" cy="2391617"/>
          </a:xfrm>
          <a:prstGeom prst="rect">
            <a:avLst/>
          </a:prstGeom>
        </p:spPr>
      </p:pic>
      <p:pic>
        <p:nvPicPr>
          <p:cNvPr id="8" name="Picture 7" descr="unname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752600"/>
            <a:ext cx="35814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unnam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3400"/>
            <a:ext cx="3276600" cy="2399854"/>
          </a:xfrm>
          <a:prstGeom prst="rect">
            <a:avLst/>
          </a:prstGeom>
        </p:spPr>
      </p:pic>
      <p:pic>
        <p:nvPicPr>
          <p:cNvPr id="10" name="Picture 9" descr="unnamed (2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4267200"/>
            <a:ext cx="2774272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00400" y="609600"/>
            <a:ext cx="2743200" cy="8842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smtClean="0">
                <a:ln w="11430"/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66800" y="2895600"/>
            <a:ext cx="7467600" cy="6198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বুদ্ধিবৃত্তিক সম্পদের ধারণা দিতে পারবে;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3400" y="2133600"/>
            <a:ext cx="487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66800" y="3733800"/>
            <a:ext cx="7467600" cy="533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কপিরাইট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সম্পর্কে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বর্ণনা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66800" y="4442618"/>
            <a:ext cx="7467600" cy="58658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কপিরাইটের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আইন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ব্যাখ্যা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6800" y="5144869"/>
            <a:ext cx="6043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defTabSz="91440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182562"/>
            <a:ext cx="403098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4000" b="1" spc="50" dirty="0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সম্পদ</a:t>
            </a:r>
            <a:endParaRPr lang="en-US" sz="4000" b="1" spc="50" dirty="0">
              <a:ln w="11430"/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24416-6-singing-free-download-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-1066800"/>
            <a:ext cx="4800600" cy="4648200"/>
          </a:xfrm>
          <a:prstGeom prst="rect">
            <a:avLst/>
          </a:prstGeom>
        </p:spPr>
      </p:pic>
      <p:pic>
        <p:nvPicPr>
          <p:cNvPr id="6" name="Picture 5" descr="girl-singing-png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133600"/>
            <a:ext cx="2699896" cy="4572000"/>
          </a:xfrm>
          <a:prstGeom prst="rect">
            <a:avLst/>
          </a:prstGeom>
        </p:spPr>
      </p:pic>
      <p:pic>
        <p:nvPicPr>
          <p:cNvPr id="7" name="Picture 6" descr="unnamed (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286000"/>
            <a:ext cx="3657600" cy="3764012"/>
          </a:xfrm>
          <a:prstGeom prst="rect">
            <a:avLst/>
          </a:prstGeom>
        </p:spPr>
      </p:pic>
      <p:pic>
        <p:nvPicPr>
          <p:cNvPr id="8" name="Picture 7" descr="webmaster-girlsinging_Ilustracije_full_2251_2062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219200"/>
            <a:ext cx="3810000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1000" y="6172200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গান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করা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03098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4000" b="1" spc="50" dirty="0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সম্পদ</a:t>
            </a:r>
            <a:endParaRPr lang="en-US" sz="4000" b="1" spc="50" dirty="0">
              <a:ln w="11430"/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poetry-writing-less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429000"/>
            <a:ext cx="3429000" cy="3225875"/>
          </a:xfrm>
          <a:prstGeom prst="rect">
            <a:avLst/>
          </a:prstGeom>
        </p:spPr>
      </p:pic>
      <p:pic>
        <p:nvPicPr>
          <p:cNvPr id="7" name="Picture 6" descr="what-is-a-sonnet-2985266_FINAL-5c92a9d446e0fb0001376e7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0"/>
            <a:ext cx="4572000" cy="2803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47-470428_poem-clipart-cute-reading-poetry-clip-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5029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blog.bdnews24.com/wp-content/uploads/2012/08/image_531_1191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638799" y="228600"/>
            <a:ext cx="3276597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724400" y="5410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কবিতা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লিখা</a:t>
            </a:r>
            <a:endParaRPr lang="en-US" sz="36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76200"/>
            <a:ext cx="4764868" cy="2684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03098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4000" b="1" spc="50" dirty="0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সম্পদ</a:t>
            </a:r>
            <a:endParaRPr lang="en-US" sz="4000" b="1" spc="50" dirty="0">
              <a:ln w="11430"/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6135469"/>
            <a:ext cx="263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সিনেমা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তৈরি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81400" y="2438400"/>
            <a:ext cx="2667000" cy="3657600"/>
            <a:chOff x="6172199" y="1752600"/>
            <a:chExt cx="2286000" cy="3024523"/>
          </a:xfrm>
        </p:grpSpPr>
        <p:pic>
          <p:nvPicPr>
            <p:cNvPr id="14342" name="Picture 6" descr="https://upload.wikimedia.org/wikipedia/bn/thumb/7/77/Mukh_O_Mukhosh_DVD_Cover.jpg/220px-Mukh_O_Mukhosh_DVD_Cove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72199" y="1752600"/>
              <a:ext cx="2286000" cy="30245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 descr="downloa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5600" y="2138868"/>
              <a:ext cx="1152525" cy="1152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7" name="Picture 16" descr="MV5BODQ1YjllY2QtMTFhYy00Y2Y5LWIwYjEtYWVlYjE3NWQzN2JlXkEyXkFqcGdeQXVyODE5NzE3OTE@._V1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1676400"/>
            <a:ext cx="3276600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sujit-das-11544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2971800"/>
            <a:ext cx="2667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86198" y="0"/>
            <a:ext cx="4952999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03098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4000" b="1" spc="50" dirty="0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সম্পদ</a:t>
            </a:r>
            <a:endParaRPr lang="en-US" sz="4000" b="1" spc="50" dirty="0">
              <a:ln w="11430"/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6248400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ছবি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তোলা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4342" name="Picture 6" descr="https://upload.wikimedia.org/wikipedia/bn/thumb/7/77/Mukh_O_Mukhosh_DVD_Cover.jpg/220px-Mukh_O_Mukhosh_DVD_Cover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48000" y="2743200"/>
            <a:ext cx="32004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MV5BODQ1YjllY2QtMTFhYy00Y2Y5LWIwYjEtYWVlYjE3NWQzN2JlXkEyXkFqcGdeQXVyODE5NzE3OTE@._V1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914400"/>
            <a:ext cx="3276600" cy="553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sujit-das-11544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2971800"/>
            <a:ext cx="2666999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746</TotalTime>
  <Words>537</Words>
  <Application>Microsoft Office PowerPoint</Application>
  <PresentationFormat>On-screen Show (4:3)</PresentationFormat>
  <Paragraphs>84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Slide 1</vt:lpstr>
      <vt:lpstr>Slide 2</vt:lpstr>
      <vt:lpstr>Slide 3</vt:lpstr>
      <vt:lpstr>আজকের আলোচ্য বিষয় …….</vt:lpstr>
      <vt:lpstr>Slide 5</vt:lpstr>
      <vt:lpstr>বুদ্ধিবৃত্তিক সম্পদ</vt:lpstr>
      <vt:lpstr>বুদ্ধিবৃত্তিক সম্পদ</vt:lpstr>
      <vt:lpstr>বুদ্ধিবৃত্তিক সম্পদ</vt:lpstr>
      <vt:lpstr>বুদ্ধিবৃত্তিক সম্পদ</vt:lpstr>
      <vt:lpstr>বুদ্ধিবৃত্তিক সম্পদ</vt:lpstr>
      <vt:lpstr>বুদ্ধিবৃত্তিক সম্পদ</vt:lpstr>
      <vt:lpstr>বুদ্ধিবৃত্তিক সম্পদ</vt:lpstr>
      <vt:lpstr>কপিরাইট</vt:lpstr>
      <vt:lpstr>কপিরাইট</vt:lpstr>
      <vt:lpstr>কপিরাইট আইন</vt:lpstr>
      <vt:lpstr>Slide 16</vt:lpstr>
      <vt:lpstr>কপিরাইটের সাধারণ তথ্য</vt:lpstr>
      <vt:lpstr>মুক্ত দর্শন</vt:lpstr>
      <vt:lpstr>Slide 19</vt:lpstr>
      <vt:lpstr>মুক্ত দর্শন</vt:lpstr>
      <vt:lpstr>মুক্ত দর্শন</vt:lpstr>
      <vt:lpstr>Slide 22</vt:lpstr>
      <vt:lpstr>মূল্যায়ন</vt:lpstr>
      <vt:lpstr>বাড়ির কাজ</vt:lpstr>
      <vt:lpstr>Slide 25</vt:lpstr>
    </vt:vector>
  </TitlesOfParts>
  <Company>Dhaka Residential Model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USER</cp:lastModifiedBy>
  <cp:revision>456</cp:revision>
  <dcterms:created xsi:type="dcterms:W3CDTF">2014-05-10T11:53:28Z</dcterms:created>
  <dcterms:modified xsi:type="dcterms:W3CDTF">2020-12-05T06:20:07Z</dcterms:modified>
</cp:coreProperties>
</file>