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Slides/notesSlide1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2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C67385C5-3690-428B-A015-85C0A8DFF3FF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83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8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3BE486D5-CC6A-4FD9-B115-85C139F6EEC8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3BE486D5-CC6A-4FD9-B115-85C139F6EEC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21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22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bIns="45720" lIns="45720" rIns="45720"/>
          <a:lstStyle>
            <a:lvl1pPr algn="r">
              <a:defRPr b="1" sz="45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algn="tl" blurRad="53975" dir="5400000" dist="2286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3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algn="r" indent="0" marL="36576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24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2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6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anchor="b" bIns="0" lIns="91440"/>
          <a:lstStyle>
            <a:lvl1pPr algn="l">
              <a:buNone/>
              <a:defRPr baseline="0" b="0" cap="none" sz="360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anchor="t" lIns="118872" tIns="0"/>
          <a:lstStyle>
            <a:lvl1pPr algn="l" indent="0" marL="0" marR="36576">
              <a:spcBef>
                <a:spcPts val="0"/>
              </a:spcBef>
              <a:spcAft>
                <a:spcPts val="0"/>
              </a:spcAft>
              <a:buNone/>
              <a:defRPr b="0" sz="180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2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3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anchor="ctr" lIns="146304"/>
          <a:lstStyle>
            <a:lvl1pPr algn="l" indent="0" marL="0">
              <a:buNone/>
              <a:defRPr b="1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anchor="ctr" lIns="137160"/>
          <a:lstStyle>
            <a:lvl1pPr algn="l" indent="0" marL="0">
              <a:buNone/>
              <a:defRPr b="1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0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58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b="1" sz="2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indent="0" marL="18288" marR="18288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7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</a:lvl6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2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b="0" sz="360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algn="l" indent="0" marL="4572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48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7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8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/>
        </p:spPr>
        <p:txBody>
          <a:bodyPr anchor="b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/>
        </p:spPr>
        <p:txBody>
          <a:bodyPr lIns="182880" tIns="91440"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1048581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/>
        </p:spPr>
        <p:txBody>
          <a:bodyPr anchor="b" vert="horz"/>
          <a:lstStyle>
            <a:lvl1pPr algn="l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1" sz="3600" kern="1200" kumimoji="0">
          <a:solidFill>
            <a:schemeClr val="accent1">
              <a:tint val="88000"/>
              <a:satMod val="150000"/>
            </a:schemeClr>
          </a:solidFill>
          <a:effectLst>
            <a:outerShdw algn="tl" blurRad="53975" dir="5400000" dist="22860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265176" latinLnBrk="0" marL="265176" rtl="0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 kern="1200" kumimoji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algn="l" eaLnBrk="1" hangingPunct="1" indent="-201168" latinLnBrk="0" marL="548640" rtl="0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182880" latinLnBrk="0" marL="786384" rtl="0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024128" rtl="0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280160" rtl="0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490472" rtl="0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baseline="0" sz="17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700784" rtl="0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1920240" rtl="0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baseline="0" sz="15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148840" rtl="0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ectangle 1"/>
          <p:cNvSpPr/>
          <p:nvPr/>
        </p:nvSpPr>
        <p:spPr>
          <a:xfrm>
            <a:off x="633215" y="1031786"/>
            <a:ext cx="4028199" cy="1737342"/>
          </a:xfrm>
          <a:prstGeom prst="rect"/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80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b="1" dirty="0" sz="3200" lang="bn-BD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48588" name="TextBox 2"/>
          <p:cNvSpPr txBox="1"/>
          <p:nvPr/>
        </p:nvSpPr>
        <p:spPr>
          <a:xfrm>
            <a:off x="732502" y="3092946"/>
            <a:ext cx="8182898" cy="31394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মোঃমু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88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altLang="en-US" dirty="0" sz="8800" lang="en-IN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হমান</a:t>
            </a:r>
            <a:r>
              <a:rPr altLang="en-US" dirty="0" sz="8800" lang="en-US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8800" lang="bn-BD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dirty="0" sz="8800" lang="bn-BD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4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dirty="0" sz="44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dirty="0" sz="4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শি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dirty="0" sz="44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্ত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4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altLang="en-US" dirty="0" sz="44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ইসলামিয়া </a:t>
            </a:r>
            <a:r>
              <a:rPr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4000" lang="en-IN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খিল</a:t>
            </a:r>
            <a:r>
              <a:rPr altLang="en-US" dirty="0" sz="4000" lang="en-US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40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মাদ্রাসা </a:t>
            </a:r>
            <a:endParaRPr altLang="en-US" lang="zh-CN"/>
          </a:p>
          <a:p>
            <a:pPr algn="ctr"/>
            <a:r>
              <a:rPr altLang="en-US" dirty="0" sz="3200" lang="e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altLang="en-US" dirty="0" sz="3200" lang="e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দমদিঘী</a:t>
            </a:r>
            <a:r>
              <a:rPr altLang="en-US" dirty="0" sz="32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IN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বুগুডা</a:t>
            </a:r>
            <a:r>
              <a:rPr altLang="en-US" dirty="0" sz="32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BD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altLang="en-US" lang="zh-C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793896" y="296382"/>
            <a:ext cx="2007612" cy="2535236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4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9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48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4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9"/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2"/>
          <p:cNvSpPr txBox="1"/>
          <p:nvPr/>
        </p:nvSpPr>
        <p:spPr>
          <a:xfrm>
            <a:off x="2819400" y="381000"/>
            <a:ext cx="3657600" cy="1056640"/>
          </a:xfrm>
          <a:prstGeom prst="rect"/>
          <a:solidFill>
            <a:schemeClr val="tx2">
              <a:lumMod val="50000"/>
            </a:schemeClr>
          </a:solidFill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জুমার খুতবা আরবী ভাষায়</a:t>
            </a:r>
            <a:endParaRPr dirty="0" sz="3200" lang="en-US">
              <a:solidFill>
                <a:srgbClr val="FF0000"/>
              </a:solidFill>
            </a:endParaRPr>
          </a:p>
        </p:txBody>
      </p:sp>
      <p:pic>
        <p:nvPicPr>
          <p:cNvPr id="2097162" name="Picture 2" descr="C:\Users\TTC\Desktop\picter\yyyyyyyyyy\DSCN1100_small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524000" y="1905000"/>
            <a:ext cx="5867400" cy="4400550"/>
          </a:xfrm>
          <a:prstGeom prst="rect"/>
          <a:noFill/>
        </p:spPr>
      </p:pic>
      <p:sp>
        <p:nvSpPr>
          <p:cNvPr id="1048605" name="Down Arrow 3"/>
          <p:cNvSpPr/>
          <p:nvPr/>
        </p:nvSpPr>
        <p:spPr>
          <a:xfrm flipH="1">
            <a:off x="4385307" y="1066800"/>
            <a:ext cx="262892" cy="685800"/>
          </a:xfrm>
          <a:prstGeom prst="down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11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3"/>
          <p:cNvSpPr/>
          <p:nvPr/>
        </p:nvSpPr>
        <p:spPr>
          <a:xfrm>
            <a:off x="1568722" y="522524"/>
            <a:ext cx="6595401" cy="1342531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4800" lang="bn-BD">
                <a:latin typeface="NikoshBAN" pitchFamily="2" charset="0"/>
                <a:cs typeface="NikoshBAN" pitchFamily="2" charset="0"/>
              </a:rPr>
              <a:t>এসো উত্তর বলি-</a:t>
            </a:r>
          </a:p>
        </p:txBody>
      </p:sp>
      <p:sp>
        <p:nvSpPr>
          <p:cNvPr id="1048607" name="Rectangle 6"/>
          <p:cNvSpPr/>
          <p:nvPr/>
        </p:nvSpPr>
        <p:spPr>
          <a:xfrm>
            <a:off x="609600" y="1865055"/>
            <a:ext cx="8382000" cy="2504440"/>
          </a:xfrm>
          <a:prstGeom prst="rect"/>
        </p:spPr>
        <p:txBody>
          <a:bodyPr wrap="square">
            <a:spAutoFit/>
          </a:bodyPr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সালাত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dirty="0" sz="3200" lang="bn-BD">
                <a:latin typeface="NikoshBAN" pitchFamily="2" charset="0"/>
                <a:cs typeface="NikoshBAN" pitchFamily="2" charset="0"/>
              </a:rPr>
              <a:t>রাকাত ফরজ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।</a:t>
            </a:r>
            <a:endParaRPr dirty="0" sz="3200" lang="bn-BD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ফরজের জন্য জামাত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শর্ত।</a:t>
            </a:r>
            <a:endParaRPr dirty="0" sz="3200" lang="bn-BD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জন্য আজান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দুই টি। 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খুতবা শুনা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ওয়াজিব। </a:t>
            </a:r>
            <a:endParaRPr dirty="0" sz="3200" lang="bn-BD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খুতবা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আরবী ভাষায়।</a:t>
            </a:r>
            <a:endParaRPr dirty="0" sz="3200" lang="bn-BD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5"/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8"/>
                                        <p:tgtEl>
                                          <p:spTgt spid="1048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1"/>
                                        <p:tgtEl>
                                          <p:spTgt spid="1048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4"/>
                                        <p:tgtEl>
                                          <p:spTgt spid="1048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27"/>
                                        <p:tgtEl>
                                          <p:spTgt spid="1048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28600" y="587881"/>
            <a:ext cx="8839200" cy="5889119"/>
          </a:xfrm>
          <a:prstGeom prst="rect"/>
        </p:spPr>
      </p:pic>
      <p:sp>
        <p:nvSpPr>
          <p:cNvPr id="1048608" name="TextBox 4"/>
          <p:cNvSpPr txBox="1"/>
          <p:nvPr/>
        </p:nvSpPr>
        <p:spPr>
          <a:xfrm>
            <a:off x="2514600" y="120134"/>
            <a:ext cx="3733800" cy="46166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4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সালাতুল জুমা </a:t>
            </a:r>
            <a:endParaRPr dirty="0" sz="24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2" descr="C:\Users\TTC\Desktop\picter\yyyyyyyyyy\4_small7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52400" y="838676"/>
            <a:ext cx="8827931" cy="5866924"/>
          </a:xfrm>
          <a:prstGeom prst="rect"/>
          <a:noFill/>
        </p:spPr>
      </p:pic>
      <p:sp>
        <p:nvSpPr>
          <p:cNvPr id="1048609" name="TextBox 1"/>
          <p:cNvSpPr txBox="1"/>
          <p:nvPr/>
        </p:nvSpPr>
        <p:spPr>
          <a:xfrm>
            <a:off x="2667000" y="166945"/>
            <a:ext cx="350520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6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রুকু করা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Picture 2" descr="C:\Users\TTC\Desktop\picter\Mosque.Qibla_.01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57200" y="704850"/>
            <a:ext cx="8305800" cy="6229350"/>
          </a:xfrm>
          <a:prstGeom prst="rect"/>
          <a:noFill/>
        </p:spPr>
      </p:pic>
      <p:sp>
        <p:nvSpPr>
          <p:cNvPr id="1048610" name="TextBox 2"/>
          <p:cNvSpPr txBox="1"/>
          <p:nvPr/>
        </p:nvSpPr>
        <p:spPr>
          <a:xfrm>
            <a:off x="2895600" y="314980"/>
            <a:ext cx="3886200" cy="52322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8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সিজদা করা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2514600" y="685800"/>
            <a:ext cx="6007943" cy="1657363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8800" lang="bn-BD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dirty="0" sz="88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2" name="TextBox 2"/>
          <p:cNvSpPr txBox="1"/>
          <p:nvPr/>
        </p:nvSpPr>
        <p:spPr>
          <a:xfrm>
            <a:off x="1066800" y="2667000"/>
            <a:ext cx="7848600" cy="25044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জুমার নামাজ আদায় করা কী? 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নামাজের জন্য পবিত্র অর্জন করা কী?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জুমার নামাজ কোথায় পড়তে হয়?</a:t>
            </a:r>
          </a:p>
          <a:p>
            <a:pPr indent="-342900" marL="34290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কারা জুমার নামাজ আদায় করে?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667000" y="1219200"/>
            <a:ext cx="3835780" cy="5486400"/>
          </a:xfrm>
          <a:prstGeom prst="rect"/>
        </p:spPr>
      </p:pic>
      <p:sp>
        <p:nvSpPr>
          <p:cNvPr id="1048613" name="TextBox 3"/>
          <p:cNvSpPr txBox="1"/>
          <p:nvPr/>
        </p:nvSpPr>
        <p:spPr>
          <a:xfrm>
            <a:off x="1219200" y="605135"/>
            <a:ext cx="6781800" cy="9296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8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 আহকাম </a:t>
            </a:r>
            <a:r>
              <a:rPr dirty="0" sz="28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সাতটি</a:t>
            </a:r>
            <a:r>
              <a:rPr dirty="0" sz="28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dirty="0" sz="28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 আরকান </a:t>
            </a:r>
            <a:r>
              <a:rPr dirty="0" sz="28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ছয়টি-</a:t>
            </a:r>
            <a:endParaRPr dirty="0" sz="2000" lang="bn-BD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2362200" y="685800"/>
            <a:ext cx="4267200" cy="11430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bn-BD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dirty="0" sz="66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5" name="TextBox 2"/>
          <p:cNvSpPr txBox="1"/>
          <p:nvPr/>
        </p:nvSpPr>
        <p:spPr>
          <a:xfrm>
            <a:off x="1447800" y="2971800"/>
            <a:ext cx="6324600" cy="3469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প্রশ্নঃ-</a:t>
            </a:r>
          </a:p>
          <a:p>
            <a:pPr indent="-514350" marL="51435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জুমার নামাজের আহকাম কয়টি ও কি কি?</a:t>
            </a:r>
          </a:p>
          <a:p>
            <a:pPr indent="-514350" marL="514350">
              <a:buFont typeface="+mj-lt"/>
              <a:buAutoNum type="arabicPeriod"/>
            </a:pPr>
            <a:r>
              <a:rPr dirty="0" sz="3200" lang="bn-BD">
                <a:latin typeface="NikoshBAN" pitchFamily="2" charset="0"/>
                <a:cs typeface="NikoshBAN" pitchFamily="2" charset="0"/>
              </a:rPr>
              <a:t>জুমার নামাজের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আরকান কয়টি ও কি কি? </a:t>
            </a:r>
          </a:p>
          <a:p>
            <a:pPr indent="-514350" marL="514350">
              <a:buFont typeface="+mj-lt"/>
              <a:buAutoNum type="arabicPeriod"/>
            </a:pP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জুমার খুতবা শুনার গুরুত্ব আলোচনা কর । 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7"/>
                                        <p:tgtEl>
                                          <p:spTgt spid="10486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0"/>
                                        <p:tgtEl>
                                          <p:spTgt spid="10486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3"/>
                                        <p:tgtEl>
                                          <p:spTgt spid="10486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1828800" y="2057400"/>
            <a:ext cx="5181600" cy="2971800"/>
          </a:xfrm>
          <a:prstGeom prst="rect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16600" lang="bn-BD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r="5400000" dist="4318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b="1" dirty="0" sz="16600" lang="en-US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r="5400000" dist="4318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extBox 1"/>
          <p:cNvSpPr txBox="1"/>
          <p:nvPr/>
        </p:nvSpPr>
        <p:spPr>
          <a:xfrm>
            <a:off x="228600" y="1295400"/>
            <a:ext cx="8763000" cy="55524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7200" lang="bn-BD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 আকায়েদ ওয়াল ফিক্‌হ</a:t>
            </a:r>
          </a:p>
          <a:p>
            <a:pPr algn="ctr"/>
            <a:r>
              <a:rPr altLang="en-US" b="1" dirty="0" sz="60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b="1" dirty="0" sz="60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 শ্রেণি</a:t>
            </a:r>
            <a:endParaRPr b="1" dirty="0" sz="6000" lang="en-US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altLang="en-US" b="1" dirty="0" sz="60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altLang="en-US" b="1" dirty="0" sz="60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altLang="en-US" b="1" dirty="0" sz="60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60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altLang="en-US" b="1" dirty="0" sz="60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altLang="en-US" b="1" dirty="0" sz="60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্য</a:t>
            </a:r>
            <a:r>
              <a:rPr altLang="en-US" b="1" dirty="0" sz="60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altLang="en-US" b="1" dirty="0" sz="6000" lang="en-IN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altLang="en-US" b="1" dirty="0" sz="6000" lang="en-US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sz="6000" lang="en-US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b="1" dirty="0" sz="60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40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 ৫০ মিনিট</a:t>
            </a:r>
            <a:endParaRPr b="1" dirty="0" sz="4000" lang="en-US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 descr="C:\Users\TTC\Desktop\picter\yyyyyyyyyy\depositphotos_8046987-Muslim-man-performing-ablution-at-Jama-Masjid-Delhi-India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341827" y="1080416"/>
            <a:ext cx="4001573" cy="2500984"/>
          </a:xfrm>
          <a:prstGeom prst="rect"/>
          <a:noFill/>
        </p:spPr>
      </p:pic>
      <p:pic>
        <p:nvPicPr>
          <p:cNvPr id="2097154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381000" y="3810000"/>
            <a:ext cx="3980040" cy="2651702"/>
          </a:xfrm>
          <a:prstGeom prst="rect"/>
        </p:spPr>
      </p:pic>
      <p:pic>
        <p:nvPicPr>
          <p:cNvPr id="2097155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3" cstate="print"/>
          <a:stretch>
            <a:fillRect/>
          </a:stretch>
        </p:blipFill>
        <p:spPr>
          <a:xfrm>
            <a:off x="4724400" y="3810000"/>
            <a:ext cx="3782414" cy="2725848"/>
          </a:xfrm>
          <a:prstGeom prst="rect"/>
        </p:spPr>
      </p:pic>
      <p:pic>
        <p:nvPicPr>
          <p:cNvPr id="2097156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tretch>
            <a:fillRect/>
          </a:stretch>
        </p:blipFill>
        <p:spPr>
          <a:xfrm>
            <a:off x="4742407" y="1080416"/>
            <a:ext cx="3868193" cy="2577184"/>
          </a:xfrm>
          <a:prstGeom prst="rect"/>
        </p:spPr>
      </p:pic>
      <p:sp>
        <p:nvSpPr>
          <p:cNvPr id="1048590" name="TextBox 5"/>
          <p:cNvSpPr txBox="1"/>
          <p:nvPr/>
        </p:nvSpPr>
        <p:spPr>
          <a:xfrm>
            <a:off x="2895600" y="405825"/>
            <a:ext cx="3429000" cy="1539240"/>
          </a:xfrm>
          <a:prstGeom prst="rect"/>
          <a:solidFill>
            <a:schemeClr val="accent2"/>
          </a:solidFill>
        </p:spPr>
        <p:txBody>
          <a:bodyPr rtlCol="0" wrap="square">
            <a:spAutoFit/>
          </a:bodyPr>
          <a:p>
            <a:pPr algn="ctr"/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প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্র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য়</a:t>
            </a:r>
            <a:r>
              <a:rPr altLang="en-US"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ছ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এ</a:t>
            </a:r>
            <a:r>
              <a:rPr altLang="en-US" dirty="0" sz="3200" lang="en-US" smtClean="0">
                <a:latin typeface="NikoshBAN" pitchFamily="2" charset="0"/>
                <a:cs typeface="NikoshBAN" pitchFamily="2" charset="0"/>
              </a:rPr>
              <a:t>/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ছ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া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এ</a:t>
            </a:r>
            <a:r>
              <a:rPr altLang="en-US" dirty="0" sz="3200" lang="en-IN" smtClean="0">
                <a:latin typeface="NikoshBAN" pitchFamily="2" charset="0"/>
                <a:cs typeface="NikoshBAN" pitchFamily="2" charset="0"/>
              </a:rPr>
              <a:t>ী</a:t>
            </a:r>
            <a:r>
              <a:rPr altLang="en-US"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ছ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ব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200" lang="en-US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গ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ু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লি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দেখি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পাঠ</a:t>
            </a:r>
            <a:r>
              <a:rPr altLang="en-US" dirty="0" sz="3200" lang="en-US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শ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রোনাম</a:t>
            </a:r>
            <a:r>
              <a:rPr altLang="en-US" dirty="0" sz="3200" lang="en-US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ব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ল</a:t>
            </a:r>
            <a:r>
              <a:rPr altLang="en-US" dirty="0" sz="3200" lang="en-IN">
                <a:latin typeface="NikoshBAN" pitchFamily="2" charset="0"/>
                <a:cs typeface="NikoshBAN" pitchFamily="2" charset="0"/>
              </a:rPr>
              <a:t>ি</a:t>
            </a:r>
            <a:r>
              <a:rPr altLang="en-US" dirty="0" sz="3200" lang="en-US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>
                <a:latin typeface="NikoshBAN" pitchFamily="2" charset="0"/>
                <a:cs typeface="NikoshBAN" pitchFamily="2" charset="0"/>
              </a:rPr>
              <a:t> </a:t>
            </a:r>
            <a:r>
              <a:rPr altLang="en-US" dirty="0" sz="3200" lang="en-US">
                <a:latin typeface="NikoshBAN" pitchFamily="2" charset="0"/>
                <a:cs typeface="NikoshBAN" pitchFamily="2" charset="0"/>
              </a:rPr>
              <a:t>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1" name="TextBox 6"/>
          <p:cNvSpPr txBox="1"/>
          <p:nvPr/>
        </p:nvSpPr>
        <p:spPr>
          <a:xfrm>
            <a:off x="533400" y="818315"/>
            <a:ext cx="3886200" cy="2758441"/>
          </a:xfrm>
          <a:prstGeom prst="rect"/>
          <a:noFill/>
        </p:spPr>
        <p:txBody>
          <a:bodyPr rtlCol="0" wrap="square">
            <a:spAutoFit/>
          </a:bodyPr>
          <a:p>
            <a:endParaRPr dirty="0" lang="bn-BD" smtClean="0"/>
          </a:p>
          <a:p>
            <a:endParaRPr dirty="0" lang="bn-BD"/>
          </a:p>
          <a:p>
            <a:endParaRPr dirty="0" lang="bn-BD" smtClean="0"/>
          </a:p>
          <a:p>
            <a:endParaRPr dirty="0" lang="bn-BD"/>
          </a:p>
          <a:p>
            <a:endParaRPr dirty="0" lang="bn-BD" smtClean="0"/>
          </a:p>
          <a:p>
            <a:endParaRPr dirty="0" lang="bn-BD"/>
          </a:p>
          <a:p>
            <a:endParaRPr dirty="0" lang="bn-BD" smtClean="0"/>
          </a:p>
          <a:p>
            <a:endParaRPr dirty="0" lang="bn-BD"/>
          </a:p>
          <a:p>
            <a:endParaRPr dirty="0" lang="bn-BD" smtClean="0"/>
          </a:p>
          <a:p>
            <a:endParaRPr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32" presetSubtype="0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dur="1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7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dur="200" fill="hold" id="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dur="200" fill="hold" id="9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dur="200" fill="hold" id="1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5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1000" y="457200"/>
            <a:ext cx="4191000" cy="3352800"/>
          </a:xfrm>
          <a:prstGeom prst="rect"/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algn="tl" blurRad="50000" rotWithShape="0">
              <a:srgbClr val="000000">
                <a:alpha val="41000"/>
              </a:srgbClr>
            </a:outerShdw>
          </a:effectLst>
          <a:scene3d>
            <a:camera prst="orthographicFront"/>
            <a:lightRig dir="t" rig="twoP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97158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5029200" y="3048000"/>
            <a:ext cx="3840121" cy="3348105"/>
          </a:xfrm>
          <a:prstGeom prst="rect"/>
          <a:ln w="190500" cap="sq">
            <a:solidFill>
              <a:srgbClr val="C8C6BD"/>
            </a:solidFill>
            <a:prstDash val="solid"/>
            <a:miter lim="800000"/>
          </a:ln>
          <a:effectLst>
            <a:outerShdw algn="bl" blurRad="254000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dir="t" rig="threeP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48592" name="Rectangle 5"/>
          <p:cNvSpPr/>
          <p:nvPr/>
        </p:nvSpPr>
        <p:spPr>
          <a:xfrm>
            <a:off x="990600" y="5414587"/>
            <a:ext cx="4019673" cy="904427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r>
              <a:rPr dirty="0" sz="32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খুতবার পূর্বে আজান</a:t>
            </a:r>
            <a:endParaRPr dirty="0" sz="32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3" name="Up Arrow 9"/>
          <p:cNvSpPr/>
          <p:nvPr/>
        </p:nvSpPr>
        <p:spPr>
          <a:xfrm>
            <a:off x="2209800" y="4191000"/>
            <a:ext cx="457200" cy="1066800"/>
          </a:xfrm>
          <a:prstGeom prst="upArrow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48594" name="Rectangle 10"/>
          <p:cNvSpPr/>
          <p:nvPr/>
        </p:nvSpPr>
        <p:spPr>
          <a:xfrm>
            <a:off x="5867400" y="533400"/>
            <a:ext cx="2514600" cy="762000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জুমার আজান</a:t>
            </a:r>
            <a:endParaRPr dirty="0" sz="3200"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5" name="Down Arrow 11"/>
          <p:cNvSpPr/>
          <p:nvPr/>
        </p:nvSpPr>
        <p:spPr>
          <a:xfrm>
            <a:off x="6949260" y="1524000"/>
            <a:ext cx="365940" cy="1219200"/>
          </a:xfrm>
          <a:prstGeom prst="downArrow"/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8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22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  <p:bldP spid="1048594" grpId="0" animBg="1"/>
      <p:bldP spid="10485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Rectangle 1"/>
          <p:cNvSpPr/>
          <p:nvPr/>
        </p:nvSpPr>
        <p:spPr>
          <a:xfrm>
            <a:off x="364163" y="239938"/>
            <a:ext cx="8415673" cy="4264156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ছ</a:t>
            </a:r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া</a:t>
            </a:r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ল</a:t>
            </a:r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া</a:t>
            </a:r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ত</a:t>
            </a:r>
            <a:r>
              <a:rPr altLang="en-US" b="1" dirty="0" sz="5400" lang="en-US">
                <a:latin typeface="NikoshBAN" pitchFamily="2" charset="0"/>
                <a:cs typeface="NikoshBAN" pitchFamily="2" charset="0"/>
              </a:rPr>
              <a:t> </a:t>
            </a:r>
            <a:endParaRPr b="1" dirty="0" sz="5400" lang="en-US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জ</a:t>
            </a:r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ু</a:t>
            </a:r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ম</a:t>
            </a:r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া</a:t>
            </a:r>
            <a:r>
              <a:rPr altLang="en-US" b="1" dirty="0" sz="5400" lang="en-IN">
                <a:latin typeface="NikoshBAN" pitchFamily="2" charset="0"/>
                <a:cs typeface="NikoshBAN" pitchFamily="2" charset="0"/>
              </a:rPr>
              <a:t>র</a:t>
            </a:r>
            <a:r>
              <a:rPr altLang="en-US" b="1" dirty="0" sz="5400" lang="en-US"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5400" lang="en-US">
                <a:latin typeface="NikoshBAN" pitchFamily="2" charset="0"/>
                <a:cs typeface="NikoshBAN" pitchFamily="2" charset="0"/>
              </a:rPr>
              <a:t> </a:t>
            </a:r>
            <a:endParaRPr b="1" dirty="0" sz="5400" lang="en-US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5400" lang="bn-BD" smtClean="0">
                <a:latin typeface="NikoshBAN" pitchFamily="2" charset="0"/>
                <a:cs typeface="NikoshBAN" pitchFamily="2" charset="0"/>
              </a:rPr>
              <a:t> সালাত আদা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য়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ে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র</a:t>
            </a:r>
            <a:r>
              <a:rPr altLang="en-US" b="1" dirty="0" sz="54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শ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ত</a:t>
            </a:r>
            <a:r>
              <a:rPr altLang="en-US" b="1" dirty="0" sz="54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স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ম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ু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হ</a:t>
            </a:r>
            <a:r>
              <a:rPr b="1" dirty="0" sz="5400" lang="bn-BD" smtClean="0">
                <a:latin typeface="NikoshBAN" pitchFamily="2" charset="0"/>
                <a:cs typeface="NikoshBAN" pitchFamily="2" charset="0"/>
              </a:rPr>
              <a:t>ও 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র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ো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ক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ন</a:t>
            </a:r>
            <a:r>
              <a:rPr altLang="en-US" b="1" dirty="0" sz="54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54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স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ম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ু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হ</a:t>
            </a:r>
            <a:r>
              <a:rPr altLang="en-US" b="1" dirty="0" sz="54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ও</a:t>
            </a:r>
            <a:r>
              <a:rPr altLang="en-US" b="1" dirty="0" sz="54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b="1" dirty="0" sz="5400" lang="bn-BD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b="1" dirty="0" sz="54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ব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ল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ত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ে</a:t>
            </a:r>
            <a:endParaRPr b="1" dirty="0" sz="5400" lang="en-US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প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া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র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ব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ে</a:t>
            </a:r>
            <a:r>
              <a:rPr altLang="en-US" b="1" dirty="0" sz="5400" lang="en-IN" smtClean="0">
                <a:latin typeface="NikoshBAN" pitchFamily="2" charset="0"/>
                <a:cs typeface="NikoshBAN" pitchFamily="2" charset="0"/>
              </a:rPr>
              <a:t>।</a:t>
            </a:r>
            <a:r>
              <a:rPr b="1" dirty="0" sz="5400" lang="bn-BD" smtClean="0">
                <a:latin typeface="NikoshBAN" pitchFamily="2" charset="0"/>
                <a:cs typeface="NikoshBAN" pitchFamily="2" charset="0"/>
              </a:rPr>
              <a:t> </a:t>
            </a:r>
            <a:endParaRPr b="1" dirty="0" sz="5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7" name="TextBox 2"/>
          <p:cNvSpPr txBox="1"/>
          <p:nvPr/>
        </p:nvSpPr>
        <p:spPr>
          <a:xfrm>
            <a:off x="1524000" y="3200400"/>
            <a:ext cx="6019800" cy="891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endParaRPr dirty="0" sz="5400" lang="en-US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Rectangle 1"/>
          <p:cNvSpPr/>
          <p:nvPr/>
        </p:nvSpPr>
        <p:spPr>
          <a:xfrm>
            <a:off x="2971800" y="990600"/>
            <a:ext cx="3352800" cy="1066800"/>
          </a:xfrm>
          <a:prstGeom prst="rect"/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b="1" dirty="0" sz="5400" lang="bn-BD" smtClean="0">
                <a:latin typeface="NikoshBAN" pitchFamily="2" charset="0"/>
                <a:cs typeface="NikoshBAN" pitchFamily="2" charset="0"/>
              </a:rPr>
              <a:t>শিখন ফল </a:t>
            </a:r>
            <a:endParaRPr b="1" dirty="0" sz="54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9" name="TextBox 2"/>
          <p:cNvSpPr txBox="1"/>
          <p:nvPr/>
        </p:nvSpPr>
        <p:spPr>
          <a:xfrm>
            <a:off x="1676400" y="2667000"/>
            <a:ext cx="6019800" cy="37744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জুমার সালাত কয় রাকাত ফরজ তা বলতে পারবে।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>
                <a:latin typeface="NikoshBAN" pitchFamily="2" charset="0"/>
                <a:cs typeface="NikoshBAN" pitchFamily="2" charset="0"/>
              </a:rPr>
              <a:t>জুমার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ফরজের জন্য জামাত কি তা বলতে পারবে।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>
                <a:latin typeface="NikoshBAN" pitchFamily="2" charset="0"/>
                <a:cs typeface="NikoshBAN" pitchFamily="2" charset="0"/>
              </a:rPr>
              <a:t>জুমার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জন্য আজান কয়টি তা বলতে পারবে।  </a:t>
            </a:r>
            <a:endParaRPr dirty="0" sz="2400" lang="en-US" smtClean="0">
              <a:latin typeface="NikoshBAN" pitchFamily="2" charset="0"/>
              <a:cs typeface="NikoshBAN" pitchFamily="2" charset="0"/>
            </a:endParaRPr>
          </a:p>
          <a:p>
            <a:pPr indent="-514350" marL="514350">
              <a:buFont typeface="+mj-lt"/>
              <a:buAutoNum type="arabicPeriod"/>
            </a:pP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জুমার খুতবা শুনা কি তা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পারবে। </a:t>
            </a:r>
          </a:p>
          <a:p>
            <a:pPr indent="-514350" marL="514350">
              <a:buFont typeface="+mj-lt"/>
              <a:buAutoNum type="arabicPeriod"/>
            </a:pPr>
            <a:r>
              <a:rPr dirty="0" sz="2400" lang="bn-BD">
                <a:latin typeface="NikoshBAN" pitchFamily="2" charset="0"/>
                <a:cs typeface="NikoshBAN" pitchFamily="2" charset="0"/>
              </a:rPr>
              <a:t>জুমার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খুতবা কোন ভাষায় তা 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বিশ্লেষণ করতে পারবে</a:t>
            </a:r>
            <a:r>
              <a:rPr dirty="0" sz="2400" lang="bn-BD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 id="12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2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7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2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37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457200" y="817399"/>
            <a:ext cx="8382000" cy="6040602"/>
          </a:xfrm>
          <a:prstGeom prst="rect"/>
        </p:spPr>
      </p:pic>
      <p:sp>
        <p:nvSpPr>
          <p:cNvPr id="1048600" name="TextBox 4"/>
          <p:cNvSpPr txBox="1"/>
          <p:nvPr/>
        </p:nvSpPr>
        <p:spPr>
          <a:xfrm>
            <a:off x="2895600" y="304800"/>
            <a:ext cx="3886200" cy="1056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BD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জুমার সালাত দুই রাকাত</a:t>
            </a:r>
            <a:endParaRPr dirty="0" sz="3200" lang="en-US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6200" y="762000"/>
            <a:ext cx="9035345" cy="6019800"/>
          </a:xfrm>
          <a:prstGeom prst="rect"/>
        </p:spPr>
      </p:pic>
      <p:sp>
        <p:nvSpPr>
          <p:cNvPr id="1048601" name="TextBox 3"/>
          <p:cNvSpPr txBox="1"/>
          <p:nvPr/>
        </p:nvSpPr>
        <p:spPr>
          <a:xfrm>
            <a:off x="2650772" y="329625"/>
            <a:ext cx="3886200" cy="584775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জামাত শর্ত</a:t>
            </a:r>
            <a:endParaRPr dirty="0" sz="3200" lang="en-US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" descr="C:\Users\TTC\Desktop\picter\yyyyyyyyyy\DSCN1100_small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990600" y="1621064"/>
            <a:ext cx="6934200" cy="5200650"/>
          </a:xfrm>
          <a:prstGeom prst="rect"/>
          <a:noFill/>
        </p:spPr>
      </p:pic>
      <p:sp>
        <p:nvSpPr>
          <p:cNvPr id="1048602" name="TextBox 2"/>
          <p:cNvSpPr txBox="1"/>
          <p:nvPr/>
        </p:nvSpPr>
        <p:spPr>
          <a:xfrm>
            <a:off x="3124200" y="300335"/>
            <a:ext cx="3276600" cy="8026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24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জুমায় </a:t>
            </a:r>
            <a:r>
              <a:rPr dirty="0" sz="2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খুতবা </a:t>
            </a:r>
            <a:r>
              <a:rPr dirty="0" sz="2400" lang="bn-BD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শুনা </a:t>
            </a:r>
            <a:r>
              <a:rPr dirty="0" sz="2400" lang="bn-BD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ওয়াজিব</a:t>
            </a:r>
            <a:endParaRPr dirty="0" sz="2400" lang="en-US">
              <a:solidFill>
                <a:srgbClr val="FF0000"/>
              </a:solidFill>
            </a:endParaRPr>
          </a:p>
        </p:txBody>
      </p:sp>
      <p:sp>
        <p:nvSpPr>
          <p:cNvPr id="1048603" name="Down Arrow 3"/>
          <p:cNvSpPr/>
          <p:nvPr/>
        </p:nvSpPr>
        <p:spPr>
          <a:xfrm flipH="1">
            <a:off x="4312919" y="781050"/>
            <a:ext cx="144781" cy="819150"/>
          </a:xfrm>
          <a:prstGeom prst="down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dur="2000" fill="hold" id="6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3" grpId="0" animBg="1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mposite">
      <a:dk1>
        <a:sysClr lastClr="000000" val="windowText"/>
      </a:dk1>
      <a:lt1>
        <a:sysClr lastClr="FFFFFF" val="window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dir="t" rig="contrasting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algn="tl" flip="none" sx="75000" sy="7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TTC</dc:creator>
  <cp:lastModifiedBy>Madina Computer</cp:lastModifiedBy>
  <dcterms:created xsi:type="dcterms:W3CDTF">2006-08-14T12:00:00Z</dcterms:created>
  <dcterms:modified xsi:type="dcterms:W3CDTF">2020-10-05T15:12:35Z</dcterms:modified>
</cp:coreProperties>
</file>