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24"/>
  </p:notesMasterIdLst>
  <p:sldIdLst>
    <p:sldId id="276" r:id="rId2"/>
    <p:sldId id="328" r:id="rId3"/>
    <p:sldId id="329" r:id="rId4"/>
    <p:sldId id="335" r:id="rId5"/>
    <p:sldId id="336" r:id="rId6"/>
    <p:sldId id="333" r:id="rId7"/>
    <p:sldId id="344" r:id="rId8"/>
    <p:sldId id="288" r:id="rId9"/>
    <p:sldId id="292" r:id="rId10"/>
    <p:sldId id="294" r:id="rId11"/>
    <p:sldId id="296" r:id="rId12"/>
    <p:sldId id="297" r:id="rId13"/>
    <p:sldId id="304" r:id="rId14"/>
    <p:sldId id="305" r:id="rId15"/>
    <p:sldId id="307" r:id="rId16"/>
    <p:sldId id="309" r:id="rId17"/>
    <p:sldId id="337" r:id="rId18"/>
    <p:sldId id="340" r:id="rId19"/>
    <p:sldId id="338" r:id="rId20"/>
    <p:sldId id="348" r:id="rId21"/>
    <p:sldId id="346" r:id="rId22"/>
    <p:sldId id="33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948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35-DE92-4F8A-BF8D-6D8A19D93B2A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2301F-8039-4E70-9A8F-683AEA3E57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2148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2FA71-D127-48D0-AAAF-DD4582E175D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0871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D5FE05-2663-444F-A75C-44CA4BE44E8A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ADD9B9-5420-44EF-AD20-B35FB8339DB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7163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FE05-2663-444F-A75C-44CA4BE44E8A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9B9-5420-44EF-AD20-B35FB8339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063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FE05-2663-444F-A75C-44CA4BE44E8A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9B9-5420-44EF-AD20-B35FB8339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6724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FE05-2663-444F-A75C-44CA4BE44E8A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9B9-5420-44EF-AD20-B35FB8339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5852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FE05-2663-444F-A75C-44CA4BE44E8A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9B9-5420-44EF-AD20-B35FB8339DB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635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FE05-2663-444F-A75C-44CA4BE44E8A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9B9-5420-44EF-AD20-B35FB8339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3578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FE05-2663-444F-A75C-44CA4BE44E8A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9B9-5420-44EF-AD20-B35FB8339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5698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FE05-2663-444F-A75C-44CA4BE44E8A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9B9-5420-44EF-AD20-B35FB8339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289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FE05-2663-444F-A75C-44CA4BE44E8A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9B9-5420-44EF-AD20-B35FB8339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7771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FE05-2663-444F-A75C-44CA4BE44E8A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9B9-5420-44EF-AD20-B35FB8339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1037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5FE05-2663-444F-A75C-44CA4BE44E8A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D9B9-5420-44EF-AD20-B35FB8339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5914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9D5FE05-2663-444F-A75C-44CA4BE44E8A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9ADD9B9-5420-44EF-AD20-B35FB8339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365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8320A93-0A2C-43D5-BE63-EC6418AA8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0703" y="2112579"/>
            <a:ext cx="4745421" cy="42566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34662" y="4540443"/>
            <a:ext cx="55021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NikoshBAN" pitchFamily="2" charset="0"/>
                <a:cs typeface="NikoshBAN" pitchFamily="2" charset="0"/>
              </a:rPr>
              <a:t>সাধারণ গণিত</a:t>
            </a:r>
          </a:p>
        </p:txBody>
      </p:sp>
      <p:sp>
        <p:nvSpPr>
          <p:cNvPr id="6" name="TextBox 1"/>
          <p:cNvSpPr txBox="1">
            <a:spLocks/>
          </p:cNvSpPr>
          <p:nvPr/>
        </p:nvSpPr>
        <p:spPr>
          <a:xfrm flipH="1">
            <a:off x="1450428" y="457200"/>
            <a:ext cx="10216055" cy="1421928"/>
          </a:xfrm>
          <a:prstGeom prst="rect">
            <a:avLst/>
          </a:prstGeom>
          <a:gradFill flip="none" rotWithShape="1">
            <a:gsLst>
              <a:gs pos="0">
                <a:srgbClr val="0033CC">
                  <a:tint val="66000"/>
                  <a:satMod val="160000"/>
                </a:srgbClr>
              </a:gs>
              <a:gs pos="50000">
                <a:srgbClr val="0033CC">
                  <a:tint val="44500"/>
                  <a:satMod val="160000"/>
                </a:srgbClr>
              </a:gs>
              <a:gs pos="100000">
                <a:srgbClr val="0033CC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vert="horz" wrap="square" lIns="91440" tIns="45720" rIns="91440" bIns="4572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 smtClean="0">
                <a:ln w="11430"/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8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1430"/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48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1430"/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48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1430"/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1430"/>
                <a:latin typeface="NikoshBAN" pitchFamily="2" charset="0"/>
                <a:cs typeface="NikoshBAN" pitchFamily="2" charset="0"/>
              </a:rPr>
              <a:t>শেখা</a:t>
            </a:r>
            <a:r>
              <a:rPr lang="bn-BD" sz="4800" dirty="0" smtClean="0">
                <a:ln w="11430"/>
                <a:latin typeface="NikoshBAN" pitchFamily="2" charset="0"/>
                <a:cs typeface="NikoshBAN" pitchFamily="2" charset="0"/>
              </a:rPr>
              <a:t>য়</a:t>
            </a:r>
            <a:r>
              <a:rPr lang="en-US" sz="48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1430"/>
                <a:latin typeface="NikoshBAN" pitchFamily="2" charset="0"/>
                <a:cs typeface="NikoshBAN" pitchFamily="2" charset="0"/>
              </a:rPr>
              <a:t>গণিতকে</a:t>
            </a:r>
            <a:r>
              <a:rPr lang="en-US" sz="48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1430"/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48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1430"/>
                <a:latin typeface="NikoshBAN" pitchFamily="2" charset="0"/>
                <a:cs typeface="NikoshBAN" pitchFamily="2" charset="0"/>
              </a:rPr>
              <a:t>করেনা</a:t>
            </a:r>
            <a:r>
              <a:rPr lang="en-US" sz="48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1430"/>
                <a:latin typeface="NikoshBAN" pitchFamily="2" charset="0"/>
                <a:cs typeface="NikoshBAN" pitchFamily="2" charset="0"/>
              </a:rPr>
              <a:t>ভয়</a:t>
            </a:r>
            <a:r>
              <a:rPr lang="en-US" sz="4800" dirty="0" smtClean="0">
                <a:ln w="1143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n w="11430"/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8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1430"/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8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1430"/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1430"/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8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1430"/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4800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n w="11430"/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-1792860" y="2671108"/>
            <a:ext cx="5351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সকলকে স্বাগতম</a:t>
            </a:r>
            <a:endParaRPr lang="en-US" sz="6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26819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028" y="331076"/>
            <a:ext cx="11225048" cy="981909"/>
          </a:xfrm>
        </p:spPr>
        <p:txBody>
          <a:bodyPr>
            <a:noAutofit/>
          </a:bodyPr>
          <a:lstStyle/>
          <a:p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0.31 এবং 0.12 এর মধ্যে দুইটি অমুলদ সংখ্যা নির্ণয় কর।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6432" y="1553308"/>
            <a:ext cx="10707835" cy="4402323"/>
          </a:xfrm>
        </p:spPr>
      </p:pic>
    </p:spTree>
    <p:extLst>
      <p:ext uri="{BB962C8B-B14F-4D97-AF65-F5344CB8AC3E}">
        <p14:creationId xmlns:p14="http://schemas.microsoft.com/office/powerpoint/2010/main" xmlns="" val="3224343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1217" y="504497"/>
            <a:ext cx="9230409" cy="5770179"/>
          </a:xfrm>
        </p:spPr>
      </p:pic>
    </p:spTree>
    <p:extLst>
      <p:ext uri="{BB962C8B-B14F-4D97-AF65-F5344CB8AC3E}">
        <p14:creationId xmlns:p14="http://schemas.microsoft.com/office/powerpoint/2010/main" xmlns="" val="1653924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846" y="375138"/>
            <a:ext cx="9875520" cy="762000"/>
          </a:xfrm>
        </p:spPr>
        <p:txBody>
          <a:bodyPr>
            <a:normAutofit/>
          </a:bodyPr>
          <a:lstStyle/>
          <a:p>
            <a:r>
              <a:rPr lang="bn-IN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আবৃত দশমিক ভগ্নাংশে প্রকাশ করঃ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0370" y="1137138"/>
            <a:ext cx="5251877" cy="527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2037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077310"/>
          </a:xfrm>
        </p:spPr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 করঃ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83" y="1740878"/>
            <a:ext cx="10704786" cy="46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4890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319" y="267286"/>
            <a:ext cx="9875520" cy="1356360"/>
          </a:xfrm>
        </p:spPr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বিয়োগ করঃ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6129" y="1623646"/>
            <a:ext cx="7149901" cy="493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7822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গুণ করঃ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35734" y="445476"/>
            <a:ext cx="3309527" cy="613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1075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 করঃ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7636" y="521678"/>
            <a:ext cx="3670641" cy="566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7080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8316" y="399393"/>
            <a:ext cx="4367049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200" y="2514601"/>
            <a:ext cx="104507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6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সংখ্যারেখা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pPr>
              <a:buFont typeface="Wingdings" pitchFamily="2" charset="2"/>
              <a:buChar char="Ø"/>
            </a:pP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পূর্ণসংখ্যার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সেটকে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8000" y="533400"/>
            <a:ext cx="11379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9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000" y="3184634"/>
            <a:ext cx="8620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</a:t>
            </a: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্য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42290" y="299544"/>
            <a:ext cx="5123793" cy="156966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9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9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0525" y="3121572"/>
            <a:ext cx="10152992" cy="24314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মূলদ</a:t>
            </a:r>
            <a:r>
              <a:rPr lang="en-US" sz="5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‍ও </a:t>
            </a:r>
            <a:r>
              <a:rPr lang="en-US" sz="54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অমূলদ</a:t>
            </a:r>
            <a:r>
              <a:rPr lang="en-US" sz="5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5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5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মূলদ</a:t>
            </a:r>
            <a:r>
              <a:rPr lang="en-US" sz="5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5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শ্রেণীবিন্যাস</a:t>
            </a:r>
            <a:r>
              <a:rPr lang="en-US" sz="5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4400" b="1" dirty="0" smtClean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endParaRPr lang="en-US" sz="4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1905000" y="3352800"/>
            <a:ext cx="7848600" cy="267765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এ. কে. এম. নুরুল ইসলাম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বি.এস-সি;বি.এড;এম.এ.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প্রথম শ্রেনী)</a:t>
            </a:r>
            <a:endParaRPr lang="en-AU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বকশিশাহ্‌ উচ্চ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ফুলগাজী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ফেনী।</a:t>
            </a:r>
            <a:endParaRPr lang="en-AU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DELL\Documents\photo09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763000" y="228600"/>
            <a:ext cx="2743200" cy="2667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38400" y="914401"/>
            <a:ext cx="4775200" cy="10156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উপস্থাপনায়</a:t>
            </a:r>
            <a:endParaRPr lang="en-US" sz="6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109" y="2017987"/>
            <a:ext cx="9801705" cy="43355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39614" y="1813035"/>
            <a:ext cx="520262" cy="5990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89131" y="630620"/>
            <a:ext cx="4067504" cy="1015663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="" val="2826158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2400" y="609600"/>
            <a:ext cx="1056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/>
          </a:p>
        </p:txBody>
      </p:sp>
      <p:sp>
        <p:nvSpPr>
          <p:cNvPr id="3" name="Rectangle 2"/>
          <p:cNvSpPr/>
          <p:nvPr/>
        </p:nvSpPr>
        <p:spPr>
          <a:xfrm>
            <a:off x="3279228" y="409903"/>
            <a:ext cx="5171089" cy="12854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bn-BD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0882" y="3263461"/>
            <a:ext cx="9333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1.73205</a:t>
            </a:r>
            <a:r>
              <a:rPr lang="bn-BD" sz="4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3</a:t>
            </a:r>
            <a:r>
              <a:rPr lang="bn-BD" sz="4400" b="1" dirty="0" smtClean="0"/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এর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মধ্যে দুইটি অমূলদ সংখ্যা নির্ণয় কর।</a:t>
            </a:r>
          </a:p>
          <a:p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bn-BD" sz="3200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921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2580" y="1765739"/>
            <a:ext cx="7394027" cy="46508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22937" y="394138"/>
            <a:ext cx="7157545" cy="1862048"/>
          </a:xfrm>
          <a:prstGeom prst="rect">
            <a:avLst/>
          </a:prstGeo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86026" y="929390"/>
            <a:ext cx="5453022" cy="11130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পাঠ পরিচিতি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10303" y="2506718"/>
            <a:ext cx="608549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23793" y="4272455"/>
            <a:ext cx="43512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br>
              <a:rPr lang="en-US" sz="4000" dirty="0" smtClean="0">
                <a:latin typeface="NikoshBAN" pitchFamily="2" charset="0"/>
                <a:cs typeface="NikoshBAN" pitchFamily="2" charset="0"/>
              </a:rPr>
            </a:b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181600" y="2057400"/>
            <a:ext cx="1320800" cy="83820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C00000"/>
                </a:solidFill>
              </a:rPr>
              <a:t>0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09600" y="1676400"/>
            <a:ext cx="1320800" cy="83820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gency FB"/>
              </a:rPr>
              <a:t>1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721600" y="3429000"/>
            <a:ext cx="1320800" cy="8382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Agency FB"/>
              </a:rPr>
              <a:t>¾</a:t>
            </a:r>
            <a:r>
              <a:rPr lang="en-US" sz="3600" b="1" dirty="0" smtClean="0">
                <a:solidFill>
                  <a:srgbClr val="C00000"/>
                </a:solidFill>
                <a:latin typeface="Agency FB"/>
              </a:rPr>
              <a:t>  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438400" y="3810000"/>
            <a:ext cx="1320800" cy="838200"/>
          </a:xfrm>
          <a:prstGeom prst="ellipse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gency FB"/>
              </a:rPr>
              <a:t>√3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181600" y="4648200"/>
            <a:ext cx="1727200" cy="1097280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gency FB"/>
              </a:rPr>
              <a:t>1.23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823200" y="4724400"/>
            <a:ext cx="1727200" cy="990600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Agency FB"/>
              </a:rPr>
              <a:t>-¾</a:t>
            </a:r>
            <a:r>
              <a:rPr lang="en-US" sz="3600" b="1" dirty="0" smtClean="0">
                <a:solidFill>
                  <a:srgbClr val="C00000"/>
                </a:solidFill>
                <a:latin typeface="Agency FB"/>
              </a:rPr>
              <a:t>  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9042400" y="1600200"/>
            <a:ext cx="1727200" cy="114300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Agency FB"/>
              </a:rPr>
              <a:t> ½ 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336800" y="1752600"/>
            <a:ext cx="1320800" cy="83820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gency FB"/>
              </a:rPr>
              <a:t>2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9600" y="2819400"/>
            <a:ext cx="1320800" cy="83820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gency FB"/>
              </a:rPr>
              <a:t>5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641600" y="2667000"/>
            <a:ext cx="1320800" cy="838200"/>
          </a:xfrm>
          <a:prstGeom prst="ellipse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gency FB"/>
              </a:rPr>
              <a:t>√2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165600" y="1447800"/>
            <a:ext cx="1320800" cy="83820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gency FB"/>
              </a:rPr>
              <a:t>3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09600" y="4191000"/>
            <a:ext cx="1320800" cy="83820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gency FB"/>
              </a:rPr>
              <a:t>9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540000" y="4800600"/>
            <a:ext cx="1930400" cy="1219200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gency FB"/>
              </a:rPr>
              <a:t>-2.35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9753600" y="2895600"/>
            <a:ext cx="1930400" cy="1295400"/>
            <a:chOff x="7315200" y="2895600"/>
            <a:chExt cx="1371600" cy="1295400"/>
          </a:xfrm>
          <a:noFill/>
        </p:grpSpPr>
        <p:sp>
          <p:nvSpPr>
            <p:cNvPr id="22" name="Oval 21"/>
            <p:cNvSpPr/>
            <p:nvPr/>
          </p:nvSpPr>
          <p:spPr>
            <a:xfrm>
              <a:off x="7315200" y="3048000"/>
              <a:ext cx="1371600" cy="11430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C00000"/>
                  </a:solidFill>
                </a:rPr>
                <a:t>1.3</a:t>
              </a:r>
              <a:endParaRPr lang="en-US" sz="4000" dirty="0">
                <a:solidFill>
                  <a:srgbClr val="C00000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7696200" y="2895600"/>
              <a:ext cx="990600" cy="8382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C00000"/>
                  </a:solidFill>
                </a:rPr>
                <a:t>.</a:t>
              </a:r>
              <a:endParaRPr lang="en-US" sz="32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5" name="Oval 24"/>
          <p:cNvSpPr/>
          <p:nvPr/>
        </p:nvSpPr>
        <p:spPr>
          <a:xfrm>
            <a:off x="9753600" y="4572000"/>
            <a:ext cx="1727200" cy="109728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gency FB"/>
              </a:rPr>
              <a:t>0.56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299200" y="1295400"/>
            <a:ext cx="1320800" cy="838200"/>
          </a:xfrm>
          <a:prstGeom prst="ellipse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gency FB"/>
              </a:rPr>
              <a:t>-1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010400" y="2286000"/>
            <a:ext cx="1320800" cy="838200"/>
          </a:xfrm>
          <a:prstGeom prst="ellipse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Agency FB"/>
              </a:rPr>
              <a:t>-√3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673600" y="3048000"/>
            <a:ext cx="1727200" cy="1143000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Agency FB"/>
              </a:rPr>
              <a:t>-½ 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25614" y="189187"/>
            <a:ext cx="4808483" cy="1107996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66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endParaRPr lang="en-US" sz="66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4" fill="hold" grpId="0" nodeType="click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2415" y="630622"/>
            <a:ext cx="9900744" cy="542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59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1793" y="2112580"/>
            <a:ext cx="11067393" cy="4524315"/>
          </a:xfrm>
          <a:prstGeom prst="rect">
            <a:avLst/>
          </a:prstGeom>
          <a:gradFill flip="none" rotWithShape="1">
            <a:gsLst>
              <a:gs pos="1000">
                <a:srgbClr val="8488C4">
                  <a:alpha val="20000"/>
                </a:srgb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0"/>
            <a:tileRect/>
          </a:gradFill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marL="509588" indent="-509588"/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্য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BD" sz="4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09588" indent="-509588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বিণ্যাস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09588" indent="-509588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মূলদ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অমূলদ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688975" indent="-688975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আবৃত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দশমিক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বিয়োগ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এতদসংক্রান্ত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3058510" y="381000"/>
            <a:ext cx="6180083" cy="143203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শিখণ</a:t>
            </a:r>
            <a:r>
              <a:rPr kumimoji="0" lang="bn-BD" sz="5400" b="1" i="0" u="none" strike="noStrike" kern="1200" cap="none" spc="0" normalizeH="0" noProof="0" dirty="0" smtClean="0">
                <a:ln>
                  <a:noFill/>
                </a:ln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ফল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:</a:t>
            </a:r>
            <a:endParaRPr kumimoji="0" lang="bn-BD" sz="5400" b="1" i="0" u="none" strike="noStrike" kern="1200" cap="none" spc="0" normalizeH="0" noProof="0" dirty="0" smtClean="0">
              <a:ln>
                <a:noFill/>
              </a:ln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পাঠ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শেষে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শিক্ষার্থীরা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---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572000" y="381000"/>
            <a:ext cx="228600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বাস্তব সংখ্যা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128592" y="1176010"/>
            <a:ext cx="824378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1371617" y="1123075"/>
            <a:ext cx="0" cy="35483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128591" y="1176011"/>
            <a:ext cx="0" cy="10919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592928" y="904220"/>
            <a:ext cx="0" cy="2387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514062" y="2267971"/>
            <a:ext cx="2057937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মূলদ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160000" y="4734580"/>
            <a:ext cx="171143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অ</a:t>
            </a:r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মূলদ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219200" y="3086669"/>
            <a:ext cx="5689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908800" y="3086670"/>
            <a:ext cx="0" cy="3423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219200" y="3086670"/>
            <a:ext cx="0" cy="3423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135415" y="2819400"/>
            <a:ext cx="0" cy="2387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60400" y="3429000"/>
            <a:ext cx="13208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পূর্ণ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97600" y="3439180"/>
            <a:ext cx="21336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ভগ্নাংশ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173328" y="4038600"/>
            <a:ext cx="0" cy="2387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" name="Group 17"/>
          <p:cNvGrpSpPr/>
          <p:nvPr/>
        </p:nvGrpSpPr>
        <p:grpSpPr>
          <a:xfrm>
            <a:off x="711200" y="4382070"/>
            <a:ext cx="3759200" cy="342331"/>
            <a:chOff x="1524000" y="1295400"/>
            <a:chExt cx="5638800" cy="342331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1524000" y="1295400"/>
              <a:ext cx="56388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7162800" y="1295400"/>
              <a:ext cx="0" cy="34233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607592" y="1295400"/>
              <a:ext cx="0" cy="342331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/>
          <p:cNvCxnSpPr/>
          <p:nvPr/>
        </p:nvCxnSpPr>
        <p:spPr>
          <a:xfrm>
            <a:off x="2915043" y="4382069"/>
            <a:ext cx="0" cy="2387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745328" y="4305869"/>
            <a:ext cx="3048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793328" y="4305870"/>
            <a:ext cx="0" cy="3423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745328" y="4305870"/>
            <a:ext cx="0" cy="3423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964528" y="4007324"/>
            <a:ext cx="0" cy="2387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03200" y="4648201"/>
            <a:ext cx="1685499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ধনাত্বক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06389" y="4648201"/>
            <a:ext cx="104481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০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36882" y="4774499"/>
            <a:ext cx="164311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ঋণাত্বক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56368" y="4734580"/>
            <a:ext cx="1894115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</a:t>
            </a: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ধারণ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823200" y="4734580"/>
            <a:ext cx="17780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দশমিক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9652000" y="4856273"/>
            <a:ext cx="406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6999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9" grpId="0" animBg="1"/>
      <p:bldP spid="30" grpId="0" animBg="1"/>
      <p:bldP spid="40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40323" y="252046"/>
            <a:ext cx="11705492" cy="634804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স্বাভাবিক সংখ্যা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পূর্ণসংখ্যা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ভগ্নাংশ সংখ্যা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মুলদ সংখ্যা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অমুলদ সংখ্যা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দশমিক ভগ্নাংশ সংখ্যা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সসীম দশমিক ভগ্নাংশ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অসীম দশমিক ভগ্নাংশ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বাস্তব সংখ্যা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ধনাত্মক সংখ্যা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ঋণাত্মক সংখ্যা </a:t>
            </a:r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2720" y="536028"/>
            <a:ext cx="8421060" cy="543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5955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926123" y="257908"/>
                <a:ext cx="9875520" cy="562707"/>
              </a:xfrm>
            </p:spPr>
            <p:txBody>
              <a:bodyPr>
                <a:normAutofit/>
              </a:bodyPr>
              <a:lstStyle/>
              <a:p>
                <a:r>
                  <a:rPr lang="bn-IN" sz="2500" dirty="0"/>
                  <a:t>প্রমান </a:t>
                </a:r>
                <a:r>
                  <a:rPr lang="bn-IN" sz="2500" dirty="0" smtClean="0"/>
                  <a:t>কর যে,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bn-IN" sz="25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5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dirty="0"/>
                  <a:t>একটি </a:t>
                </a:r>
                <a:r>
                  <a:rPr lang="en-US" sz="2500" dirty="0" err="1"/>
                  <a:t>অমুলদ</a:t>
                </a:r>
                <a:r>
                  <a:rPr lang="en-US" sz="2500" dirty="0"/>
                  <a:t> সংখ্যা । 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26123" y="257908"/>
                <a:ext cx="9875520" cy="562707"/>
              </a:xfrm>
              <a:blipFill rotWithShape="0">
                <a:blip r:embed="rId2"/>
                <a:stretch>
                  <a:fillRect l="-1049" t="-7527" b="-21505"/>
                </a:stretch>
              </a:blipFill>
            </p:spPr>
            <p:txBody>
              <a:bodyPr>
                <a:normAutofit fontScale="90000"/>
              </a:bodyPr>
              <a:lstStyle/>
              <a:p>
                <a:r>
                  <a:rPr lang="en-US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123" y="820615"/>
            <a:ext cx="9167445" cy="5720862"/>
          </a:xfrm>
        </p:spPr>
        <p:txBody>
          <a:bodyPr>
            <a:normAutofit fontScale="40000" lnSpcReduction="20000"/>
          </a:bodyPr>
          <a:lstStyle/>
          <a:p>
            <a:pPr marL="45720" indent="0">
              <a:buNone/>
            </a:pPr>
            <a:r>
              <a:rPr lang="bn-BD" sz="3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সমাধানঃ</a:t>
            </a:r>
          </a:p>
          <a:p>
            <a:pPr marL="45720" indent="0">
              <a:buNone/>
            </a:pPr>
            <a:r>
              <a:rPr lang="bn-BD" sz="3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জানি, 1 &lt; 2 &lt; 4</a:t>
            </a:r>
          </a:p>
          <a:p>
            <a:pPr marL="45720" indent="0">
              <a:buNone/>
            </a:pPr>
            <a:r>
              <a:rPr lang="bn-BD" sz="3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বা,  √1 &lt; √2 &lt; √4</a:t>
            </a:r>
          </a:p>
          <a:p>
            <a:pPr marL="45720" indent="0">
              <a:buNone/>
            </a:pPr>
            <a:r>
              <a:rPr lang="bn-BD" sz="3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বা,  1 &lt; √2 &lt; 2</a:t>
            </a:r>
          </a:p>
          <a:p>
            <a:pPr marL="45720" indent="0">
              <a:buNone/>
            </a:pPr>
            <a:r>
              <a:rPr lang="bn-BD" sz="3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সুতরাং, √2 এর মান 1 অপেক্ষা বড় এবং 2 অপেক্ষা ছোট।</a:t>
            </a:r>
          </a:p>
          <a:p>
            <a:pPr marL="45720" indent="0">
              <a:buNone/>
            </a:pPr>
            <a:r>
              <a:rPr lang="bn-BD" sz="3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অতএব, √2 পূর্ণ সংখ্যা নয়।</a:t>
            </a:r>
          </a:p>
          <a:p>
            <a:pPr marL="45720" indent="0">
              <a:buNone/>
            </a:pPr>
            <a:r>
              <a:rPr lang="bn-BD" sz="3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সুতরাং, √2 মূলদ সংখ্যা অথবা অমূলদ সংখ্যা।</a:t>
            </a:r>
          </a:p>
          <a:p>
            <a:pPr marL="45720" indent="0">
              <a:buNone/>
            </a:pPr>
            <a:r>
              <a:rPr lang="bn-BD" sz="3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যদি, √2 মূলদ সংখ্যা হয় তবে,</a:t>
            </a:r>
          </a:p>
          <a:p>
            <a:pPr marL="45720" indent="0">
              <a:buNone/>
            </a:pPr>
            <a:r>
              <a:rPr lang="bn-BD" sz="3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ধরি, √2 =   ; যেখানে </a:t>
            </a:r>
            <a:r>
              <a:rPr lang="en-US" sz="3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 </a:t>
            </a:r>
            <a:r>
              <a:rPr lang="bn-BD" sz="3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q </a:t>
            </a:r>
            <a:r>
              <a:rPr lang="bn-BD" sz="3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উভয়ই স্বাভাবিক সংখ্যা ও পরস্পর সহমৌলিক এবং </a:t>
            </a:r>
            <a:r>
              <a:rPr lang="en-US" sz="3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q &gt; 1</a:t>
            </a:r>
          </a:p>
          <a:p>
            <a:pPr marL="45720" indent="0">
              <a:buNone/>
            </a:pPr>
            <a:r>
              <a:rPr lang="en-US" sz="3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BD" sz="3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বা, 2 =    [বর্গ করে]</a:t>
            </a:r>
          </a:p>
          <a:p>
            <a:pPr marL="45720" indent="0">
              <a:buNone/>
            </a:pPr>
            <a:r>
              <a:rPr lang="bn-BD" sz="3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বা, 2 </a:t>
            </a:r>
            <a:r>
              <a:rPr lang="en-US" sz="3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q =    [</a:t>
            </a:r>
            <a:r>
              <a:rPr lang="bn-BD" sz="3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উভয়পক্ষকে </a:t>
            </a:r>
            <a:r>
              <a:rPr lang="en-US" sz="3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q </a:t>
            </a:r>
            <a:r>
              <a:rPr lang="bn-BD" sz="3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 গুন করে]</a:t>
            </a:r>
          </a:p>
          <a:p>
            <a:pPr marL="45720" indent="0">
              <a:buNone/>
            </a:pPr>
            <a:r>
              <a:rPr lang="bn-BD" sz="3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স্পষ্টত, 2 </a:t>
            </a:r>
            <a:r>
              <a:rPr lang="en-US" sz="3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q </a:t>
            </a:r>
            <a:r>
              <a:rPr lang="bn-BD" sz="3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পূর্ণ সংখ্যা। কিন্তু,    পূর্ণ সংখ্যা নয় কারণ, </a:t>
            </a:r>
            <a:r>
              <a:rPr lang="en-US" sz="3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 </a:t>
            </a:r>
            <a:r>
              <a:rPr lang="bn-BD" sz="3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q </a:t>
            </a:r>
            <a:r>
              <a:rPr lang="bn-BD" sz="3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উভয়ই স্বাভাবিক সংখ্যা ও এরা পরস্পর সহমৌলিক এবং </a:t>
            </a:r>
            <a:r>
              <a:rPr lang="en-US" sz="3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q &gt; 1</a:t>
            </a:r>
          </a:p>
          <a:p>
            <a:pPr marL="45720" indent="0">
              <a:buNone/>
            </a:pPr>
            <a:r>
              <a:rPr lang="bn-BD" sz="3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সুতরাং, 2 </a:t>
            </a:r>
            <a:r>
              <a:rPr lang="en-US" sz="3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q </a:t>
            </a:r>
            <a:r>
              <a:rPr lang="bn-BD" sz="3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   সমান হতে পারে না, অর্থাৎ, 2 </a:t>
            </a:r>
            <a:r>
              <a:rPr lang="en-US" sz="3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q ≠    .</a:t>
            </a:r>
          </a:p>
          <a:p>
            <a:pPr marL="45720" indent="0">
              <a:buNone/>
            </a:pPr>
            <a:r>
              <a:rPr lang="bn-BD" sz="3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সুতরাং, √2 এর মান   আকারের কোনও সংখ্যাই হতে পারে না।</a:t>
            </a:r>
          </a:p>
          <a:p>
            <a:pPr marL="45720" indent="0">
              <a:buNone/>
            </a:pPr>
            <a:r>
              <a:rPr lang="bn-BD" sz="3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অর্থাৎ, √2 ≠    .</a:t>
            </a:r>
          </a:p>
          <a:p>
            <a:pPr marL="45720" indent="0">
              <a:buNone/>
            </a:pPr>
            <a:r>
              <a:rPr lang="bn-BD" sz="3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সুতরাং, √2 মূলদ সংখ্যা নয়।</a:t>
            </a:r>
          </a:p>
          <a:p>
            <a:pPr marL="45720" indent="0">
              <a:buNone/>
            </a:pPr>
            <a:r>
              <a:rPr lang="bn-BD" sz="37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√2 অমূলদ সংখ্যা। (প্রমাণিত)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0718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1036</TotalTime>
  <Words>466</Words>
  <Application>Microsoft Office PowerPoint</Application>
  <PresentationFormat>Custom</PresentationFormat>
  <Paragraphs>97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Basis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 </vt:lpstr>
      <vt:lpstr>0.31 এবং 0.12 এর মধ্যে দুইটি অমুলদ সংখ্যা নির্ণয় কর। </vt:lpstr>
      <vt:lpstr>Slide 11</vt:lpstr>
      <vt:lpstr> আবৃত দশমিক ভগ্নাংশে প্রকাশ করঃ </vt:lpstr>
      <vt:lpstr> যোগ করঃ </vt:lpstr>
      <vt:lpstr> বিয়োগ করঃ </vt:lpstr>
      <vt:lpstr> গুণ করঃ </vt:lpstr>
      <vt:lpstr> ভাগ করঃ 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Razaul Haque</dc:creator>
  <cp:lastModifiedBy>bd</cp:lastModifiedBy>
  <cp:revision>367</cp:revision>
  <dcterms:created xsi:type="dcterms:W3CDTF">2019-05-17T14:49:48Z</dcterms:created>
  <dcterms:modified xsi:type="dcterms:W3CDTF">2020-12-05T08:26:34Z</dcterms:modified>
</cp:coreProperties>
</file>