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4" r:id="rId3"/>
    <p:sldId id="263" r:id="rId4"/>
    <p:sldId id="276" r:id="rId5"/>
    <p:sldId id="259" r:id="rId6"/>
    <p:sldId id="280" r:id="rId7"/>
    <p:sldId id="261" r:id="rId8"/>
    <p:sldId id="281" r:id="rId9"/>
    <p:sldId id="289" r:id="rId10"/>
    <p:sldId id="262" r:id="rId11"/>
    <p:sldId id="286" r:id="rId12"/>
    <p:sldId id="287" r:id="rId13"/>
    <p:sldId id="256" r:id="rId14"/>
    <p:sldId id="268" r:id="rId15"/>
    <p:sldId id="283" r:id="rId16"/>
    <p:sldId id="260" r:id="rId17"/>
    <p:sldId id="284" r:id="rId18"/>
    <p:sldId id="267" r:id="rId19"/>
    <p:sldId id="285" r:id="rId20"/>
    <p:sldId id="270" r:id="rId21"/>
    <p:sldId id="271" r:id="rId22"/>
    <p:sldId id="273" r:id="rId23"/>
  </p:sldIdLst>
  <p:sldSz cx="13990638" cy="7315200"/>
  <p:notesSz cx="6858000" cy="9144000"/>
  <p:defaultTextStyle>
    <a:defPPr>
      <a:defRPr lang="en-US"/>
    </a:defPPr>
    <a:lvl1pPr marL="0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48422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0" autoAdjust="0"/>
    <p:restoredTop sz="86434" autoAdjust="0"/>
  </p:normalViewPr>
  <p:slideViewPr>
    <p:cSldViewPr snapToGrid="0">
      <p:cViewPr varScale="1">
        <p:scale>
          <a:sx n="50" d="100"/>
          <a:sy n="50" d="100"/>
        </p:scale>
        <p:origin x="-317" y="-86"/>
      </p:cViewPr>
      <p:guideLst>
        <p:guide orient="horz" pos="2304"/>
        <p:guide pos="4407"/>
      </p:guideLst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235"/>
    </p:cViewPr>
  </p:sorterViewPr>
  <p:notesViewPr>
    <p:cSldViewPr snapToGrid="0">
      <p:cViewPr varScale="1">
        <p:scale>
          <a:sx n="41" d="100"/>
          <a:sy n="41" d="100"/>
        </p:scale>
        <p:origin x="-2333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EDA6-5072-4201-A53A-44DACF5945E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D5B82-5F08-4B58-82C8-EC2A939297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F47AC-E110-4842-AE9F-7E372F42B053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143000"/>
            <a:ext cx="589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97097-0EBE-41C4-8B9B-4A79CE95A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83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422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8441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266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6882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110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5323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954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3764" algn="l" defTabSz="9684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143000"/>
            <a:ext cx="589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97097-0EBE-41C4-8B9B-4A79CE95A3E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298" y="2272454"/>
            <a:ext cx="11892042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596" y="4145280"/>
            <a:ext cx="9793447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3212" y="292948"/>
            <a:ext cx="3147894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532" y="292948"/>
            <a:ext cx="921050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164" y="4700694"/>
            <a:ext cx="11892042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164" y="3100495"/>
            <a:ext cx="11892042" cy="160019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7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4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1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8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5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0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7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532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08" y="1706880"/>
            <a:ext cx="6179198" cy="48276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637454"/>
            <a:ext cx="6181628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32" y="2319867"/>
            <a:ext cx="6181628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51" y="1637454"/>
            <a:ext cx="6184056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716" indent="0">
              <a:buNone/>
              <a:defRPr sz="2700" b="1"/>
            </a:lvl2pPr>
            <a:lvl3pPr marL="1217432" indent="0">
              <a:buNone/>
              <a:defRPr sz="2400" b="1"/>
            </a:lvl3pPr>
            <a:lvl4pPr marL="1826148" indent="0">
              <a:buNone/>
              <a:defRPr sz="2100" b="1"/>
            </a:lvl4pPr>
            <a:lvl5pPr marL="2434864" indent="0">
              <a:buNone/>
              <a:defRPr sz="2100" b="1"/>
            </a:lvl5pPr>
            <a:lvl6pPr marL="3043580" indent="0">
              <a:buNone/>
              <a:defRPr sz="2100" b="1"/>
            </a:lvl6pPr>
            <a:lvl7pPr marL="3652296" indent="0">
              <a:buNone/>
              <a:defRPr sz="2100" b="1"/>
            </a:lvl7pPr>
            <a:lvl8pPr marL="4261013" indent="0">
              <a:buNone/>
              <a:defRPr sz="2100" b="1"/>
            </a:lvl8pPr>
            <a:lvl9pPr marL="48697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51" y="2319867"/>
            <a:ext cx="6184056" cy="421470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32" y="291253"/>
            <a:ext cx="4602824" cy="12395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951" y="291254"/>
            <a:ext cx="7821155" cy="62433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532" y="1530774"/>
            <a:ext cx="4602824" cy="5003801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2263" y="5120640"/>
            <a:ext cx="8394383" cy="60452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2263" y="653627"/>
            <a:ext cx="8394383" cy="4389120"/>
          </a:xfrm>
        </p:spPr>
        <p:txBody>
          <a:bodyPr/>
          <a:lstStyle>
            <a:lvl1pPr marL="0" indent="0">
              <a:buNone/>
              <a:defRPr sz="4300"/>
            </a:lvl1pPr>
            <a:lvl2pPr marL="608716" indent="0">
              <a:buNone/>
              <a:defRPr sz="3700"/>
            </a:lvl2pPr>
            <a:lvl3pPr marL="1217432" indent="0">
              <a:buNone/>
              <a:defRPr sz="3200"/>
            </a:lvl3pPr>
            <a:lvl4pPr marL="1826148" indent="0">
              <a:buNone/>
              <a:defRPr sz="2700"/>
            </a:lvl4pPr>
            <a:lvl5pPr marL="2434864" indent="0">
              <a:buNone/>
              <a:defRPr sz="2700"/>
            </a:lvl5pPr>
            <a:lvl6pPr marL="3043580" indent="0">
              <a:buNone/>
              <a:defRPr sz="2700"/>
            </a:lvl6pPr>
            <a:lvl7pPr marL="3652296" indent="0">
              <a:buNone/>
              <a:defRPr sz="2700"/>
            </a:lvl7pPr>
            <a:lvl8pPr marL="4261013" indent="0">
              <a:buNone/>
              <a:defRPr sz="2700"/>
            </a:lvl8pPr>
            <a:lvl9pPr marL="486972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2263" y="5725161"/>
            <a:ext cx="8394383" cy="858519"/>
          </a:xfrm>
        </p:spPr>
        <p:txBody>
          <a:bodyPr/>
          <a:lstStyle>
            <a:lvl1pPr marL="0" indent="0">
              <a:buNone/>
              <a:defRPr sz="1900"/>
            </a:lvl1pPr>
            <a:lvl2pPr marL="608716" indent="0">
              <a:buNone/>
              <a:defRPr sz="1600"/>
            </a:lvl2pPr>
            <a:lvl3pPr marL="1217432" indent="0">
              <a:buNone/>
              <a:defRPr sz="1300"/>
            </a:lvl3pPr>
            <a:lvl4pPr marL="1826148" indent="0">
              <a:buNone/>
              <a:defRPr sz="1200"/>
            </a:lvl4pPr>
            <a:lvl5pPr marL="2434864" indent="0">
              <a:buNone/>
              <a:defRPr sz="1200"/>
            </a:lvl5pPr>
            <a:lvl6pPr marL="3043580" indent="0">
              <a:buNone/>
              <a:defRPr sz="1200"/>
            </a:lvl6pPr>
            <a:lvl7pPr marL="3652296" indent="0">
              <a:buNone/>
              <a:defRPr sz="1200"/>
            </a:lvl7pPr>
            <a:lvl8pPr marL="4261013" indent="0">
              <a:buNone/>
              <a:defRPr sz="1200"/>
            </a:lvl8pPr>
            <a:lvl9pPr marL="486972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E125-EC5A-4224-99CE-1CE06F0DA7D4}" type="datetimeFigureOut">
              <a:rPr lang="en-US" smtClean="0"/>
              <a:pPr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2F99-EFC2-47B0-A6EE-655D353B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532" y="292947"/>
            <a:ext cx="12591574" cy="1219200"/>
          </a:xfrm>
          <a:prstGeom prst="rect">
            <a:avLst/>
          </a:prstGeom>
        </p:spPr>
        <p:txBody>
          <a:bodyPr vert="horz" lIns="121743" tIns="60872" rIns="121743" bIns="608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532" y="1706880"/>
            <a:ext cx="12591574" cy="4827694"/>
          </a:xfrm>
          <a:prstGeom prst="rect">
            <a:avLst/>
          </a:prstGeom>
        </p:spPr>
        <p:txBody>
          <a:bodyPr vert="horz" lIns="121743" tIns="60872" rIns="121743" bIns="60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532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C699-C0DC-4A7A-ACE7-16C8ACD08801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0135" y="6780107"/>
            <a:ext cx="4430369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6624" y="6780107"/>
            <a:ext cx="3264482" cy="389467"/>
          </a:xfrm>
          <a:prstGeom prst="rect">
            <a:avLst/>
          </a:prstGeom>
        </p:spPr>
        <p:txBody>
          <a:bodyPr vert="horz" lIns="121743" tIns="60872" rIns="121743" bIns="608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B949-0355-42A7-A998-0F8BBE436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743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37" indent="-456537" algn="l" defTabSz="121743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164" indent="-380448" algn="l" defTabSz="1217432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790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506" indent="-304358" algn="l" defTabSz="121743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222" indent="-304358" algn="l" defTabSz="121743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938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655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5371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087" indent="-304358" algn="l" defTabSz="12174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71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432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148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864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80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296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013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729" algn="l" defTabSz="12174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0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ownload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935480" y="1295400"/>
            <a:ext cx="9631680" cy="55103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0800000" flipV="1">
            <a:off x="221365" y="1096396"/>
            <a:ext cx="6627135" cy="1323439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8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bn-BD" sz="8000" b="1" cap="all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8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7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6477000" y="0"/>
            <a:ext cx="6736080" cy="2042160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6" name="Freeform: Shape 3">
              <a:extLst>
                <a:ext uri="{FF2B5EF4-FFF2-40B4-BE49-F238E27FC236}">
                  <a16:creationId xmlns=""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=""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=""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=""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 dirty="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=""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=""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=""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=""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=""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SlantDown">
                <a:avLst/>
              </a:prstTxWarp>
            </a:bodyPr>
            <a:lstStyle/>
            <a:p>
              <a:pPr algn="ctr"/>
              <a:endParaRPr lang="en-US" sz="600">
                <a:effectLst>
                  <a:reflection blurRad="6350" stA="60000" endA="900" endPos="6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800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6933" y="33866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50543" y="1896547"/>
            <a:ext cx="6866414" cy="3596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1" r="20333"/>
          <a:stretch>
            <a:fillRect/>
          </a:stretch>
        </p:blipFill>
        <p:spPr>
          <a:xfrm>
            <a:off x="5303152" y="3251215"/>
            <a:ext cx="226612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1" r="20333"/>
          <a:stretch>
            <a:fillRect/>
          </a:stretch>
        </p:blipFill>
        <p:spPr>
          <a:xfrm>
            <a:off x="7013419" y="287881"/>
            <a:ext cx="2266120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1" r="20333"/>
          <a:stretch>
            <a:fillRect/>
          </a:stretch>
        </p:blipFill>
        <p:spPr>
          <a:xfrm>
            <a:off x="8723686" y="3251215"/>
            <a:ext cx="2266120" cy="233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890074" y="5300148"/>
            <a:ext cx="135467" cy="118534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14635" y="5248428"/>
            <a:ext cx="103917" cy="1211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07970" y="2302027"/>
            <a:ext cx="103917" cy="121146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494" r="31635"/>
          <a:stretch>
            <a:fillRect/>
          </a:stretch>
        </p:blipFill>
        <p:spPr>
          <a:xfrm>
            <a:off x="4982143" y="5317081"/>
            <a:ext cx="6786562" cy="1066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571105" y="5334013"/>
            <a:ext cx="3589867" cy="16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783678" y="2548494"/>
            <a:ext cx="3539082" cy="20319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752F3BA-9A28-4091-B543-1B9FDC34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494" r="31635"/>
          <a:stretch>
            <a:fillRect/>
          </a:stretch>
        </p:blipFill>
        <p:spPr>
          <a:xfrm rot="7233814">
            <a:off x="3171306" y="2424667"/>
            <a:ext cx="6231127" cy="1066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1" r="20333"/>
          <a:stretch>
            <a:fillRect/>
          </a:stretch>
        </p:blipFill>
        <p:spPr>
          <a:xfrm>
            <a:off x="5286221" y="3217346"/>
            <a:ext cx="2266120" cy="2336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39384" y="6336212"/>
            <a:ext cx="6437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আঁকি।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8754532" y="697411"/>
            <a:ext cx="4915748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চাঁদা ও ত্রিকোণী সেট ব্যবহার করে রম্বস আঁকি।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5673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17E-6 3.33333E-6 L 0.26217 -0.0021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1517E-6 3.33333E-6 L 0.11985 -0.4086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8254084" y="688729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4703536" y="387748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85505" y="1293170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16236" y="688730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1391">
            <a:off x="1683051" y="4517588"/>
            <a:ext cx="7172325" cy="41642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7575">
            <a:off x="2174487" y="-490340"/>
            <a:ext cx="3691121" cy="36911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949" y="528542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9" name="Rectangle 8"/>
          <p:cNvSpPr/>
          <p:nvPr/>
        </p:nvSpPr>
        <p:spPr>
          <a:xfrm>
            <a:off x="1553131" y="5171606"/>
            <a:ext cx="11099191" cy="134297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735E-6 -2.84722E-6 L 0.18806 0.210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3932 -0.419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209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6163" y="2606814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97880" y="1988781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89943" y="512673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544467" y="1932143"/>
            <a:ext cx="1827717" cy="318875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78611">
            <a:off x="975249" y="1008592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Oval 6"/>
          <p:cNvSpPr/>
          <p:nvPr/>
        </p:nvSpPr>
        <p:spPr>
          <a:xfrm>
            <a:off x="4716599" y="189899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619" y="-1337734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ctangle 8"/>
          <p:cNvSpPr/>
          <p:nvPr/>
        </p:nvSpPr>
        <p:spPr>
          <a:xfrm>
            <a:off x="740847" y="6347113"/>
            <a:ext cx="12853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বিন্দু দুইটি যোগ করি।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95176">
            <a:off x="6154218" y="-1280425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978611">
            <a:off x="4480452" y="1009616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2" name="Oval 11"/>
          <p:cNvSpPr/>
          <p:nvPr/>
        </p:nvSpPr>
        <p:spPr>
          <a:xfrm>
            <a:off x="8229600" y="1947332"/>
            <a:ext cx="135466" cy="10159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7038" y="2023880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9866" y="-508400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9" name="Straight Connector 18"/>
          <p:cNvCxnSpPr/>
          <p:nvPr/>
        </p:nvCxnSpPr>
        <p:spPr>
          <a:xfrm>
            <a:off x="4717599" y="202387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ame 1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6367" y="512837"/>
            <a:ext cx="6314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1798" y="2085945"/>
            <a:ext cx="6824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605" y="2814079"/>
            <a:ext cx="12999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আকিঁ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807798" y="3576079"/>
            <a:ext cx="1056411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২য় ও ৩য়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2143075" y="5523412"/>
            <a:ext cx="9117592" cy="1266855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bn-BD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আমরা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রম্বসটি</a:t>
            </a:r>
            <a:r>
              <a:rPr lang="en-US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7968914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7960" y="210297"/>
            <a:ext cx="3398320" cy="25824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0666" y="338666"/>
            <a:ext cx="7247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13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356" y="4545249"/>
            <a:ext cx="97690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একটি </a:t>
            </a:r>
            <a:r>
              <a:rPr lang="bn-BD" sz="5400" dirty="0" smtClean="0">
                <a:ln w="1143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আকঁ যার এক বাহুর দৈর্ঘ্য ৫সেমি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ও একটি কোণ ৫০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53340394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-3048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3880" y="366770"/>
            <a:ext cx="1306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 </a:t>
            </a:r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26721">
            <a:off x="9513379" y="720630"/>
            <a:ext cx="4456064" cy="237415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9044">
            <a:off x="8597353" y="1727762"/>
            <a:ext cx="4540568" cy="237415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9044">
            <a:off x="6064027" y="3018576"/>
            <a:ext cx="4540568" cy="2374153"/>
          </a:xfrm>
          <a:prstGeom prst="rect">
            <a:avLst/>
          </a:prstGeom>
        </p:spPr>
      </p:pic>
      <p:sp>
        <p:nvSpPr>
          <p:cNvPr id="81" name="Arc 80"/>
          <p:cNvSpPr/>
          <p:nvPr/>
        </p:nvSpPr>
        <p:spPr>
          <a:xfrm rot="20169560">
            <a:off x="8695643" y="4791758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14416753">
            <a:off x="10938851" y="3439131"/>
            <a:ext cx="529652" cy="569819"/>
          </a:xfrm>
          <a:prstGeom prst="arc">
            <a:avLst>
              <a:gd name="adj1" fmla="val 12873069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2342" y="4191000"/>
            <a:ext cx="486458" cy="468205"/>
          </a:xfrm>
          <a:prstGeom prst="rect">
            <a:avLst/>
          </a:prstGeom>
          <a:blipFill rotWithShape="1">
            <a:blip r:embed="rId6" cstate="print"/>
            <a:stretch>
              <a:fillRect r="-70000" b="-2368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4" name="TextBox 8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90637" y="3189395"/>
            <a:ext cx="486458" cy="468205"/>
          </a:xfrm>
          <a:prstGeom prst="rect">
            <a:avLst/>
          </a:prstGeom>
          <a:blipFill rotWithShape="1">
            <a:blip r:embed="rId7" cstate="print"/>
            <a:stretch>
              <a:fillRect l="-2532" r="-97468" b="-2337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5" name="Arc 84"/>
          <p:cNvSpPr/>
          <p:nvPr/>
        </p:nvSpPr>
        <p:spPr>
          <a:xfrm rot="9168478">
            <a:off x="10760400" y="854400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86342" y="1447800"/>
            <a:ext cx="486458" cy="468205"/>
          </a:xfrm>
          <a:prstGeom prst="rect">
            <a:avLst/>
          </a:prstGeom>
          <a:blipFill rotWithShape="1">
            <a:blip r:embed="rId6" cstate="print"/>
            <a:stretch>
              <a:fillRect r="-70000" b="-2368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50796">
            <a:off x="6946032" y="2057168"/>
            <a:ext cx="4494597" cy="2374153"/>
          </a:xfrm>
          <a:prstGeom prst="rect">
            <a:avLst/>
          </a:prstGeom>
        </p:spPr>
      </p:pic>
      <p:sp>
        <p:nvSpPr>
          <p:cNvPr id="88" name="Parallelogram 5"/>
          <p:cNvSpPr/>
          <p:nvPr/>
        </p:nvSpPr>
        <p:spPr>
          <a:xfrm rot="19955876">
            <a:off x="8015011" y="1762705"/>
            <a:ext cx="4026575" cy="2625796"/>
          </a:xfrm>
          <a:custGeom>
            <a:avLst/>
            <a:gdLst>
              <a:gd name="connsiteX0" fmla="*/ 0 w 3657600"/>
              <a:gd name="connsiteY0" fmla="*/ 2438400 h 2438400"/>
              <a:gd name="connsiteX1" fmla="*/ 609600 w 3657600"/>
              <a:gd name="connsiteY1" fmla="*/ 0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3657600"/>
              <a:gd name="connsiteY0" fmla="*/ 2438400 h 2438400"/>
              <a:gd name="connsiteX1" fmla="*/ 1223835 w 3657600"/>
              <a:gd name="connsiteY1" fmla="*/ 316565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4294944"/>
              <a:gd name="connsiteY0" fmla="*/ 2121835 h 2121835"/>
              <a:gd name="connsiteX1" fmla="*/ 1223835 w 4294944"/>
              <a:gd name="connsiteY1" fmla="*/ 0 h 2121835"/>
              <a:gd name="connsiteX2" fmla="*/ 4294944 w 4294944"/>
              <a:gd name="connsiteY2" fmla="*/ 48858 h 2121835"/>
              <a:gd name="connsiteX3" fmla="*/ 3048000 w 4294944"/>
              <a:gd name="connsiteY3" fmla="*/ 2121835 h 2121835"/>
              <a:gd name="connsiteX4" fmla="*/ 0 w 4294944"/>
              <a:gd name="connsiteY4" fmla="*/ 2121835 h 2121835"/>
              <a:gd name="connsiteX0" fmla="*/ 0 w 4271836"/>
              <a:gd name="connsiteY0" fmla="*/ 2121835 h 2121835"/>
              <a:gd name="connsiteX1" fmla="*/ 1223835 w 4271836"/>
              <a:gd name="connsiteY1" fmla="*/ 0 h 2121835"/>
              <a:gd name="connsiteX2" fmla="*/ 4271836 w 4271836"/>
              <a:gd name="connsiteY2" fmla="*/ 0 h 2121835"/>
              <a:gd name="connsiteX3" fmla="*/ 3048000 w 4271836"/>
              <a:gd name="connsiteY3" fmla="*/ 2121835 h 2121835"/>
              <a:gd name="connsiteX4" fmla="*/ 0 w 4271836"/>
              <a:gd name="connsiteY4" fmla="*/ 2121835 h 21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36" h="2121835">
                <a:moveTo>
                  <a:pt x="0" y="2121835"/>
                </a:moveTo>
                <a:lnTo>
                  <a:pt x="1223835" y="0"/>
                </a:lnTo>
                <a:lnTo>
                  <a:pt x="4271836" y="0"/>
                </a:lnTo>
                <a:lnTo>
                  <a:pt x="3048000" y="2121835"/>
                </a:lnTo>
                <a:lnTo>
                  <a:pt x="0" y="212183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9" name="Arc 88"/>
          <p:cNvSpPr/>
          <p:nvPr/>
        </p:nvSpPr>
        <p:spPr>
          <a:xfrm rot="3327171">
            <a:off x="8578223" y="2152186"/>
            <a:ext cx="529652" cy="569819"/>
          </a:xfrm>
          <a:prstGeom prst="arc">
            <a:avLst>
              <a:gd name="adj1" fmla="val 13471503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43343" y="2362201"/>
            <a:ext cx="486458" cy="470820"/>
          </a:xfrm>
          <a:prstGeom prst="rect">
            <a:avLst/>
          </a:prstGeom>
          <a:blipFill>
            <a:blip r:embed="rId8" cstate="print"/>
            <a:stretch>
              <a:fillRect r="-4750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28601" y="3423498"/>
            <a:ext cx="2423160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১) বিপরীত বাহু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7640" y="4307266"/>
            <a:ext cx="3276600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২) বিপরীত কোণ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2590800" y="3733799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2743200" y="4572000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840482" y="3216176"/>
            <a:ext cx="2133598" cy="101564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14802" y="4215826"/>
            <a:ext cx="1523998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8843049" y="3871014"/>
            <a:ext cx="2543151" cy="1296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8686800" y="2286001"/>
            <a:ext cx="152400" cy="2910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61F870D-9903-40E1-A813-41DC5E2E6F17}"/>
              </a:ext>
            </a:extLst>
          </p:cNvPr>
          <p:cNvSpPr txBox="1"/>
          <p:nvPr/>
        </p:nvSpPr>
        <p:spPr>
          <a:xfrm>
            <a:off x="330589" y="5215359"/>
            <a:ext cx="6542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25926E-6 -1.52778E-6 L -0.01516 -0.388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194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1.73611E-6 L 0.18333 -0.1781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89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2" grpId="0"/>
      <p:bldP spid="93" grpId="0"/>
      <p:bldP spid="96" grpId="0"/>
      <p:bldP spid="97" grpId="0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03281">
            <a:off x="8587887" y="1652033"/>
            <a:ext cx="4540568" cy="2374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77314">
            <a:off x="7049548" y="1431901"/>
            <a:ext cx="4540568" cy="2374153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908" y="206388"/>
            <a:ext cx="4129131" cy="830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রম্বসের বৈশিষ্ট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2192867"/>
            <a:ext cx="6519333" cy="1446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রম্বসের কর্ণদ্বয় পরস্পরকে সমকোণে সমদ্বিখন্ডিত করে।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44"/>
          <a:stretch>
            <a:fillRect/>
          </a:stretch>
        </p:blipFill>
        <p:spPr>
          <a:xfrm>
            <a:off x="7554200" y="4652206"/>
            <a:ext cx="5140720" cy="1836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916" y="5319702"/>
            <a:ext cx="6514284" cy="92331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09560" y="1844043"/>
            <a:ext cx="4214706" cy="3276599"/>
            <a:chOff x="7909560" y="1844043"/>
            <a:chExt cx="4214706" cy="3276599"/>
          </a:xfrm>
        </p:grpSpPr>
        <p:sp>
          <p:nvSpPr>
            <p:cNvPr id="21" name="Flowchart: Data 20"/>
            <p:cNvSpPr/>
            <p:nvPr/>
          </p:nvSpPr>
          <p:spPr>
            <a:xfrm>
              <a:off x="7924800" y="1859280"/>
              <a:ext cx="4199466" cy="3261360"/>
            </a:xfrm>
            <a:prstGeom prst="flowChartInputOutpu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8382004" y="2240286"/>
              <a:ext cx="3276599" cy="248411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909560" y="1879600"/>
              <a:ext cx="4163907" cy="32410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579"/>
          <a:stretch>
            <a:fillRect/>
          </a:stretch>
        </p:blipFill>
        <p:spPr>
          <a:xfrm rot="6185704">
            <a:off x="5581276" y="2725056"/>
            <a:ext cx="4637497" cy="18366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844"/>
          <a:stretch>
            <a:fillRect/>
          </a:stretch>
        </p:blipFill>
        <p:spPr>
          <a:xfrm>
            <a:off x="8417800" y="1384072"/>
            <a:ext cx="5061133" cy="18366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579"/>
          <a:stretch>
            <a:fillRect/>
          </a:stretch>
        </p:blipFill>
        <p:spPr>
          <a:xfrm rot="6185704">
            <a:off x="8883275" y="2758923"/>
            <a:ext cx="4637497" cy="18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00932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7" y="375086"/>
            <a:ext cx="110393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রম্বসের বৈশিষ্ট্যগুলো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801" y="1762102"/>
            <a:ext cx="8172670" cy="12644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600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চারটি বা প্রতিটি বাহু সমান।</a:t>
            </a:r>
            <a:endParaRPr lang="en-US" sz="6000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587" y="3886256"/>
            <a:ext cx="10526947" cy="1187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dirty="0" smtClean="0">
                <a:solidFill>
                  <a:srgbClr val="00B050"/>
                </a:solidFill>
                <a:effectLst/>
                <a:latin typeface="NikoshBAN" pitchFamily="2" charset="0"/>
                <a:cs typeface="NikoshBAN" pitchFamily="2" charset="0"/>
              </a:rPr>
              <a:t>বিপরীত কোনগুলো পরস্পর সমান।</a:t>
            </a:r>
            <a:endParaRPr lang="en-US" sz="6000" dirty="0"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9136" y="2770626"/>
            <a:ext cx="10036984" cy="13239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dirty="0" smtClean="0"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বিপরীত বাহুগুলো পরস্পর সমান্তরাল।</a:t>
            </a:r>
            <a:endParaRPr lang="en-US" sz="6000" dirty="0">
              <a:solidFill>
                <a:srgbClr val="0070C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521" y="5049279"/>
            <a:ext cx="8891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৪। কর্ণদ্বয় পরস্পর সমান নয়।</a:t>
            </a:r>
            <a:endParaRPr lang="en-US" sz="6000" b="1" dirty="0">
              <a:solidFill>
                <a:srgbClr val="00B0F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291" y="5956905"/>
            <a:ext cx="120613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৫। কর্ণদ্বয় পরস্পরকে সমকোণে সমদ্বিখন্ডিত করে।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/>
          <p:cNvSpPr/>
          <p:nvPr/>
        </p:nvSpPr>
        <p:spPr>
          <a:xfrm>
            <a:off x="3335867" y="2286001"/>
            <a:ext cx="6451599" cy="4267197"/>
          </a:xfrm>
          <a:prstGeom prst="parallelogram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734" y="262593"/>
            <a:ext cx="3318934" cy="2209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73674" y="765144"/>
            <a:ext cx="55755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u="sng" dirty="0" err="1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9600" b="1" u="sng" dirty="0" smtClean="0">
                <a:blipFill>
                  <a:blip r:embed="rId5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9600" b="1" u="sng" dirty="0">
              <a:blipFill>
                <a:blip r:embed="rId5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ai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254201" y="203200"/>
            <a:ext cx="3473594" cy="23198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24713" y="3203546"/>
            <a:ext cx="50337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৩টি বৈশিষ্ট্য </a:t>
            </a:r>
          </a:p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তোমাদের খাতায় লেখ।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22030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3918374" y="221872"/>
            <a:ext cx="6004559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0"/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6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6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1235305"/>
            <a:ext cx="1348739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নং পৃষ্ঠা খোল এবং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 নিরবে বোঝার চেষ্টা কর </a:t>
            </a:r>
            <a:r>
              <a:rPr lang="bn-BD" sz="4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055" y="2173239"/>
            <a:ext cx="3946278" cy="47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608155" y="2367622"/>
            <a:ext cx="7650646" cy="4676645"/>
            <a:chOff x="5608155" y="2367622"/>
            <a:chExt cx="7650646" cy="46766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35" t="1074" r="1219" b="2060"/>
            <a:stretch/>
          </p:blipFill>
          <p:spPr>
            <a:xfrm>
              <a:off x="5608155" y="2367622"/>
              <a:ext cx="7650646" cy="46766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EAB1A6B-182E-4501-A3BA-EFFE0A68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8200" y="2455335"/>
              <a:ext cx="3498580" cy="4351866"/>
            </a:xfrm>
            <a:prstGeom prst="rect">
              <a:avLst/>
            </a:prstGeom>
          </p:spPr>
        </p:pic>
        <p:pic>
          <p:nvPicPr>
            <p:cNvPr id="12" name="Picture 11" descr="IMG_20201109_210739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36543" y="2455332"/>
              <a:ext cx="3315856" cy="423642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 2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6168548" y="2346960"/>
            <a:ext cx="2289652" cy="466344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4880" y="3746495"/>
            <a:ext cx="448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800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480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4380" y="868680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3749040"/>
            <a:ext cx="59055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75" y="632307"/>
            <a:ext cx="2425665" cy="29125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Uzzol.jpg"/>
          <p:cNvPicPr>
            <a:picLocks noChangeAspect="1"/>
          </p:cNvPicPr>
          <p:nvPr/>
        </p:nvPicPr>
        <p:blipFill>
          <a:blip r:embed="rId5" cstate="print">
            <a:lum bright="10000" contrast="30000"/>
          </a:blip>
          <a:stretch>
            <a:fillRect/>
          </a:stretch>
        </p:blipFill>
        <p:spPr>
          <a:xfrm>
            <a:off x="1563649" y="611595"/>
            <a:ext cx="3008351" cy="293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751679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254003" y="2032000"/>
            <a:ext cx="7281330" cy="4995333"/>
          </a:xfrm>
          <a:prstGeom prst="parallelogram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3854" y="270933"/>
            <a:ext cx="4160520" cy="1862048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861" y="3225282"/>
            <a:ext cx="5367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বাহুগুলো কেমন?</a:t>
            </a:r>
            <a:endParaRPr lang="en-US" sz="2800" dirty="0" smtClean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কর্ণদ্বয় কেমন?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রম্বসের বিপরীত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কোণগুলো কেমন?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7975600" y="2455333"/>
            <a:ext cx="5401733" cy="3945467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উত্তরঃ  ১। সমান।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২। সমান নয়।</a:t>
            </a:r>
          </a:p>
          <a:p>
            <a:pPr marL="914400" indent="-91440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৩। সমান।</a:t>
            </a:r>
          </a:p>
        </p:txBody>
      </p:sp>
    </p:spTree>
    <p:extLst>
      <p:ext uri="{BB962C8B-B14F-4D97-AF65-F5344CB8AC3E}">
        <p14:creationId xmlns:p14="http://schemas.microsoft.com/office/powerpoint/2010/main" xmlns="" val="141291345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ora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rcRect l="14398" t="7234" r="10093"/>
          <a:stretch>
            <a:fillRect/>
          </a:stretch>
        </p:blipFill>
        <p:spPr>
          <a:xfrm>
            <a:off x="10058400" y="259080"/>
            <a:ext cx="3733799" cy="267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18226" y="943094"/>
            <a:ext cx="543931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11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6" y="301418"/>
            <a:ext cx="4112674" cy="2529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329267" y="3955590"/>
            <a:ext cx="110574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9979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Beautiful_Tree_10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5067" t="6682" r="5333" b="6113"/>
          <a:stretch>
            <a:fillRect/>
          </a:stretch>
        </p:blipFill>
        <p:spPr>
          <a:xfrm>
            <a:off x="2834640" y="198120"/>
            <a:ext cx="8427720" cy="5654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0400" y="5577840"/>
            <a:ext cx="80314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2282778"/>
            <a:ext cx="2026920" cy="186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31" y="2252298"/>
            <a:ext cx="1979817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64007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8841" y="320040"/>
            <a:ext cx="468750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1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633097"/>
            <a:ext cx="11689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7200" b="1" dirty="0" smtClean="0">
                <a:ln w="0"/>
                <a:latin typeface="NikoshBAN" pitchFamily="2" charset="0"/>
                <a:cs typeface="NikoshBAN" pitchFamily="2" charset="0"/>
              </a:rPr>
              <a:t>-</a:t>
            </a:r>
            <a:endParaRPr lang="en-US" sz="7200" b="1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5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2021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92422" y="356475"/>
            <a:ext cx="828896" cy="16256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149839" y="326850"/>
            <a:ext cx="868603" cy="16095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420783">
            <a:off x="6658726" y="1990021"/>
            <a:ext cx="1015792" cy="2384925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82678">
            <a:off x="5526807" y="4484334"/>
            <a:ext cx="859732" cy="160950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7310276">
            <a:off x="5588425" y="4538873"/>
            <a:ext cx="828896" cy="162560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292" y="287490"/>
            <a:ext cx="7306508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2279770" y="3953694"/>
            <a:ext cx="1021579" cy="251617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06429" y="2584969"/>
            <a:ext cx="461986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6541062" y="1725226"/>
            <a:ext cx="1059443" cy="2591951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07637" y="2694010"/>
            <a:ext cx="410690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2" name="Rectangle 11"/>
          <p:cNvSpPr/>
          <p:nvPr/>
        </p:nvSpPr>
        <p:spPr>
          <a:xfrm rot="1136390">
            <a:off x="2552316" y="1850254"/>
            <a:ext cx="828896" cy="198619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2511772" y="1521173"/>
            <a:ext cx="904815" cy="25146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49634" y="4888991"/>
            <a:ext cx="397866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2334" y="4915727"/>
            <a:ext cx="413896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990992">
            <a:off x="9419921" y="3856106"/>
            <a:ext cx="971418" cy="2454896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859298" y="4852402"/>
            <a:ext cx="378630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25" name="Rectangle 24"/>
          <p:cNvSpPr/>
          <p:nvPr/>
        </p:nvSpPr>
        <p:spPr>
          <a:xfrm rot="1263569">
            <a:off x="2357956" y="4246238"/>
            <a:ext cx="892151" cy="19720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796822" y="295515"/>
            <a:ext cx="828896" cy="16256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10632252" y="2145545"/>
            <a:ext cx="828896" cy="218899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789659" y="2921863"/>
            <a:ext cx="396262" cy="646331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81733" y="2370667"/>
            <a:ext cx="963507" cy="17450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191886">
            <a:off x="9472456" y="4010362"/>
            <a:ext cx="1075236" cy="215874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99545" y="6251545"/>
            <a:ext cx="8645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গুলোকে আমরা কী বলতে পারি?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84621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/>
      <p:bldP spid="7" grpId="0" animBg="1"/>
      <p:bldP spid="19" grpId="0"/>
      <p:bldP spid="9" grpId="0" animBg="1"/>
      <p:bldP spid="20" grpId="0"/>
      <p:bldP spid="12" grpId="0" animBg="1"/>
      <p:bldP spid="13" grpId="0" animBg="1"/>
      <p:bldP spid="22" grpId="0"/>
      <p:bldP spid="23" grpId="0"/>
      <p:bldP spid="16" grpId="0" animBg="1"/>
      <p:bldP spid="24" grpId="0"/>
      <p:bldP spid="25" grpId="0" animBg="1"/>
      <p:bldP spid="10" grpId="0" animBg="1"/>
      <p:bldP spid="21" grpId="0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5000">
              <a:srgbClr val="00B050"/>
            </a:gs>
            <a:gs pos="50000">
              <a:srgbClr val="FFC000"/>
            </a:gs>
            <a:gs pos="75000">
              <a:srgbClr val="00B050"/>
            </a:gs>
            <a:gs pos="100000">
              <a:srgbClr val="FF0000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6244" y="0"/>
            <a:ext cx="78710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আজকে আম</a:t>
            </a:r>
            <a:r>
              <a:rPr lang="bn-BD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শিখবঃ</a:t>
            </a:r>
            <a:endParaRPr lang="en-US" sz="8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649132" y="1913467"/>
            <a:ext cx="6019800" cy="4236720"/>
            <a:chOff x="3733800" y="1828800"/>
            <a:chExt cx="6019800" cy="4236720"/>
          </a:xfrm>
        </p:grpSpPr>
        <p:sp>
          <p:nvSpPr>
            <p:cNvPr id="7" name="Flowchart: Data 6"/>
            <p:cNvSpPr/>
            <p:nvPr/>
          </p:nvSpPr>
          <p:spPr>
            <a:xfrm>
              <a:off x="3733800" y="1828800"/>
              <a:ext cx="6004560" cy="4236720"/>
            </a:xfrm>
            <a:prstGeom prst="flowChartInputOutput">
              <a:avLst/>
            </a:prstGeom>
            <a:solidFill>
              <a:srgbClr val="FF00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3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রম্বস</a:t>
              </a:r>
              <a:endParaRPr lang="en-US" sz="13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Data 11"/>
            <p:cNvSpPr/>
            <p:nvPr/>
          </p:nvSpPr>
          <p:spPr>
            <a:xfrm>
              <a:off x="4267200" y="2194560"/>
              <a:ext cx="4953000" cy="3505200"/>
            </a:xfrm>
            <a:prstGeom prst="flowChartInputOutput">
              <a:avLst/>
            </a:prstGeom>
            <a:solidFill>
              <a:srgbClr val="FFFF0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ata 12"/>
            <p:cNvSpPr/>
            <p:nvPr/>
          </p:nvSpPr>
          <p:spPr>
            <a:xfrm>
              <a:off x="4663440" y="2484120"/>
              <a:ext cx="4175760" cy="2926080"/>
            </a:xfrm>
            <a:prstGeom prst="flowChartInputOutput">
              <a:avLst/>
            </a:prstGeom>
            <a:solidFill>
              <a:srgbClr val="00B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H="1">
              <a:off x="4663440" y="2133600"/>
              <a:ext cx="4221480" cy="36423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749040" y="1844040"/>
              <a:ext cx="6004560" cy="4206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164665" y="2861734"/>
            <a:ext cx="298026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05669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apture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99" t="4186" r="24936" b="48173"/>
          <a:stretch>
            <a:fillRect/>
          </a:stretch>
        </p:blipFill>
        <p:spPr>
          <a:xfrm>
            <a:off x="274320" y="4580617"/>
            <a:ext cx="7254240" cy="27345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960" y="247471"/>
            <a:ext cx="1243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যে চতুর্ভুজের চারটি বাহুর দৈর্ঘ্য সমান তাকে রম্বস বলে।</a:t>
            </a:r>
          </a:p>
        </p:txBody>
      </p:sp>
      <p:sp>
        <p:nvSpPr>
          <p:cNvPr id="37" name="Flowchart: Data 36"/>
          <p:cNvSpPr/>
          <p:nvPr/>
        </p:nvSpPr>
        <p:spPr>
          <a:xfrm>
            <a:off x="8122920" y="1478280"/>
            <a:ext cx="4404360" cy="3200400"/>
          </a:xfrm>
          <a:prstGeom prst="flowChartInputOutpu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7215074">
            <a:off x="11811000" y="295656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7139920">
            <a:off x="7940040" y="245364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5920" y="464820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9360" y="1036320"/>
            <a:ext cx="10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সেমি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65920" y="2011680"/>
            <a:ext cx="2270760" cy="2179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3633" y="1887825"/>
            <a:ext cx="58192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বর্গ এক ধরণের রম্বস।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78240" y="2253585"/>
            <a:ext cx="324039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8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7" grpId="1" animBg="1"/>
      <p:bldP spid="5" grpId="0"/>
      <p:bldP spid="6" grpId="0"/>
      <p:bldP spid="7" grpId="0"/>
      <p:bldP spid="8" grpId="0"/>
      <p:bldP spid="9" grpId="0" animBg="1"/>
      <p:bldP spid="9" grpId="1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6239" y="259081"/>
            <a:ext cx="472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9600" u="sng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" y="2246755"/>
            <a:ext cx="3468046" cy="328977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95800" y="2297612"/>
            <a:ext cx="922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রম্বসের কয়টি বাহু সমন?</a:t>
            </a:r>
          </a:p>
          <a:p>
            <a:pPr>
              <a:buFont typeface="Wingdings" pitchFamily="2" charset="2"/>
              <a:buChar char="Ø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রম্বস কাকে বলে?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2346469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883" y="205838"/>
            <a:ext cx="11227633" cy="19294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রম্বস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 উপায় সাধারণত ২ টি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912" y="2393180"/>
            <a:ext cx="573064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কম্পাস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951" y="4760876"/>
            <a:ext cx="694885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ত্রিকোণীসেট ব্যবহার করে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9829" y="1962150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54954" y="3308664"/>
            <a:ext cx="4249554" cy="2467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62410" y="4271827"/>
            <a:ext cx="2053189" cy="20531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3990638" cy="7315200"/>
          </a:xfrm>
          <a:prstGeom prst="frame">
            <a:avLst>
              <a:gd name="adj1" fmla="val 1685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3424" y="335280"/>
            <a:ext cx="7656976" cy="12039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শিখব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6160" y="1588459"/>
            <a:ext cx="7452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ত্রিকোণীসেট ব্যবহার করে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2960" y="3034345"/>
            <a:ext cx="6548590" cy="38021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9680" y="3052629"/>
            <a:ext cx="3838519" cy="383851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459</Words>
  <Application>Microsoft Office PowerPoint</Application>
  <PresentationFormat>Custom</PresentationFormat>
  <Paragraphs>95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BBGPS</cp:lastModifiedBy>
  <cp:revision>327</cp:revision>
  <dcterms:created xsi:type="dcterms:W3CDTF">2018-04-26T00:35:40Z</dcterms:created>
  <dcterms:modified xsi:type="dcterms:W3CDTF">2020-12-05T07:06:06Z</dcterms:modified>
</cp:coreProperties>
</file>