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76" r:id="rId3"/>
    <p:sldMasterId id="2147483900" r:id="rId4"/>
    <p:sldMasterId id="2147483912" r:id="rId5"/>
    <p:sldMasterId id="2147483924" r:id="rId6"/>
    <p:sldMasterId id="2147483948" r:id="rId7"/>
  </p:sldMasterIdLst>
  <p:notesMasterIdLst>
    <p:notesMasterId r:id="rId37"/>
  </p:notesMasterIdLst>
  <p:sldIdLst>
    <p:sldId id="381" r:id="rId8"/>
    <p:sldId id="258" r:id="rId9"/>
    <p:sldId id="276" r:id="rId10"/>
    <p:sldId id="315" r:id="rId11"/>
    <p:sldId id="317" r:id="rId12"/>
    <p:sldId id="263" r:id="rId13"/>
    <p:sldId id="264" r:id="rId14"/>
    <p:sldId id="265" r:id="rId15"/>
    <p:sldId id="383" r:id="rId16"/>
    <p:sldId id="376" r:id="rId17"/>
    <p:sldId id="379" r:id="rId18"/>
    <p:sldId id="277" r:id="rId19"/>
    <p:sldId id="295" r:id="rId20"/>
    <p:sldId id="297" r:id="rId21"/>
    <p:sldId id="298" r:id="rId22"/>
    <p:sldId id="299" r:id="rId23"/>
    <p:sldId id="318" r:id="rId24"/>
    <p:sldId id="319" r:id="rId25"/>
    <p:sldId id="320" r:id="rId26"/>
    <p:sldId id="321" r:id="rId27"/>
    <p:sldId id="322" r:id="rId28"/>
    <p:sldId id="323" r:id="rId29"/>
    <p:sldId id="330" r:id="rId30"/>
    <p:sldId id="332" r:id="rId31"/>
    <p:sldId id="333" r:id="rId32"/>
    <p:sldId id="348" r:id="rId33"/>
    <p:sldId id="349" r:id="rId34"/>
    <p:sldId id="350" r:id="rId35"/>
    <p:sldId id="3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2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5T06:08:32.65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12105 7565 0,'25'0'0,"-25"25"500</inkml:trace>
  <inkml:trace contextRef="#ctx0" brushRef="#br0" timeOffset="50090.02">18629 15280 0,'0'0'0,"-25"0"0,-25 0 16,25 0-1,1 0-15,-26 0 16,25 0-1,-24 0-15,24 0 16,0 0-16,0 0 16,-24 0-1,24 0-15,-25 0 16,25 0 0,1 0-16,-26 0 15,25 0 1,0 0-16,-24 0 15,-1 0-15,25 0 16,1 0 0,-1 0-16,-25 0 31,25 0 0,1 0 16,-1 0 125,50 0 15,-25-25-187</inkml:trace>
  <inkml:trace contextRef="#ctx0" brushRef="#br0" timeOffset="61540.39">2530 16718 0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5T06:21:32.58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24656 2431 0</inkml:trace>
  <inkml:trace contextRef="#ctx0" brushRef="#br0" timeOffset="8194.7">12279 9971 0,'0'25'78,"0"0"-63,0 0 1,0 25 15,0-26-15,0 26-16,0-25 15,0 0 1,0-1 0,0 1-16,0 0 15,0 0 17,0 0 46,24-1-31,-24 1-32,25-25 16,0 0 1,-25 25-17,25-25 17,0 25-32,-1-25 15,1 0 1,-25 25-16,50-25 15,-25 0 1,0 0 0,-25 24-16,24-24 15,1 0 1,0-24 31,0-1-32,0 0 1,-25 0 0,0 0-16,24 25 15,-24-24-15,0-1 16,25 0 0,-25 0-16,0 0 15,0 1 1,0-1-16,0 0 15,0 0-15,0 0 16,0 1 0,0-1-1,-25 0-15,1 0 16,24 0 15,-25 25-15,0 0-1,0 0 32,0 0-15,1 0-32,-1 0 15,0 0-15,0 0 16,0 0-1,0 0 1,1 0 0,-1 0-16,0 25 15,0 0 17,25 0-17,-25-25 1,25 25-16,0-1 31,0 1 0,0 0-15,0 0 0,0 0-1,0-1 1,0 1-1,0 0 1,0 0 0,25 0 15,-25-1 0</inkml:trace>
  <inkml:trace contextRef="#ctx0" brushRef="#br0" timeOffset="10531.57">10914 10344 0,'0'-25'63,"25"25"-32,0 0-15,0 0 46,0 0-31,-1 0 1,1 0 61,0 0-46,0 25-31,-25-1-1,25-24 1,-1 25-16,1 25 31,0-50-31,-25 25 32,0 24 93,25-24-125,-25 0 15,25 24 1,-25 1-1,24-25-15,1 24 16,-25-24 0,0 0 265,25-25-265,-25 25-16,0 0 15,0-1 32,0 1 47,0 0-32,0 0-15,0 0 16,0-1-16,-25-24-47,25 25 62</inkml:trace>
  <inkml:trace contextRef="#ctx0" brushRef="#br0" timeOffset="14386.6">1439 17587 0,'25'0'0,"0"0"47,24 0-31,26 0-1,49 0-15,49 0 16,51 0 0,123 0-16,-50 0 15,51-25-15,-26-25 16,25 25 0,-49 0-16,0-24 15,24 24 1,-24 0-16,-25 0 15,0 1 1,-75-1-16,-24 25 16,-26 0-1,-48 0-15,-26 0 16,1 0 0,-26 0-16,-24 0 15,0 0-15,0 0 16,-1 0-1,1 0 1,0 0 0,25 0-1,-26 0 1,26 0-16,24-25 16,1 25-16,-1-25 15,25 25 1,-24 0-16,49 0 15,-50 0 1,-24 0-16,0 0 16,-26 0-1,1 0 1,0 0 15,0 0 0,24 0-31,-24 0 16,0 0 0,25 0-16,-1 0 15,1 0-15,-25 0 16,-1 0 0,1-25 234,0 25-235,0-24 1,24 24-16,1-25 15,-25 25 1,24-25-16,-24 25 16,0-25-1,25 25-15,-26 0 16,1 0 0,0 0-1,0-25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E638-55B5-4A53-BC35-EF291C68341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94A66-A5F6-4D7A-9FA3-A7941E73C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4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5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8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6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8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4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54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6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1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6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2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15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3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61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7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4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1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40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4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5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3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98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3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7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8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53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3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2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0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9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37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4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02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56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0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8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12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721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7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09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3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51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38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0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4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8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79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2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43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1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1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6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2.png"/><Relationship Id="rId4" Type="http://schemas.openxmlformats.org/officeDocument/2006/relationships/image" Target="../media/image50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82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90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9.jpe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5F4097-DEBC-41D5-9626-E97A9D5486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F32095-6F49-42F0-979A-ADE69389C245}"/>
              </a:ext>
            </a:extLst>
          </p:cNvPr>
          <p:cNvSpPr txBox="1"/>
          <p:nvPr/>
        </p:nvSpPr>
        <p:spPr>
          <a:xfrm>
            <a:off x="0" y="1981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EDE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rPr lang="en-US" sz="8800" b="1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সবাইকে</a:t>
            </a:r>
            <a:r>
              <a:rPr lang="en-US" sz="8800" b="1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8800" b="1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আন্তরিক</a:t>
            </a:r>
            <a:r>
              <a:rPr lang="en-US" sz="8800" b="1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8800" b="1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শুভেচ্ছা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2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সূত্রাবলী:সরলরেখা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0" y="2667000"/>
            <a:ext cx="8991600" cy="1200329"/>
            <a:chOff x="0" y="3048000"/>
            <a:chExt cx="899160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0" y="3048000"/>
              <a:ext cx="655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1৫।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দুইটি সরলরেখার ছেদবিন্দুগামী রেখার সমীকরণ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:</a:t>
              </a: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  <p:graphicFrame>
          <p:nvGraphicFramePr>
            <p:cNvPr id="4475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353355"/>
                </p:ext>
              </p:extLst>
            </p:nvPr>
          </p:nvGraphicFramePr>
          <p:xfrm>
            <a:off x="457200" y="3505200"/>
            <a:ext cx="8534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359" name="Equation" r:id="rId3" imgW="2158920" imgH="215640" progId="Equation.3">
                    <p:embed/>
                  </p:oleObj>
                </mc:Choice>
                <mc:Fallback>
                  <p:oleObj name="Equation" r:id="rId3" imgW="215892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505200"/>
                          <a:ext cx="85344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0"/>
          <p:cNvGrpSpPr/>
          <p:nvPr/>
        </p:nvGrpSpPr>
        <p:grpSpPr>
          <a:xfrm>
            <a:off x="0" y="4648200"/>
            <a:ext cx="8001000" cy="533400"/>
            <a:chOff x="0" y="3780972"/>
            <a:chExt cx="8001000" cy="533400"/>
          </a:xfrm>
        </p:grpSpPr>
        <p:graphicFrame>
          <p:nvGraphicFramePr>
            <p:cNvPr id="447498" name="Object 10"/>
            <p:cNvGraphicFramePr>
              <a:graphicFrameLocks noChangeAspect="1"/>
            </p:cNvGraphicFramePr>
            <p:nvPr/>
          </p:nvGraphicFramePr>
          <p:xfrm>
            <a:off x="3200401" y="3780972"/>
            <a:ext cx="4800599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360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1" y="3780972"/>
                          <a:ext cx="4800599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0" y="38100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1৬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সমান্তরাল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সমীকরণ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0" y="5486400"/>
            <a:ext cx="8001000" cy="533400"/>
            <a:chOff x="0" y="4220028"/>
            <a:chExt cx="8001000" cy="533400"/>
          </a:xfrm>
        </p:grpSpPr>
        <p:graphicFrame>
          <p:nvGraphicFramePr>
            <p:cNvPr id="447499" name="Object 11"/>
            <p:cNvGraphicFramePr>
              <a:graphicFrameLocks noChangeAspect="1"/>
            </p:cNvGraphicFramePr>
            <p:nvPr/>
          </p:nvGraphicFramePr>
          <p:xfrm>
            <a:off x="3203575" y="4220028"/>
            <a:ext cx="4797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361" name="Equation" r:id="rId7" imgW="914400" imgH="203040" progId="Equation.3">
                    <p:embed/>
                  </p:oleObj>
                </mc:Choice>
                <mc:Fallback>
                  <p:oleObj name="Equation" r:id="rId7" imgW="9144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575" y="4220028"/>
                          <a:ext cx="4797425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0" y="42672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17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লম্ব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সমীকরণ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01040-6AA8-4EFF-B922-338CDA2B44F5}"/>
              </a:ext>
            </a:extLst>
          </p:cNvPr>
          <p:cNvSpPr/>
          <p:nvPr/>
        </p:nvSpPr>
        <p:spPr>
          <a:xfrm>
            <a:off x="152400" y="1777459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১৪। ‍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-1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0DBA233-722D-4682-BF6E-5ADCFDD82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16669"/>
              </p:ext>
            </p:extLst>
          </p:nvPr>
        </p:nvGraphicFramePr>
        <p:xfrm>
          <a:off x="533400" y="3915524"/>
          <a:ext cx="4267200" cy="58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62" name="Equation" r:id="rId9" imgW="901440" imgH="203040" progId="Equation.3">
                  <p:embed/>
                </p:oleObj>
              </mc:Choice>
              <mc:Fallback>
                <p:oleObj name="Equation" r:id="rId9" imgW="90144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15524"/>
                        <a:ext cx="4267200" cy="580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24EE3C-56F9-4525-B74E-FDF434D32A8A}"/>
              </a:ext>
            </a:extLst>
          </p:cNvPr>
          <p:cNvSpPr txBox="1"/>
          <p:nvPr/>
        </p:nvSpPr>
        <p:spPr>
          <a:xfrm>
            <a:off x="4724400" y="396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cs typeface="NikoshBAN" pitchFamily="2" charset="0"/>
              </a:rPr>
              <a:t>θ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		</a:t>
            </a:r>
            <a:r>
              <a:rPr lang="el-GR" dirty="0">
                <a:solidFill>
                  <a:schemeClr val="accent6"/>
                </a:solidFill>
                <a:cs typeface="NikoshBAN" pitchFamily="2" charset="0"/>
              </a:rPr>
              <a:t>θ </a:t>
            </a:r>
            <a:r>
              <a:rPr lang="en-US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l-GR" dirty="0">
                <a:solidFill>
                  <a:schemeClr val="accent6"/>
                </a:solidFill>
                <a:cs typeface="NikoshBAN" pitchFamily="2" charset="0"/>
              </a:rPr>
              <a:t>θ </a:t>
            </a:r>
            <a:endParaRPr lang="en-US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	</a:t>
            </a:r>
            <a:r>
              <a:rPr lang="el-GR" dirty="0">
                <a:solidFill>
                  <a:srgbClr val="00B050"/>
                </a:solidFill>
                <a:cs typeface="NikoshBAN" pitchFamily="2" charset="0"/>
              </a:rPr>
              <a:t>θ 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π-</a:t>
            </a:r>
            <a:r>
              <a:rPr lang="el-GR" dirty="0">
                <a:solidFill>
                  <a:srgbClr val="00B050"/>
                </a:solidFill>
                <a:cs typeface="NikoshBAN" pitchFamily="2" charset="0"/>
              </a:rPr>
              <a:t>θ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	</a:t>
            </a:r>
            <a:r>
              <a:rPr lang="el-GR" dirty="0">
                <a:solidFill>
                  <a:srgbClr val="FF0000"/>
                </a:solidFill>
                <a:cs typeface="NikoshBAN" pitchFamily="2" charset="0"/>
              </a:rPr>
              <a:t>θ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π+</a:t>
            </a:r>
            <a:r>
              <a:rPr lang="el-GR" dirty="0">
                <a:solidFill>
                  <a:srgbClr val="FF0000"/>
                </a:solidFill>
                <a:cs typeface="NikoshBAN" pitchFamily="2" charset="0"/>
              </a:rPr>
              <a:t>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		</a:t>
            </a:r>
            <a:r>
              <a:rPr lang="el-GR" dirty="0">
                <a:solidFill>
                  <a:srgbClr val="00B0F0"/>
                </a:solidFill>
                <a:cs typeface="NikoshBAN" pitchFamily="2" charset="0"/>
              </a:rPr>
              <a:t>θ 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dirty="0">
                <a:solidFill>
                  <a:srgbClr val="00B0F0"/>
                </a:solidFill>
                <a:latin typeface="Arial Narrow" pitchFamily="34" charset="0"/>
                <a:cs typeface="NikoshBAN" pitchFamily="2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π-</a:t>
            </a:r>
            <a:r>
              <a:rPr lang="el-GR" dirty="0">
                <a:solidFill>
                  <a:srgbClr val="00B0F0"/>
                </a:solidFill>
                <a:cs typeface="NikoshBAN" pitchFamily="2" charset="0"/>
              </a:rPr>
              <a:t>θ</a:t>
            </a:r>
            <a:endParaRPr lang="en-US" dirty="0">
              <a:solidFill>
                <a:srgbClr val="00B0F0"/>
              </a:solidFill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						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 -</a:t>
            </a:r>
            <a:r>
              <a:rPr lang="el-GR" dirty="0">
                <a:solidFill>
                  <a:srgbClr val="00B0F0"/>
                </a:solidFill>
                <a:cs typeface="NikoshBAN" pitchFamily="2" charset="0"/>
              </a:rPr>
              <a:t>θ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50000"/>
              </a:lnSpc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954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57204B-B7BD-49A8-B56F-A755B2143B1F}"/>
                  </a:ext>
                </a:extLst>
              </p14:cNvPr>
              <p14:cNvContentPartPr/>
              <p14:nvPr/>
            </p14:nvContentPartPr>
            <p14:xfrm>
              <a:off x="910800" y="2723400"/>
              <a:ext cx="5796000" cy="329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57204B-B7BD-49A8-B56F-A755B2143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40" y="2714040"/>
                <a:ext cx="5814720" cy="331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848600" cy="4147127"/>
          </a:xfrm>
        </p:spPr>
      </p:pic>
      <p:sp>
        <p:nvSpPr>
          <p:cNvPr id="7" name="Flowchart: Connector 6"/>
          <p:cNvSpPr/>
          <p:nvPr/>
        </p:nvSpPr>
        <p:spPr>
          <a:xfrm>
            <a:off x="3276600" y="2743200"/>
            <a:ext cx="304800" cy="2286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522720" y="1676400"/>
            <a:ext cx="3048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4419600"/>
            <a:ext cx="129540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2750820"/>
            <a:ext cx="0" cy="151638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60000" flipV="1">
            <a:off x="2133600" y="4800600"/>
            <a:ext cx="45720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-60000" flipV="1">
            <a:off x="1165603" y="1676400"/>
            <a:ext cx="76200" cy="2590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20000" flipV="1">
            <a:off x="3398520" y="1752600"/>
            <a:ext cx="3276600" cy="1188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9000" y="3048000"/>
            <a:ext cx="324612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81800" y="1744980"/>
            <a:ext cx="0" cy="10744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0"/>
            <a:ext cx="80772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বিন্দুর মধ্যবর্তী দূরত্ব নির্ণয়ের সূত্র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600200" y="5181600"/>
          <a:ext cx="551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4" imgW="1663700" imgH="292100" progId="Equation.3">
                  <p:embed/>
                </p:oleObj>
              </mc:Choice>
              <mc:Fallback>
                <p:oleObj name="Equation" r:id="rId4" imgW="1663700" imgH="292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551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5943600"/>
            <a:ext cx="7086600" cy="688715"/>
          </a:xfrm>
          <a:prstGeom prst="rect">
            <a:avLst/>
          </a:prstGeom>
          <a:blipFill rotWithShape="1">
            <a:blip r:embed="rId6"/>
            <a:stretch>
              <a:fillRect l="-2150" b="-2831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6819900" y="30099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6858000" y="29718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896100" y="30099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 ক্ষেত্রফল 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9800057">
            <a:off x="3213434" y="402518"/>
            <a:ext cx="3375149" cy="1870906"/>
          </a:xfrm>
          <a:prstGeom prst="triangle">
            <a:avLst>
              <a:gd name="adj" fmla="val 5035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" y="3581400"/>
            <a:ext cx="8686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-533400" y="3505200"/>
            <a:ext cx="6553200" cy="1524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88279" y="-76200"/>
          <a:ext cx="1550521" cy="61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3" imgW="545626" imgH="215713" progId="Equation.3">
                  <p:embed/>
                </p:oleObj>
              </mc:Choice>
              <mc:Fallback>
                <p:oleObj name="Equation" r:id="rId3" imgW="545626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279" y="-76200"/>
                        <a:ext cx="1550521" cy="612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24200" y="2286000"/>
          <a:ext cx="152923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5" name="Equation" r:id="rId5" imgW="583693" imgH="215713" progId="Equation.3">
                  <p:embed/>
                </p:oleObj>
              </mc:Choice>
              <mc:Fallback>
                <p:oleObj name="Equation" r:id="rId5" imgW="583693" imgH="21571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152923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48450" y="601980"/>
          <a:ext cx="2114550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Equation" r:id="rId7" imgW="571252" imgH="228501" progId="Equation.3">
                  <p:embed/>
                </p:oleObj>
              </mc:Choice>
              <mc:Fallback>
                <p:oleObj name="Equation" r:id="rId7" imgW="571252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601980"/>
                        <a:ext cx="2114550" cy="845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2" idx="4"/>
          </p:cNvCxnSpPr>
          <p:nvPr/>
        </p:nvCxnSpPr>
        <p:spPr>
          <a:xfrm rot="16200000" flipH="1">
            <a:off x="5705579" y="2428981"/>
            <a:ext cx="2277060" cy="27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280000">
            <a:off x="3627852" y="3276123"/>
            <a:ext cx="589534" cy="210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0"/>
          </p:cNvCxnSpPr>
          <p:nvPr/>
        </p:nvCxnSpPr>
        <p:spPr>
          <a:xfrm rot="16200000" flipH="1" flipV="1">
            <a:off x="2901884" y="2039494"/>
            <a:ext cx="3059621" cy="241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3581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581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3581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800" y="3544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0" y="762000"/>
          <a:ext cx="20574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Equation" r:id="rId9" imgW="596900" imgH="1600200" progId="Equation.3">
                  <p:embed/>
                </p:oleObj>
              </mc:Choice>
              <mc:Fallback>
                <p:oleObj name="Equation" r:id="rId9" imgW="596900" imgH="160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2057400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922588" y="4495800"/>
          <a:ext cx="6018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Equation" r:id="rId11" imgW="2717800" imgH="177800" progId="Equation.3">
                  <p:embed/>
                </p:oleObj>
              </mc:Choice>
              <mc:Fallback>
                <p:oleObj name="Equation" r:id="rId11" imgW="2717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495800"/>
                        <a:ext cx="60182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886200" y="5097463"/>
          <a:ext cx="4922091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9" name="Equation" r:id="rId13" imgW="2273300" imgH="812800" progId="Equation.3">
                  <p:embed/>
                </p:oleObj>
              </mc:Choice>
              <mc:Fallback>
                <p:oleObj name="Equation" r:id="rId13" imgW="2273300" imgH="812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097463"/>
                        <a:ext cx="4922091" cy="176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0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" y="228600"/>
          <a:ext cx="9143999" cy="224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28600"/>
                        <a:ext cx="9143999" cy="2247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80975" y="3048000"/>
          <a:ext cx="95726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5" imgW="3022600" imgH="482600" progId="Equation.3">
                  <p:embed/>
                </p:oleObj>
              </mc:Choice>
              <mc:Fallback>
                <p:oleObj name="Equation" r:id="rId5" imgW="30226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3048000"/>
                        <a:ext cx="9572625" cy="152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724400"/>
          <a:ext cx="8915400" cy="141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7" imgW="2489200" imgH="393700" progId="Equation.3">
                  <p:embed/>
                </p:oleObj>
              </mc:Choice>
              <mc:Fallback>
                <p:oleObj name="Equation" r:id="rId7" imgW="24892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4400"/>
                        <a:ext cx="8915400" cy="1410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7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3812" y="0"/>
          <a:ext cx="912018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" y="0"/>
                        <a:ext cx="9120188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8600" y="2057400"/>
          <a:ext cx="5783263" cy="299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5" imgW="1371600" imgH="711200" progId="Equation.3">
                  <p:embed/>
                </p:oleObj>
              </mc:Choice>
              <mc:Fallback>
                <p:oleObj name="Equation" r:id="rId5" imgW="1371600" imgH="71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783263" cy="2998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3299"/>
          </a:xfrm>
          <a:ln w="381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SutonnyMJ" pitchFamily="2" charset="0"/>
              </a:rPr>
              <a:t>সরলরেখার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ঢাল</a:t>
            </a:r>
            <a:endParaRPr lang="en-US" sz="5400" dirty="0">
              <a:latin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33575" y="3917950"/>
            <a:ext cx="5934075" cy="25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43425" y="1320800"/>
            <a:ext cx="76200" cy="4991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71725" y="1346200"/>
            <a:ext cx="4524375" cy="3568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3829050" y="3771900"/>
            <a:ext cx="95250" cy="292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4750" y="40640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5225" y="40640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3388" y="13208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7675" y="4101584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700" y="3968445"/>
                <a:ext cx="10033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5" y="3968446"/>
                <a:ext cx="752475" cy="392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32400" y="5998024"/>
                <a:ext cx="10033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998024"/>
                <a:ext cx="752475" cy="3796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20444"/>
              </p:ext>
            </p:extLst>
          </p:nvPr>
        </p:nvGraphicFramePr>
        <p:xfrm>
          <a:off x="1" y="1075489"/>
          <a:ext cx="91440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075489"/>
                        <a:ext cx="914400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1361" y="3316583"/>
            <a:ext cx="67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Ѳ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445" y="5317959"/>
            <a:ext cx="282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m= tan</a:t>
            </a:r>
            <a:r>
              <a:rPr lang="az-Cyrl-AZ" sz="5400" b="1" dirty="0"/>
              <a:t>Ѳ</a:t>
            </a:r>
            <a:endParaRPr lang="en-US" sz="5400" b="1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4973525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1836" y="1163321"/>
            <a:ext cx="1076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21170" y="3953138"/>
            <a:ext cx="5844654" cy="40943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122228" y="3804313"/>
            <a:ext cx="4926841" cy="102359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95182" y="1351129"/>
            <a:ext cx="4473054" cy="353477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73B5AB-FDFB-4B3A-98E0-A3368467F6F0}"/>
                  </a:ext>
                </a:extLst>
              </p14:cNvPr>
              <p14:cNvContentPartPr/>
              <p14:nvPr/>
            </p14:nvContentPartPr>
            <p14:xfrm>
              <a:off x="518040" y="875160"/>
              <a:ext cx="8358480" cy="545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73B5AB-FDFB-4B3A-98E0-A3368467F6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680" y="865800"/>
                <a:ext cx="8377200" cy="54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376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3299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SutonnyMJ" pitchFamily="2" charset="0"/>
              </a:rPr>
              <a:t>দুটি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বিন্দুর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সংযোজক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সরলরেখার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ঢাল</a:t>
            </a:r>
            <a:endParaRPr lang="en-US" dirty="0">
              <a:latin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33575" y="3917950"/>
            <a:ext cx="5934075" cy="25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43425" y="1320800"/>
            <a:ext cx="76200" cy="4991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71725" y="1346200"/>
            <a:ext cx="4524375" cy="3568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3829050" y="3771900"/>
            <a:ext cx="95250" cy="292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4750" y="40640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5225" y="40640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3388" y="132080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7675" y="4101584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700" y="3968445"/>
                <a:ext cx="10033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5" y="3968446"/>
                <a:ext cx="752475" cy="392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32400" y="5998024"/>
                <a:ext cx="10033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998024"/>
                <a:ext cx="752475" cy="3796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27878"/>
              </p:ext>
            </p:extLst>
          </p:nvPr>
        </p:nvGraphicFramePr>
        <p:xfrm>
          <a:off x="0" y="1003300"/>
          <a:ext cx="91440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3300"/>
                        <a:ext cx="914400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1237" y="3482838"/>
            <a:ext cx="6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3926" y="5317958"/>
                <a:ext cx="3812674" cy="130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m= tan</a:t>
                </a:r>
                <a:r>
                  <a:rPr lang="az-Cyrl-AZ" sz="3200" dirty="0"/>
                  <a:t>Ѳ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z-Cyrl-A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/>
                          <m:t>−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/>
                          <m:t>−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4" y="5317958"/>
                <a:ext cx="2859506" cy="1302216"/>
              </a:xfrm>
              <a:prstGeom prst="rect">
                <a:avLst/>
              </a:prstGeom>
              <a:blipFill rotWithShape="0">
                <a:blip r:embed="rId7"/>
                <a:stretch>
                  <a:fillRect l="-3994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43700" y="1906627"/>
                <a:ext cx="10033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1906628"/>
                <a:ext cx="752475" cy="381515"/>
              </a:xfrm>
              <a:prstGeom prst="rect">
                <a:avLst/>
              </a:prstGeom>
              <a:blipFill rotWithShape="0">
                <a:blip r:embed="rId8"/>
                <a:stretch>
                  <a:fillRect l="-4848"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08950" y="1346200"/>
                <a:ext cx="1435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2" y="1346200"/>
                <a:ext cx="107657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3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5577139" y="2340030"/>
            <a:ext cx="870284" cy="575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3704" y="1923732"/>
            <a:ext cx="20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47000" y="2562726"/>
                <a:ext cx="71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2562726"/>
                <a:ext cx="5334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67763" y="1906627"/>
            <a:ext cx="747462" cy="369332"/>
          </a:xfrm>
          <a:prstGeom prst="rect">
            <a:avLst/>
          </a:prstGeom>
          <a:blipFill rotWithShape="0">
            <a:blip r:embed="rId11"/>
            <a:stretch>
              <a:fillRect t="-10000" b="-26667"/>
            </a:stretch>
          </a:blipFill>
        </p:spPr>
        <p:txBody>
          <a:bodyPr/>
          <a:lstStyle/>
          <a:p>
            <a:r>
              <a:rPr lang="en-US" sz="3200">
                <a:noFill/>
              </a:rPr>
              <a:t> 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75514" y="3916907"/>
            <a:ext cx="5875361" cy="40944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147817" y="3775312"/>
            <a:ext cx="4885898" cy="92123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05418" y="1378424"/>
            <a:ext cx="4462818" cy="3521122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855191" y="3132161"/>
            <a:ext cx="1528549" cy="40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380630" y="2811439"/>
            <a:ext cx="2197289" cy="40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011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animBg="1"/>
      <p:bldP spid="21" grpId="0" animBg="1"/>
      <p:bldP spid="24" grpId="0"/>
      <p:bldP spid="2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MJ" pitchFamily="2" charset="0"/>
              </a:rPr>
              <a:t>ঢাল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আকার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সরলরেখার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সমীকরণ</a:t>
            </a:r>
            <a:r>
              <a:rPr lang="en-US" sz="4000" dirty="0">
                <a:latin typeface="SutonnyMJ" pitchFamily="2" charset="0"/>
              </a:rPr>
              <a:t> 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48000" y="4107543"/>
            <a:ext cx="5812972" cy="14514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510972" y="3516086"/>
            <a:ext cx="5471886" cy="65314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33057" y="493487"/>
            <a:ext cx="5203371" cy="4455885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5290458" y="3222172"/>
            <a:ext cx="283028" cy="885371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49887" y="986972"/>
            <a:ext cx="446314" cy="6531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6181272" y="2686957"/>
            <a:ext cx="2757715" cy="544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79572" y="3077029"/>
            <a:ext cx="2296886" cy="1161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572001" y="3672114"/>
            <a:ext cx="228600" cy="986972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5823857" y="2656116"/>
            <a:ext cx="272144" cy="104502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862207" y="1103087"/>
          <a:ext cx="1119828" cy="70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2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207" y="1103087"/>
                        <a:ext cx="1119828" cy="705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05800" y="4426857"/>
            <a:ext cx="63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9086" y="4368800"/>
            <a:ext cx="43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657" y="1088571"/>
            <a:ext cx="40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3236687"/>
            <a:ext cx="46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2068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y-c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2086" y="3280229"/>
            <a:ext cx="23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11485" y="3294744"/>
          <a:ext cx="446315" cy="82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3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485" y="3294744"/>
                        <a:ext cx="446315" cy="82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188359" y="2285320"/>
          <a:ext cx="446484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4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359" y="2285320"/>
                        <a:ext cx="446484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0" y="827315"/>
          <a:ext cx="3074336" cy="149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5" name="Equation" r:id="rId9" imgW="1079280" imgH="393480" progId="Equation.3">
                  <p:embed/>
                </p:oleObj>
              </mc:Choice>
              <mc:Fallback>
                <p:oleObj name="Equation" r:id="rId9" imgW="1079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7315"/>
                        <a:ext cx="3074336" cy="1494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0" y="2409372"/>
          <a:ext cx="2722829" cy="75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6" name="Equation" r:id="rId11" imgW="850680" imgH="177480" progId="Equation.3">
                  <p:embed/>
                </p:oleObj>
              </mc:Choice>
              <mc:Fallback>
                <p:oleObj name="Equation" r:id="rId11" imgW="850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09372"/>
                        <a:ext cx="2722829" cy="758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" y="3106379"/>
          <a:ext cx="3272387" cy="83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7" name="Equation" r:id="rId13" imgW="1130040" imgH="215640" progId="Equation.3">
                  <p:embed/>
                </p:oleObj>
              </mc:Choice>
              <mc:Fallback>
                <p:oleObj name="Equation" r:id="rId13" imgW="11300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06379"/>
                        <a:ext cx="3272387" cy="833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grass, outdoor, field&#10;&#10;Description automatically generated">
            <a:extLst>
              <a:ext uri="{FF2B5EF4-FFF2-40B4-BE49-F238E27FC236}">
                <a16:creationId xmlns:a16="http://schemas.microsoft.com/office/drawing/2014/main" id="{6AB45C0E-6D2C-474C-AFAC-0F9FEB70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67"/>
            <a:ext cx="9144000" cy="57950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B88AA1-578C-48CF-80B7-3F92F780BE2D}"/>
              </a:ext>
            </a:extLst>
          </p:cNvPr>
          <p:cNvCxnSpPr>
            <a:cxnSpLocks/>
          </p:cNvCxnSpPr>
          <p:nvPr/>
        </p:nvCxnSpPr>
        <p:spPr>
          <a:xfrm>
            <a:off x="1295400" y="2743200"/>
            <a:ext cx="6705600" cy="31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D082CA-CBB4-4791-AB96-130159CEDD5F}"/>
              </a:ext>
            </a:extLst>
          </p:cNvPr>
          <p:cNvGrpSpPr/>
          <p:nvPr/>
        </p:nvGrpSpPr>
        <p:grpSpPr>
          <a:xfrm>
            <a:off x="2068830" y="2743200"/>
            <a:ext cx="2663899" cy="2764637"/>
            <a:chOff x="3452805" y="2514600"/>
            <a:chExt cx="2857500" cy="368618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D77CD-5CE1-458D-80E2-1B66236F6695}"/>
                </a:ext>
              </a:extLst>
            </p:cNvPr>
            <p:cNvSpPr/>
            <p:nvPr/>
          </p:nvSpPr>
          <p:spPr>
            <a:xfrm>
              <a:off x="4700588" y="2514600"/>
              <a:ext cx="328612" cy="342893"/>
            </a:xfrm>
            <a:prstGeom prst="ellips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71862B-EAD7-46DA-9807-703B217C9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805" y="3343282"/>
              <a:ext cx="2857500" cy="28575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03A48A-A0EA-43D2-834C-B7442F0AECEF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>
              <a:off x="4864894" y="2857493"/>
              <a:ext cx="16661" cy="485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1D2B9B83-4392-423A-898E-832D31AC65C2}"/>
              </a:ext>
            </a:extLst>
          </p:cNvPr>
          <p:cNvSpPr txBox="1"/>
          <p:nvPr/>
        </p:nvSpPr>
        <p:spPr>
          <a:xfrm>
            <a:off x="1295400" y="1459642"/>
            <a:ext cx="6705600" cy="992579"/>
          </a:xfrm>
          <a:prstGeom prst="rect">
            <a:avLst/>
          </a:prstGeom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8000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ATAUR SIR </a:t>
            </a:r>
            <a:br>
              <a:rPr lang="en-US" sz="8000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</a:br>
            <a:r>
              <a:rPr lang="en-US" sz="8000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01717704172</a:t>
            </a:r>
          </a:p>
        </p:txBody>
      </p:sp>
    </p:spTree>
    <p:extLst>
      <p:ext uri="{BB962C8B-B14F-4D97-AF65-F5344CB8AC3E}">
        <p14:creationId xmlns:p14="http://schemas.microsoft.com/office/powerpoint/2010/main" val="90219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18 0.00231 L 0.46251 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3299"/>
          </a:xfrm>
          <a:ln w="381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SutonnyMJ" pitchFamily="2" charset="0"/>
              </a:rPr>
              <a:t>মূলবিন্দুগামী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সরলরেখার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সমীকরণ</a:t>
            </a:r>
            <a:r>
              <a:rPr lang="en-US" dirty="0">
                <a:latin typeface="SutonnyMJ" pitchFamily="2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33575" y="3917950"/>
            <a:ext cx="5934075" cy="254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43425" y="1320800"/>
            <a:ext cx="76200" cy="49911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52199" y="1960456"/>
            <a:ext cx="4524375" cy="35687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70744" y="3684895"/>
            <a:ext cx="244807" cy="54287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33339" y="4104945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417" y="1648347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7675" y="4101585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700" y="3968445"/>
                <a:ext cx="10033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5" y="3968446"/>
                <a:ext cx="752475" cy="3929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4300" y="5998024"/>
            <a:ext cx="752475" cy="37965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sz="3200">
                <a:noFill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8573" y="3309825"/>
            <a:ext cx="67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200" dirty="0"/>
              <a:t>Ѳ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0480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3600" dirty="0"/>
              <a:t>Y=</a:t>
            </a:r>
            <a:r>
              <a:rPr lang="en-US" sz="3600" dirty="0" err="1"/>
              <a:t>mx+c</a:t>
            </a:r>
            <a:endParaRPr lang="en-US" sz="36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3600" dirty="0"/>
              <a:t>Y=</a:t>
            </a:r>
            <a:r>
              <a:rPr lang="en-US" sz="3600" dirty="0" err="1"/>
              <a:t>mx</a:t>
            </a:r>
            <a:r>
              <a:rPr lang="en-US" sz="3600" dirty="0"/>
              <a:t> 	[ c=0 ]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4750" y="1848318"/>
            <a:ext cx="12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5488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1" grpId="0"/>
      <p:bldP spid="12" grpId="0"/>
      <p:bldP spid="13" grpId="0" animBg="1"/>
      <p:bldP spid="17" grpId="0" animBg="1"/>
      <p:bldP spid="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MJ" pitchFamily="2" charset="0"/>
              </a:rPr>
              <a:t>একবিন্দুগামী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সরলরেখার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সমীকরণ</a:t>
            </a:r>
            <a:r>
              <a:rPr lang="en-US" sz="4000" dirty="0">
                <a:latin typeface="SutonnyMJ" pitchFamily="2" charset="0"/>
              </a:rPr>
              <a:t> 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16086" y="4586514"/>
            <a:ext cx="5050972" cy="72572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663372" y="3918857"/>
            <a:ext cx="5471885" cy="43543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7743" y="1132114"/>
            <a:ext cx="4528457" cy="4542972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977743" y="1262743"/>
            <a:ext cx="544286" cy="6676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68343" y="5021944"/>
            <a:ext cx="75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7943" y="4746172"/>
            <a:ext cx="57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7058" y="1436915"/>
            <a:ext cx="48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589384" y="1669144"/>
          <a:ext cx="1459326" cy="76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6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384" y="1669144"/>
                        <a:ext cx="1459326" cy="769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5"/>
          <p:cNvSpPr/>
          <p:nvPr/>
        </p:nvSpPr>
        <p:spPr>
          <a:xfrm>
            <a:off x="4669972" y="4020457"/>
            <a:ext cx="283028" cy="103051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8144" y="1408114"/>
          <a:ext cx="275629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7" name="Equation" r:id="rId5" imgW="952200" imgH="215640" progId="Equation.3">
                  <p:embed/>
                </p:oleObj>
              </mc:Choice>
              <mc:Fallback>
                <p:oleObj name="Equation" r:id="rId5" imgW="952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4" y="1408114"/>
                        <a:ext cx="2756297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59510" y="2259920"/>
          <a:ext cx="2201355" cy="8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8" name="Equation" r:id="rId7" imgW="761760" imgH="215640" progId="Equation.3">
                  <p:embed/>
                </p:oleObj>
              </mc:Choice>
              <mc:Fallback>
                <p:oleObj name="Equation" r:id="rId7" imgW="7617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10" y="2259920"/>
                        <a:ext cx="2201355" cy="831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5431" y="3178629"/>
          <a:ext cx="2597975" cy="80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9" name="Equation" r:id="rId9" imgW="927000" imgH="215640" progId="Equation.3">
                  <p:embed/>
                </p:oleObj>
              </mc:Choice>
              <mc:Fallback>
                <p:oleObj name="Equation" r:id="rId9" imgW="9270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31" y="3178629"/>
                        <a:ext cx="2597975" cy="806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0" y="4727348"/>
          <a:ext cx="3281873" cy="87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0" name="Equation" r:id="rId11" imgW="1079280" imgH="215640" progId="Equation.3">
                  <p:embed/>
                </p:oleObj>
              </mc:Choice>
              <mc:Fallback>
                <p:oleObj name="Equation" r:id="rId11" imgW="10792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7348"/>
                        <a:ext cx="3281873" cy="875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52910" y="5732918"/>
          <a:ext cx="4601766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1" name="Equation" r:id="rId13" imgW="1612800" imgH="215640" progId="Equation.3">
                  <p:embed/>
                </p:oleObj>
              </mc:Choice>
              <mc:Fallback>
                <p:oleObj name="Equation" r:id="rId13" imgW="16128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10" y="5732918"/>
                        <a:ext cx="4601766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4400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বিন্দুগামী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529443" y="3956957"/>
            <a:ext cx="5399314" cy="1088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068286" y="1654628"/>
            <a:ext cx="6825343" cy="3831772"/>
            <a:chOff x="2068286" y="1654628"/>
            <a:chExt cx="6825343" cy="383177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68286" y="4557488"/>
              <a:ext cx="6825343" cy="13062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438400" y="1654628"/>
              <a:ext cx="4800600" cy="383177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3755571" y="4267201"/>
              <a:ext cx="250372" cy="812799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6270172" y="1988457"/>
            <a:ext cx="337457" cy="5370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2757" y="3316514"/>
            <a:ext cx="337457" cy="5370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648450" y="2162629"/>
          <a:ext cx="1284155" cy="66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0" name="Equation" r:id="rId3" imgW="558720" imgH="215640" progId="Equation.3">
                  <p:embed/>
                </p:oleObj>
              </mc:Choice>
              <mc:Fallback>
                <p:oleObj name="Equation" r:id="rId3" imgW="5587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2162629"/>
                        <a:ext cx="1284155" cy="661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219020" y="3338287"/>
          <a:ext cx="143190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1" name="Equation" r:id="rId5" imgW="596880" imgH="215640" progId="Equation.3">
                  <p:embed/>
                </p:oleObj>
              </mc:Choice>
              <mc:Fallback>
                <p:oleObj name="Equation" r:id="rId5" imgW="596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020" y="3338287"/>
                        <a:ext cx="143190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-1" y="1586405"/>
          <a:ext cx="4005943" cy="74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2" name="Equation" r:id="rId7" imgW="1549080" imgH="215640" progId="Equation.3">
                  <p:embed/>
                </p:oleObj>
              </mc:Choice>
              <mc:Fallback>
                <p:oleObj name="Equation" r:id="rId7" imgW="15490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586405"/>
                        <a:ext cx="4005943" cy="744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8049" y="2525487"/>
          <a:ext cx="3259265" cy="77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3" name="Equation" r:id="rId9" imgW="1206360" imgH="215640" progId="Equation.3">
                  <p:embed/>
                </p:oleObj>
              </mc:Choice>
              <mc:Fallback>
                <p:oleObj name="Equation" r:id="rId9" imgW="12063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9" y="2525487"/>
                        <a:ext cx="3259265" cy="777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" y="3172376"/>
          <a:ext cx="3766457" cy="143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4" name="Equation" r:id="rId11" imgW="1511280" imgH="431640" progId="Equation.3">
                  <p:embed/>
                </p:oleObj>
              </mc:Choice>
              <mc:Fallback>
                <p:oleObj name="Equation" r:id="rId11" imgW="1511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72376"/>
                        <a:ext cx="3766457" cy="1434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95942" y="5403170"/>
          <a:ext cx="3594287" cy="145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5" name="Equation" r:id="rId13" imgW="1422360" imgH="431640" progId="Equation.3">
                  <p:embed/>
                </p:oleObj>
              </mc:Choice>
              <mc:Fallback>
                <p:oleObj name="Equation" r:id="rId13" imgW="14223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2" y="5403170"/>
                        <a:ext cx="3594287" cy="145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257800" y="5040313"/>
          <a:ext cx="327421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6" name="Equation" r:id="rId15" imgW="1231560" imgH="431640" progId="Equation.3">
                  <p:embed/>
                </p:oleObj>
              </mc:Choice>
              <mc:Fallback>
                <p:oleObj name="Equation" r:id="rId15" imgW="12315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40313"/>
                        <a:ext cx="3274219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2400"/>
          <a:ext cx="6096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295400" y="2667000"/>
            <a:ext cx="66294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828800" y="2743200"/>
            <a:ext cx="54864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8600" y="2133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(5,0)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336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(-5,0)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(0,5)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4800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(0,-5)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2743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1143000"/>
            <a:ext cx="609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858000" y="9906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152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(4,3)</a:t>
            </a:r>
          </a:p>
        </p:txBody>
      </p:sp>
      <p:sp>
        <p:nvSpPr>
          <p:cNvPr id="19" name="Oval 18"/>
          <p:cNvSpPr/>
          <p:nvPr/>
        </p:nvSpPr>
        <p:spPr>
          <a:xfrm>
            <a:off x="6858000" y="44196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9906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81200" y="304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(-3,3)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4267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(4,-4)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419600" y="2590800"/>
            <a:ext cx="5181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990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x = 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y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5867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 = 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57150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y =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ছেদক আকার সরলরেখার সমীকরণ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4495800"/>
            <a:ext cx="73914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524000" y="3276600"/>
            <a:ext cx="4495800" cy="7620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1600200"/>
            <a:ext cx="5410200" cy="396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495800"/>
            <a:ext cx="2590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819400" y="3505200"/>
            <a:ext cx="1905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4495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2819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36576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(a,0)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(0,b)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029200"/>
          <a:ext cx="37369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4" name="Equation" r:id="rId3" imgW="1054080" imgH="431640" progId="Equation.3">
                  <p:embed/>
                </p:oleObj>
              </mc:Choice>
              <mc:Fallback>
                <p:oleObj name="Equation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3736975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990600"/>
          <a:ext cx="251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5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25146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0" y="2133600"/>
          <a:ext cx="296688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6" name="Equation" r:id="rId7" imgW="901440" imgH="393480" progId="Equation.3">
                  <p:embed/>
                </p:oleObj>
              </mc:Choice>
              <mc:Fallback>
                <p:oleObj name="Equation" r:id="rId7" imgW="901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2966884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0" y="3733800"/>
          <a:ext cx="3810000" cy="73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7" name="Equation" r:id="rId9" imgW="1054080" imgH="203040" progId="Equation.3">
                  <p:embed/>
                </p:oleObj>
              </mc:Choice>
              <mc:Fallback>
                <p:oleObj name="Equation" r:id="rId9" imgW="10540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33800"/>
                        <a:ext cx="3810000" cy="734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562600" y="1219200"/>
          <a:ext cx="3378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8" name="Equation" r:id="rId11" imgW="965160" imgH="203040" progId="Equation.3">
                  <p:embed/>
                </p:oleObj>
              </mc:Choice>
              <mc:Fallback>
                <p:oleObj name="Equation" r:id="rId11" imgW="9651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78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943600" y="2209800"/>
          <a:ext cx="2965450" cy="110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9" name="Equation" r:id="rId13" imgW="1054080" imgH="393480" progId="Equation.3">
                  <p:embed/>
                </p:oleObj>
              </mc:Choice>
              <mc:Fallback>
                <p:oleObj name="Equation" r:id="rId13" imgW="1054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2965450" cy="1107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867400" y="53340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0" name="Equation" r:id="rId15" imgW="787320" imgH="393480" progId="Equation.3">
                  <p:embed/>
                </p:oleObj>
              </mc:Choice>
              <mc:Fallback>
                <p:oleObj name="Equation" r:id="rId15" imgW="7873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0"/>
                        <a:ext cx="3048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লম্ব আকার সরলরেখার সমীকরণ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90800" y="4419600"/>
            <a:ext cx="5486400" cy="7620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952500" y="3467100"/>
            <a:ext cx="5029200" cy="7620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1143000"/>
            <a:ext cx="5867400" cy="4267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352800" y="3124200"/>
            <a:ext cx="14478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3657600" y="3886200"/>
            <a:ext cx="685800" cy="12192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95800" y="3810000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8" name="Equation" r:id="rId3" imgW="152280" imgH="139680" progId="Equation.3">
                  <p:embed/>
                </p:oleObj>
              </mc:Choice>
              <mc:Fallback>
                <p:oleObj name="Equation" r:id="rId3" imgW="15228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810000"/>
                        <a:ext cx="60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7600" y="3124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4419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895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410200" y="914400"/>
          <a:ext cx="161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9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4400"/>
                        <a:ext cx="161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105400" y="1828800"/>
          <a:ext cx="2616200" cy="126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0" name="Equation" r:id="rId7" imgW="812520" imgH="393480" progId="Equation.3">
                  <p:embed/>
                </p:oleObj>
              </mc:Choice>
              <mc:Fallback>
                <p:oleObj name="Equation" r:id="rId7" imgW="8125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616200" cy="1267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0" y="1143000"/>
          <a:ext cx="3117850" cy="11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1" name="Equation" r:id="rId9" imgW="1054080" imgH="393480" progId="Equation.3">
                  <p:embed/>
                </p:oleObj>
              </mc:Choice>
              <mc:Fallback>
                <p:oleObj name="Equation" r:id="rId9" imgW="1054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3117850" cy="1164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0" y="2286000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2" name="Equation" r:id="rId11" imgW="787320" imgH="393480" progId="Equation.3">
                  <p:embed/>
                </p:oleObj>
              </mc:Choice>
              <mc:Fallback>
                <p:oleObj name="Equation" r:id="rId11" imgW="7873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2590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0" y="3581400"/>
          <a:ext cx="23098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3" name="Equation" r:id="rId13" imgW="596880" imgH="393480" progId="Equation.3">
                  <p:embed/>
                </p:oleObj>
              </mc:Choice>
              <mc:Fallback>
                <p:oleObj name="Equation" r:id="rId13" imgW="5968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81400"/>
                        <a:ext cx="230981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7796" y="5041900"/>
          <a:ext cx="4027004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4" name="Equation" r:id="rId15" imgW="1295280" imgH="583920" progId="Equation.3">
                  <p:embed/>
                </p:oleObj>
              </mc:Choice>
              <mc:Fallback>
                <p:oleObj name="Equation" r:id="rId15" imgW="1295280" imgH="5839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96" y="5041900"/>
                        <a:ext cx="4027004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61264" y="3124200"/>
          <a:ext cx="3882736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5" name="Equation" r:id="rId17" imgW="1447560" imgH="419040" progId="Equation.3">
                  <p:embed/>
                </p:oleObj>
              </mc:Choice>
              <mc:Fallback>
                <p:oleObj name="Equation" r:id="rId17" imgW="1447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264" y="3124200"/>
                        <a:ext cx="3882736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810000" y="5943600"/>
          <a:ext cx="5067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6" name="Equation" r:id="rId19" imgW="1447560" imgH="203040" progId="Equation.3">
                  <p:embed/>
                </p:oleObj>
              </mc:Choice>
              <mc:Fallback>
                <p:oleObj name="Equation" r:id="rId19" imgW="14475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43600"/>
                        <a:ext cx="50673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ax+by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c  = 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1447800"/>
          <a:ext cx="30643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0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3064387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1447800"/>
          <a:ext cx="16854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1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47800"/>
                        <a:ext cx="1685413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762000"/>
          <a:ext cx="3505200" cy="77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2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3505200" cy="778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2667000"/>
          <a:ext cx="30643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3" name="Equation" r:id="rId9" imgW="1015920" imgH="393480" progId="Equation.3">
                  <p:embed/>
                </p:oleObj>
              </mc:Choice>
              <mc:Fallback>
                <p:oleObj name="Equation" r:id="rId9" imgW="10159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064387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95800" y="2590800"/>
          <a:ext cx="1981200" cy="1335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4" name="Equation" r:id="rId11" imgW="583920" imgH="393480" progId="Equation.3">
                  <p:embed/>
                </p:oleObj>
              </mc:Choice>
              <mc:Fallback>
                <p:oleObj name="Equation" r:id="rId11" imgW="583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1981200" cy="1335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ax+by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+ c  =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91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সরলরেখার সমান্তরাল রেখার সমীকরণ</a:t>
            </a:r>
            <a:endParaRPr lang="en-US" sz="5400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62000" y="5638800"/>
          <a:ext cx="548267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5" name="Equation" r:id="rId13" imgW="914400" imgH="203040" progId="Equation.3">
                  <p:embed/>
                </p:oleObj>
              </mc:Choice>
              <mc:Fallback>
                <p:oleObj name="Equation" r:id="rId13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548267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52400" y="304800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990600"/>
            <a:ext cx="4800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038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ax+by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+ c  = 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67400" y="2209800"/>
          <a:ext cx="30643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4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09800"/>
                        <a:ext cx="3064387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3200400"/>
          <a:ext cx="190172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5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200400"/>
                        <a:ext cx="1901723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0"/>
          <a:ext cx="3505200" cy="77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6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505200" cy="778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762000"/>
          <a:ext cx="27574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7" name="Equation" r:id="rId9" imgW="914400" imgH="393480" progId="Equation.3">
                  <p:embed/>
                </p:oleObj>
              </mc:Choice>
              <mc:Fallback>
                <p:oleObj name="Equation" r:id="rId9" imgW="914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62000"/>
                        <a:ext cx="2757488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638800" y="762000"/>
          <a:ext cx="1828800" cy="149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8" name="Equation" r:id="rId11" imgW="482400" imgH="393480" progId="Equation.3">
                  <p:embed/>
                </p:oleObj>
              </mc:Choice>
              <mc:Fallback>
                <p:oleObj name="Equation" r:id="rId11" imgW="482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0"/>
                        <a:ext cx="1828800" cy="1490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2743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ax+by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+ c  =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953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সরলরেখার লম্ব সরলরেখার সমীকরণ</a:t>
            </a:r>
            <a:endParaRPr lang="en-US" sz="6000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066800" y="5791200"/>
          <a:ext cx="47973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9" name="Equation" r:id="rId13" imgW="914400" imgH="203040" progId="Equation.3">
                  <p:embed/>
                </p:oleObj>
              </mc:Choice>
              <mc:Fallback>
                <p:oleObj name="Equation" r:id="rId13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479733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04800" y="3886200"/>
            <a:ext cx="533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876300" y="1943100"/>
            <a:ext cx="3886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68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লম্ব সরলরেখার সমীকরণ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সমান্তরাল সরলরেখার সমীকরণ</a:t>
            </a:r>
            <a:endParaRPr lang="en-US" sz="66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7200" y="1828800"/>
          <a:ext cx="44551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8" name="Equation" r:id="rId3" imgW="914400" imgH="203040" progId="Equation.3">
                  <p:embed/>
                </p:oleObj>
              </mc:Choice>
              <mc:Fallback>
                <p:oleObj name="Equation" r:id="rId3" imgW="914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445511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4953000"/>
          <a:ext cx="4797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9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47974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762000"/>
          <a:ext cx="439578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0" name="Equation" r:id="rId7" imgW="901440" imgH="203040" progId="Equation.3">
                  <p:embed/>
                </p:oleObj>
              </mc:Choice>
              <mc:Fallback>
                <p:oleObj name="Equation" r:id="rId7" imgW="9014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439578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0" y="3733800"/>
          <a:ext cx="4395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1" name="Equation" r:id="rId9" imgW="901440" imgH="203040" progId="Equation.3">
                  <p:embed/>
                </p:oleObj>
              </mc:Choice>
              <mc:Fallback>
                <p:oleObj name="Equation" r:id="rId9" imgW="9014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33800"/>
                        <a:ext cx="43957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04800" y="4419600"/>
            <a:ext cx="12954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57200" y="4419600"/>
            <a:ext cx="11430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85800" y="48768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819400" y="45720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238500" y="17907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1066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ধ্রুবক পরিবর্তন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8862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এর সহগ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সাথে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এর সহগ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সাথে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মাঝের চিহ্ন পরিবর্তন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ধ্রুবক পরিবর্তন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water, beach&#10;&#10;Description automatically generated">
            <a:extLst>
              <a:ext uri="{FF2B5EF4-FFF2-40B4-BE49-F238E27FC236}">
                <a16:creationId xmlns:a16="http://schemas.microsoft.com/office/drawing/2014/main" id="{6CF3C934-5F8A-4C7E-B837-9CE0A999B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109752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দ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dirty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990600"/>
            <a:ext cx="91440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শ্রেণিঃ-একাদশ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57501"/>
            <a:ext cx="536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utonnyMJ" pitchFamily="2" charset="0"/>
              </a:rPr>
              <a:t>সরলরেখা</a:t>
            </a:r>
            <a:endParaRPr lang="en-US" sz="8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799 -0.42338 L 0.00034 0.38773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099"/>
            <a:ext cx="9144000" cy="1168400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SutonnyMJ" pitchFamily="2" charset="0"/>
              </a:rPr>
              <a:t>সরলরেখার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সংজ্ঞা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59844"/>
            <a:ext cx="3281363" cy="326147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714875" y="2559843"/>
            <a:ext cx="34766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457701" y="3686629"/>
            <a:ext cx="3804557" cy="1698172"/>
          </a:xfrm>
          <a:custGeom>
            <a:avLst/>
            <a:gdLst>
              <a:gd name="connsiteX0" fmla="*/ 0 w 5011969"/>
              <a:gd name="connsiteY0" fmla="*/ 1165497 h 1812590"/>
              <a:gd name="connsiteX1" fmla="*/ 1066800 w 5011969"/>
              <a:gd name="connsiteY1" fmla="*/ 263797 h 1812590"/>
              <a:gd name="connsiteX2" fmla="*/ 1714500 w 5011969"/>
              <a:gd name="connsiteY2" fmla="*/ 1063897 h 1812590"/>
              <a:gd name="connsiteX3" fmla="*/ 2628900 w 5011969"/>
              <a:gd name="connsiteY3" fmla="*/ 174897 h 1812590"/>
              <a:gd name="connsiteX4" fmla="*/ 3352800 w 5011969"/>
              <a:gd name="connsiteY4" fmla="*/ 949597 h 1812590"/>
              <a:gd name="connsiteX5" fmla="*/ 3835400 w 5011969"/>
              <a:gd name="connsiteY5" fmla="*/ 9797 h 1812590"/>
              <a:gd name="connsiteX6" fmla="*/ 4953000 w 5011969"/>
              <a:gd name="connsiteY6" fmla="*/ 1673497 h 181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969" h="1812590">
                <a:moveTo>
                  <a:pt x="0" y="1165497"/>
                </a:moveTo>
                <a:cubicBezTo>
                  <a:pt x="390525" y="723113"/>
                  <a:pt x="781050" y="280730"/>
                  <a:pt x="1066800" y="263797"/>
                </a:cubicBezTo>
                <a:cubicBezTo>
                  <a:pt x="1352550" y="246864"/>
                  <a:pt x="1454150" y="1078714"/>
                  <a:pt x="1714500" y="1063897"/>
                </a:cubicBezTo>
                <a:cubicBezTo>
                  <a:pt x="1974850" y="1049080"/>
                  <a:pt x="2355850" y="193947"/>
                  <a:pt x="2628900" y="174897"/>
                </a:cubicBezTo>
                <a:cubicBezTo>
                  <a:pt x="2901950" y="155847"/>
                  <a:pt x="3151717" y="977114"/>
                  <a:pt x="3352800" y="949597"/>
                </a:cubicBezTo>
                <a:cubicBezTo>
                  <a:pt x="3553883" y="922080"/>
                  <a:pt x="3568700" y="-110853"/>
                  <a:pt x="3835400" y="9797"/>
                </a:cubicBezTo>
                <a:cubicBezTo>
                  <a:pt x="4102100" y="130447"/>
                  <a:pt x="5287433" y="2386814"/>
                  <a:pt x="4953000" y="1673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" y="60833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নিদির্ষ্ট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দিকে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বিন্দুর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সঞ্চারপথকে</a:t>
            </a:r>
            <a:r>
              <a:rPr lang="en-US" sz="3200" dirty="0">
                <a:latin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</a:rPr>
              <a:t>সরলরেখা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বলে</a:t>
            </a:r>
            <a:r>
              <a:rPr lang="en-US" sz="3200" dirty="0">
                <a:latin typeface="SutonnyMJ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4474029" y="2293257"/>
            <a:ext cx="478971" cy="6241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4586515"/>
            <a:ext cx="402771" cy="5950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647 L 0.37982 -0.008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78035E-6 C 0.02917 -0.06866 0.05833 -0.1371 0.08099 -0.13965 C 0.10365 -0.14219 0.11393 -0.01225 0.13568 -0.01479 C 0.15742 -0.01733 0.18945 -0.15167 0.21185 -0.15444 C 0.23424 -0.15722 0.25417 -0.02704 0.27018 -0.03167 C 0.2862 -0.03629 0.28529 -0.20207 0.30833 -0.18173 C 0.33138 -0.16138 0.39167 0.04625 0.40833 0.09088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সমতলে আয়ত স্থানাঙ্ক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8350"/>
            <a:ext cx="3905250" cy="3905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29425" y="3990975"/>
            <a:ext cx="10191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48600" y="3990975"/>
            <a:ext cx="0" cy="657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2800" y="2971800"/>
            <a:ext cx="0" cy="10191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0" y="3990975"/>
            <a:ext cx="7334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21758" y="3276600"/>
            <a:ext cx="0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7802451" y="4583806"/>
            <a:ext cx="1143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07458" y="3252787"/>
            <a:ext cx="228600" cy="1000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2451307" cy="224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পোলার স্থানাঙ্ক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19" y="1524000"/>
            <a:ext cx="6019799" cy="4960314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531754" y="4039673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6054" y="4192073"/>
            <a:ext cx="244054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5486400" y="2286000"/>
            <a:ext cx="303727" cy="381000"/>
          </a:xfrm>
          <a:prstGeom prst="flowChartConnector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6054" y="2577385"/>
            <a:ext cx="916545" cy="161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2209800" y="5410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16" idx="7"/>
          </p:cNvCxnSpPr>
          <p:nvPr/>
        </p:nvCxnSpPr>
        <p:spPr>
          <a:xfrm rot="10800000" flipV="1">
            <a:off x="2404922" y="4192072"/>
            <a:ext cx="2126832" cy="1251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SolaimanLipi"/>
                <a:cs typeface="NikoshBAN" pitchFamily="2" charset="0"/>
              </a:rPr>
              <a:t>কার্তেসীয় ও পোলার স্থানাঙ্কের মধ্যে সম্পর্ক</a:t>
            </a:r>
            <a:endParaRPr lang="en-US" sz="4800" b="1" dirty="0">
              <a:solidFill>
                <a:srgbClr val="FF0000"/>
              </a:solidFill>
              <a:latin typeface="SolaimanLipi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334000" cy="5280660"/>
          </a:xfrm>
        </p:spPr>
      </p:pic>
      <p:sp>
        <p:nvSpPr>
          <p:cNvPr id="3" name="Right Arrow 2"/>
          <p:cNvSpPr/>
          <p:nvPr/>
        </p:nvSpPr>
        <p:spPr>
          <a:xfrm>
            <a:off x="2819400" y="5638800"/>
            <a:ext cx="4038600" cy="45719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858000" y="2971800"/>
            <a:ext cx="45719" cy="2712719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V="1">
            <a:off x="2819400" y="2971800"/>
            <a:ext cx="3962400" cy="268986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6629400" y="2743200"/>
            <a:ext cx="457200" cy="457200"/>
          </a:xfrm>
          <a:prstGeom prst="flowChartConnector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5105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3886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32588" y="1676400"/>
          <a:ext cx="18161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5" name="Equation" r:id="rId4" imgW="457002" imgH="215806" progId="Equation.3">
                  <p:embed/>
                </p:oleObj>
              </mc:Choice>
              <mc:Fallback>
                <p:oleObj name="Equation" r:id="rId4" imgW="457002" imgH="215806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676400"/>
                        <a:ext cx="18161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315200" y="2590800"/>
          <a:ext cx="1085850" cy="68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Equation" r:id="rId6" imgW="342603" imgH="215713" progId="Equation.3">
                  <p:embed/>
                </p:oleObj>
              </mc:Choice>
              <mc:Fallback>
                <p:oleObj name="Equation" r:id="rId6" imgW="342603" imgH="215713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590800"/>
                        <a:ext cx="1085850" cy="683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8600" y="1066800"/>
          <a:ext cx="200578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7" name="Equation" r:id="rId8" imgW="609336" imgH="393529" progId="Equation.3">
                  <p:embed/>
                </p:oleObj>
              </mc:Choice>
              <mc:Fallback>
                <p:oleObj name="Equation" r:id="rId8" imgW="609336" imgH="393529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2005781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2362200"/>
          <a:ext cx="2628896" cy="54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8" name="Equation" r:id="rId10" imgW="850531" imgH="177723" progId="Equation.3">
                  <p:embed/>
                </p:oleObj>
              </mc:Choice>
              <mc:Fallback>
                <p:oleObj name="Equation" r:id="rId10" imgW="850531" imgH="177723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2628896" cy="5493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" y="3048000"/>
          <a:ext cx="184846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9" name="Equation" r:id="rId12" imgW="596641" imgH="393529" progId="Equation.3">
                  <p:embed/>
                </p:oleObj>
              </mc:Choice>
              <mc:Fallback>
                <p:oleObj name="Equation" r:id="rId12" imgW="596641" imgH="393529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848464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4191000"/>
          <a:ext cx="2609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0" name="Equation" r:id="rId14" imgW="837836" imgH="203112" progId="Equation.3">
                  <p:embed/>
                </p:oleObj>
              </mc:Choice>
              <mc:Fallback>
                <p:oleObj name="Equation" r:id="rId14" imgW="837836" imgH="203112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2609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352800" y="990600"/>
          <a:ext cx="2574926" cy="232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1" name="Equation" r:id="rId16" imgW="901309" imgH="812447" progId="Equation.3">
                  <p:embed/>
                </p:oleObj>
              </mc:Choice>
              <mc:Fallback>
                <p:oleObj name="Equation" r:id="rId16" imgW="901309" imgH="812447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2574926" cy="2321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4800" y="5791200"/>
          <a:ext cx="243897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Equation" r:id="rId18" imgW="825500" imgH="279400" progId="Equation.3">
                  <p:embed/>
                </p:oleObj>
              </mc:Choice>
              <mc:Fallback>
                <p:oleObj name="Equation" r:id="rId18" imgW="825500" imgH="27940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243897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2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সূত্রাবলী:সরলরেখা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906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m= tan</a:t>
            </a:r>
            <a:r>
              <a:rPr lang="az-Cyrl-AZ" sz="2400" dirty="0">
                <a:cs typeface="NikoshBAN" pitchFamily="2" charset="0"/>
              </a:rPr>
              <a:t>Ѳ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ঢাল আকার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+c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মূলবিন্দুগামী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latin typeface="Times New Roman" pitchFamily="18" charset="0"/>
                <a:cs typeface="NikoshBAN" pitchFamily="2" charset="0"/>
              </a:rPr>
              <a:t>।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bn-BD" sz="2400" dirty="0">
                <a:latin typeface="Times New Roman" pitchFamily="18" charset="0"/>
                <a:cs typeface="NikoshBAN" pitchFamily="2" charset="0"/>
              </a:rPr>
              <a:t> অক্ষের সমীকরণ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y = 0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bn-BD" sz="2400" dirty="0">
                <a:latin typeface="Times New Roman" pitchFamily="18" charset="0"/>
                <a:cs typeface="NikoshBAN" pitchFamily="2" charset="0"/>
              </a:rPr>
              <a:t>অক্ষের সমীকরণ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= 0</a:t>
            </a:r>
            <a:r>
              <a:rPr lang="bn-BD" sz="24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অক্ষের সমান্তরাল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 y = b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y-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অক্ষের সমান্তরাল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  x = a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একবিন্দুগামী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 y – 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m(x – 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9।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বিন্দুগামী সরলরেখার 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ছেদক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xcos</a:t>
            </a:r>
            <a:r>
              <a:rPr lang="el-GR" sz="2400" dirty="0">
                <a:latin typeface="Arial"/>
                <a:cs typeface="Arial"/>
              </a:rPr>
              <a:t>α</a:t>
            </a:r>
            <a:r>
              <a:rPr lang="en-US" sz="2400" dirty="0">
                <a:latin typeface="Arial"/>
                <a:cs typeface="Arial"/>
              </a:rPr>
              <a:t> + </a:t>
            </a:r>
            <a:r>
              <a:rPr lang="en-US" sz="2400" dirty="0" err="1">
                <a:latin typeface="Arial"/>
                <a:cs typeface="Arial"/>
              </a:rPr>
              <a:t>ysin</a:t>
            </a:r>
            <a:r>
              <a:rPr lang="el-GR" sz="2400" dirty="0">
                <a:latin typeface="Arial"/>
                <a:cs typeface="Arial"/>
              </a:rPr>
              <a:t>α</a:t>
            </a:r>
            <a:r>
              <a:rPr lang="en-US" sz="2400" dirty="0">
                <a:latin typeface="Arial"/>
                <a:cs typeface="Arial"/>
              </a:rPr>
              <a:t> = p</a:t>
            </a:r>
            <a:endParaRPr lang="en-US" sz="2400" dirty="0"/>
          </a:p>
        </p:txBody>
      </p:sp>
      <p:grpSp>
        <p:nvGrpSpPr>
          <p:cNvPr id="5" name="Group 9"/>
          <p:cNvGrpSpPr/>
          <p:nvPr/>
        </p:nvGrpSpPr>
        <p:grpSpPr>
          <a:xfrm>
            <a:off x="3543300" y="5257800"/>
            <a:ext cx="3543300" cy="1143000"/>
            <a:chOff x="3467100" y="5257800"/>
            <a:chExt cx="3543300" cy="1143000"/>
          </a:xfrm>
        </p:grpSpPr>
        <p:graphicFrame>
          <p:nvGraphicFramePr>
            <p:cNvPr id="837645" name="Object 13"/>
            <p:cNvGraphicFramePr>
              <a:graphicFrameLocks noChangeAspect="1"/>
            </p:cNvGraphicFramePr>
            <p:nvPr/>
          </p:nvGraphicFramePr>
          <p:xfrm>
            <a:off x="4208463" y="5257800"/>
            <a:ext cx="28019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270" name="Equation" r:id="rId3" imgW="1054080" imgH="431640" progId="Equation.3">
                    <p:embed/>
                  </p:oleObj>
                </mc:Choice>
                <mc:Fallback>
                  <p:oleObj name="Equation" r:id="rId3" imgW="1054080" imgH="431640" progId="Equation.3">
                    <p:embed/>
                    <p:pic>
                      <p:nvPicPr>
                        <p:cNvPr id="83764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8463" y="5257800"/>
                          <a:ext cx="2801937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37646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7100" y="5857875"/>
              <a:ext cx="1181100" cy="542925"/>
            </a:xfrm>
            <a:prstGeom prst="rect">
              <a:avLst/>
            </a:prstGeom>
            <a:noFill/>
          </p:spPr>
        </p:pic>
      </p:grpSp>
      <p:sp>
        <p:nvSpPr>
          <p:cNvPr id="837648" name="Rectangle 1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1150" y="971097"/>
            <a:ext cx="857250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518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Arial</vt:lpstr>
      <vt:lpstr>Arial Narrow</vt:lpstr>
      <vt:lpstr>Calibri</vt:lpstr>
      <vt:lpstr>Cambria Math</vt:lpstr>
      <vt:lpstr>NikoshBAN</vt:lpstr>
      <vt:lpstr>SolaimanLipi</vt:lpstr>
      <vt:lpstr>Source Sans Pro</vt:lpstr>
      <vt:lpstr>SutonnyMJ</vt:lpstr>
      <vt:lpstr>Symbol</vt:lpstr>
      <vt:lpstr>Times New Roman</vt:lpstr>
      <vt:lpstr>Wingdings</vt:lpstr>
      <vt:lpstr>Office Theme</vt:lpstr>
      <vt:lpstr>1_Office Theme</vt:lpstr>
      <vt:lpstr>19_Office Theme</vt:lpstr>
      <vt:lpstr>21_Office Theme</vt:lpstr>
      <vt:lpstr>22_Office Theme</vt:lpstr>
      <vt:lpstr>23_Office Theme</vt:lpstr>
      <vt:lpstr>25_Office Theme</vt:lpstr>
      <vt:lpstr>Equation</vt:lpstr>
      <vt:lpstr>PowerPoint Presentation</vt:lpstr>
      <vt:lpstr>PowerPoint Presentation</vt:lpstr>
      <vt:lpstr>পাঠ  পরিচিতি </vt:lpstr>
      <vt:lpstr>PowerPoint Presentation</vt:lpstr>
      <vt:lpstr>সরলরেখার সংজ্ঞা</vt:lpstr>
      <vt:lpstr>সমতলে আয়ত স্থানাঙ্ক</vt:lpstr>
      <vt:lpstr>পোলার স্থানাঙ্ক</vt:lpstr>
      <vt:lpstr>কার্তেসীয় ও পোলার স্থানাঙ্কের মধ্যে সম্পর্ক</vt:lpstr>
      <vt:lpstr>সূত্রাবলী:সরলরেখা</vt:lpstr>
      <vt:lpstr>সূত্রাবলী:সরলরেখা</vt:lpstr>
      <vt:lpstr>θ নির্ণয় পদ্ধতি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সরলরেখার ঢাল</vt:lpstr>
      <vt:lpstr>দুটি বিন্দুর সংযোজক সরলরেখার ঢাল</vt:lpstr>
      <vt:lpstr>PowerPoint Presentation</vt:lpstr>
      <vt:lpstr>মূলবিন্দুগামী সরলরেখার সমীকরণ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ataur.arman.85@gmail.com</cp:lastModifiedBy>
  <cp:revision>264</cp:revision>
  <dcterms:created xsi:type="dcterms:W3CDTF">2006-08-16T00:00:00Z</dcterms:created>
  <dcterms:modified xsi:type="dcterms:W3CDTF">2020-12-06T03:21:59Z</dcterms:modified>
</cp:coreProperties>
</file>