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70" r:id="rId5"/>
    <p:sldId id="260" r:id="rId6"/>
    <p:sldId id="261" r:id="rId7"/>
    <p:sldId id="262" r:id="rId8"/>
    <p:sldId id="258" r:id="rId9"/>
    <p:sldId id="263" r:id="rId10"/>
    <p:sldId id="269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1E30-E4E7-4593-A436-96DE3F35CC8A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D6DE-5F0E-4738-BD77-6D85FD0A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1E30-E4E7-4593-A436-96DE3F35CC8A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D6DE-5F0E-4738-BD77-6D85FD0A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5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1E30-E4E7-4593-A436-96DE3F35CC8A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D6DE-5F0E-4738-BD77-6D85FD0A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9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1E30-E4E7-4593-A436-96DE3F35CC8A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D6DE-5F0E-4738-BD77-6D85FD0A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1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1E30-E4E7-4593-A436-96DE3F35CC8A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D6DE-5F0E-4738-BD77-6D85FD0A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7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1E30-E4E7-4593-A436-96DE3F35CC8A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D6DE-5F0E-4738-BD77-6D85FD0A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3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1E30-E4E7-4593-A436-96DE3F35CC8A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D6DE-5F0E-4738-BD77-6D85FD0A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0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1E30-E4E7-4593-A436-96DE3F35CC8A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D6DE-5F0E-4738-BD77-6D85FD0A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8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1E30-E4E7-4593-A436-96DE3F35CC8A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D6DE-5F0E-4738-BD77-6D85FD0A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2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1E30-E4E7-4593-A436-96DE3F35CC8A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D6DE-5F0E-4738-BD77-6D85FD0A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6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1E30-E4E7-4593-A436-96DE3F35CC8A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D6DE-5F0E-4738-BD77-6D85FD0A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9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21E30-E4E7-4593-A436-96DE3F35CC8A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DD6DE-5F0E-4738-BD77-6D85FD0A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6255"/>
            <a:ext cx="1177637" cy="1108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36" y="720437"/>
            <a:ext cx="1665004" cy="2175163"/>
          </a:xfrm>
          <a:prstGeom prst="rect">
            <a:avLst/>
          </a:prstGeom>
          <a:ln w="381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11675" r="-2088" b="14485"/>
          <a:stretch/>
        </p:blipFill>
        <p:spPr>
          <a:xfrm>
            <a:off x="0" y="4461164"/>
            <a:ext cx="2355273" cy="13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" y="144379"/>
            <a:ext cx="11710737" cy="65130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012" y="320842"/>
            <a:ext cx="11357810" cy="6144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9" y="1475874"/>
            <a:ext cx="10651958" cy="4636168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978442" y="657728"/>
            <a:ext cx="2935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আওলের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উদাহরণ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1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280" y="335280"/>
            <a:ext cx="11551920" cy="6217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554354"/>
            <a:ext cx="10971436" cy="46166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একদা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খলিফা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হযরত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আলী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কুফার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মসজিদের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মেম্বারে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খুৎবা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দিচ্ছিলেন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ঐ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সময়ে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প্রশ্ন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করেছিলেন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।প্রশ্নটি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endParaRPr lang="ar-SA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rgbClr val="002060"/>
                </a:solidFill>
              </a:rPr>
              <a:t>مات رجل عن امرأة وبنتان </a:t>
            </a:r>
            <a:r>
              <a:rPr lang="ar-SA" sz="2800" dirty="0" smtClean="0">
                <a:solidFill>
                  <a:srgbClr val="002060"/>
                </a:solidFill>
              </a:rPr>
              <a:t>وابوان- </a:t>
            </a:r>
            <a:endParaRPr lang="en-US" sz="28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প্রশ্নটি</a:t>
            </a:r>
            <a:r>
              <a:rPr lang="en-US" sz="28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নিম্নরূপ</a:t>
            </a:r>
            <a:r>
              <a:rPr lang="ar-SA" sz="28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স্ত্রী,২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কন্যা,মাতা,পিতা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রেখে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গেলো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এখন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মিরাসের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ফয়সালা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ar-SA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খলিফা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মেম্বারে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থাকা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ঐ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মাসয়ালার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দিয়েছিলেন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বিধায়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ar-SA" sz="2800" dirty="0">
                <a:latin typeface="Nikosh" panose="02000000000000000000" pitchFamily="2" charset="0"/>
              </a:rPr>
              <a:t>مسئلة المنبرية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0899" y="633704"/>
            <a:ext cx="23876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600" dirty="0"/>
              <a:t>مسئلة المنبرية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013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4" y="254001"/>
            <a:ext cx="11717866" cy="6434666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8DFEF"/>
              </a:clrFrom>
              <a:clrTo>
                <a:srgbClr val="D8D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" b="25227"/>
          <a:stretch/>
        </p:blipFill>
        <p:spPr>
          <a:xfrm>
            <a:off x="2709333" y="1388533"/>
            <a:ext cx="5266267" cy="28278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799" y="1517191"/>
            <a:ext cx="333586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6113" y="4600598"/>
            <a:ext cx="878460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SA" sz="3600" dirty="0"/>
              <a:t>بين:- ماتت امرأة عن زوج وبنت واب وام فكيف المناسخة؟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003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6" y="391886"/>
            <a:ext cx="11342915" cy="6052457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304456" y="1831952"/>
            <a:ext cx="3027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r-SA" sz="6000" b="1" i="1" kern="0" dirty="0">
                <a:ln w="3175" cmpd="sng">
                  <a:noFill/>
                </a:ln>
                <a:solidFill>
                  <a:srgbClr val="A23C33">
                    <a:lumMod val="50000"/>
                  </a:srgbClr>
                </a:solidFill>
                <a:latin typeface="Garamond" panose="02020404030301010803"/>
              </a:rPr>
              <a:t>مع السلام</a:t>
            </a:r>
            <a:endParaRPr lang="en-US" sz="60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8933" y="3096213"/>
            <a:ext cx="83650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0" b="1" i="1" kern="0" dirty="0" err="1">
                <a:ln w="3175" cmpd="sng">
                  <a:noFill/>
                </a:ln>
                <a:solidFill>
                  <a:schemeClr val="accent6"/>
                </a:solidFill>
                <a:latin typeface="Garamond" panose="02020404030301010803"/>
              </a:rPr>
              <a:t>আজকের</a:t>
            </a:r>
            <a:r>
              <a:rPr lang="en-US" sz="6000" b="1" i="1" kern="0" dirty="0">
                <a:ln w="3175" cmpd="sng">
                  <a:noFill/>
                </a:ln>
                <a:solidFill>
                  <a:schemeClr val="accent6"/>
                </a:solidFill>
                <a:latin typeface="Garamond" panose="02020404030301010803"/>
              </a:rPr>
              <a:t> </a:t>
            </a:r>
            <a:r>
              <a:rPr lang="en-US" sz="6000" b="1" i="1" kern="0" dirty="0" err="1">
                <a:ln w="3175" cmpd="sng">
                  <a:noFill/>
                </a:ln>
                <a:solidFill>
                  <a:schemeClr val="accent6"/>
                </a:solidFill>
                <a:latin typeface="Garamond" panose="02020404030301010803"/>
              </a:rPr>
              <a:t>মত</a:t>
            </a:r>
            <a:r>
              <a:rPr lang="en-US" sz="6000" b="1" i="1" kern="0" dirty="0">
                <a:ln w="3175" cmpd="sng">
                  <a:noFill/>
                </a:ln>
                <a:solidFill>
                  <a:schemeClr val="accent6"/>
                </a:solidFill>
                <a:latin typeface="Garamond" panose="02020404030301010803"/>
              </a:rPr>
              <a:t> </a:t>
            </a:r>
            <a:r>
              <a:rPr lang="en-US" sz="6000" b="1" i="1" kern="0" dirty="0" err="1">
                <a:ln w="3175" cmpd="sng">
                  <a:noFill/>
                </a:ln>
                <a:solidFill>
                  <a:schemeClr val="accent6"/>
                </a:solidFill>
                <a:latin typeface="Garamond" panose="02020404030301010803"/>
              </a:rPr>
              <a:t>বিদায়</a:t>
            </a:r>
            <a:endParaRPr lang="en-US" sz="6000" kern="0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0354" y="4360474"/>
            <a:ext cx="3587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شكرا لكم</a:t>
            </a:r>
            <a:endParaRPr lang="en-US" sz="60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44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" y="207817"/>
            <a:ext cx="11748654" cy="651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1717964" y="3206481"/>
            <a:ext cx="8035636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ar-SA" sz="6000" dirty="0">
                <a:solidFill>
                  <a:prstClr val="black"/>
                </a:solidFill>
              </a:rPr>
              <a:t>اهلا سهلا مرهبا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964" y="1551709"/>
            <a:ext cx="8035636" cy="142267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4" y="4454242"/>
            <a:ext cx="8035636" cy="136929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777272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1" y="207818"/>
            <a:ext cx="11513127" cy="6463145"/>
          </a:xfrm>
          <a:prstGeom prst="rect">
            <a:avLst/>
          </a:prstGeom>
          <a:ln w="190500" cap="sq">
            <a:solidFill>
              <a:schemeClr val="accent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37" y="842602"/>
            <a:ext cx="3566469" cy="11316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289" y="919546"/>
            <a:ext cx="4535817" cy="1304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89" y="2223948"/>
            <a:ext cx="3822523" cy="3895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210" y="1318687"/>
            <a:ext cx="7071973" cy="48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7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6" y="332510"/>
            <a:ext cx="11492344" cy="6296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144" y="976745"/>
            <a:ext cx="8499765" cy="45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30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49382"/>
            <a:ext cx="11741727" cy="6359237"/>
          </a:xfrm>
          <a:prstGeom prst="rect">
            <a:avLst/>
          </a:prstGeom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3865418" y="706582"/>
            <a:ext cx="3325091" cy="92333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</a:t>
            </a:r>
            <a:r>
              <a:rPr lang="en-US" sz="5400" dirty="0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</a:t>
            </a:r>
            <a:endParaRPr lang="en-US" sz="5400" dirty="0">
              <a:solidFill>
                <a:schemeClr val="accent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982" y="2136338"/>
            <a:ext cx="10889674" cy="3785652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ar-SA" sz="4000" dirty="0" smtClean="0">
                <a:solidFill>
                  <a:srgbClr val="C00000"/>
                </a:solidFill>
              </a:rPr>
              <a:t> </a:t>
            </a:r>
            <a:r>
              <a:rPr lang="ar-SA" sz="4000" dirty="0">
                <a:solidFill>
                  <a:srgbClr val="C00000"/>
                </a:solidFill>
              </a:rPr>
              <a:t>العول </a:t>
            </a:r>
            <a:r>
              <a:rPr lang="en-US" sz="4000" dirty="0" smtClean="0">
                <a:solidFill>
                  <a:srgbClr val="C00000"/>
                </a:solidFill>
              </a:rPr>
              <a:t> (</a:t>
            </a:r>
            <a:r>
              <a:rPr lang="en-US" sz="4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আওল</a:t>
            </a:r>
            <a:r>
              <a:rPr lang="en-US" sz="4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4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r>
              <a:rPr lang="en-US" sz="4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ar-SA" sz="4000" dirty="0">
                <a:solidFill>
                  <a:srgbClr val="7030A0"/>
                </a:solidFill>
              </a:rPr>
              <a:t> العول 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আওল</a:t>
            </a:r>
            <a:r>
              <a:rPr lang="en-US" sz="40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সংখা</a:t>
            </a:r>
            <a:r>
              <a:rPr lang="en-US" sz="40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বিশ্লেষন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ar-SA" sz="4000" dirty="0">
                <a:latin typeface="Nikosh" panose="02000000000000000000" pitchFamily="2" charset="0"/>
              </a:rPr>
              <a:t> مسئلة المنبرية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মাসয়ালায়ে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মেম্বারিয়া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5942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08" y="238991"/>
            <a:ext cx="11679381" cy="63800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793" y="298704"/>
            <a:ext cx="4194412" cy="1457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128" y="1475510"/>
            <a:ext cx="1908213" cy="3968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076" y="1475509"/>
            <a:ext cx="3115326" cy="40832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112327" y="2149019"/>
            <a:ext cx="208980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112327" y="3428999"/>
            <a:ext cx="2063680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112327" y="4708979"/>
            <a:ext cx="2089801" cy="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11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2" y="191881"/>
            <a:ext cx="11509756" cy="645830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733594" y="380009"/>
            <a:ext cx="3616656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600" dirty="0">
                <a:solidFill>
                  <a:srgbClr val="7030A0"/>
                </a:solidFill>
              </a:rPr>
              <a:t>معنى العول اصطلاحا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836" y="1187985"/>
            <a:ext cx="10861982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     </a:t>
            </a:r>
            <a:r>
              <a:rPr lang="ar-SA" sz="3600" dirty="0" smtClean="0">
                <a:solidFill>
                  <a:schemeClr val="bg1"/>
                </a:solidFill>
              </a:rPr>
              <a:t>العول </a:t>
            </a:r>
            <a:r>
              <a:rPr lang="ar-SA" sz="3600" dirty="0">
                <a:solidFill>
                  <a:schemeClr val="bg1"/>
                </a:solidFill>
              </a:rPr>
              <a:t>ان يزاد على المخرج شئ من اجزائه اذا ضاق عن فرض</a:t>
            </a:r>
            <a:endParaRPr lang="en-US" sz="3600" dirty="0">
              <a:solidFill>
                <a:schemeClr val="bg1"/>
              </a:solidFill>
            </a:endParaRPr>
          </a:p>
          <a:p>
            <a:pPr algn="r"/>
            <a:endParaRPr lang="en-US" sz="2400" dirty="0">
              <a:solidFill>
                <a:schemeClr val="tx1"/>
              </a:solidFill>
              <a:latin typeface="Nikosh" panose="02000000000000000000" pitchFamily="2" charset="0"/>
            </a:endParaRPr>
          </a:p>
          <a:p>
            <a:pPr algn="r"/>
            <a:r>
              <a:rPr lang="ar-SA" sz="3600" dirty="0">
                <a:latin typeface="Nikosh" panose="02000000000000000000" pitchFamily="2" charset="0"/>
              </a:rPr>
              <a:t>     هو </a:t>
            </a:r>
            <a:r>
              <a:rPr lang="ar-SA" sz="3600" dirty="0" err="1">
                <a:latin typeface="Nikosh" panose="02000000000000000000" pitchFamily="2" charset="0"/>
              </a:rPr>
              <a:t>فى</a:t>
            </a:r>
            <a:r>
              <a:rPr lang="ar-SA" sz="3600" dirty="0">
                <a:latin typeface="Nikosh" panose="02000000000000000000" pitchFamily="2" charset="0"/>
              </a:rPr>
              <a:t> الشرع زيادة السهام على الفريضة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009" y="3080935"/>
            <a:ext cx="10861982" cy="3245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১/  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যখন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নির্নয়ের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সংখাটি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সংকীর্ন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তখন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নির্নেয়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সংখাটির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আওল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২/ 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অংশীদারের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অংশের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যোগফল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মাসয়ালার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চেয়ে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বেশীহয়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আওল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2284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49382"/>
            <a:ext cx="11637817" cy="6345382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4C99D2-3439-455C-AE02-DEC9F149104F}"/>
              </a:ext>
            </a:extLst>
          </p:cNvPr>
          <p:cNvSpPr txBox="1"/>
          <p:nvPr/>
        </p:nvSpPr>
        <p:spPr>
          <a:xfrm>
            <a:off x="575733" y="751998"/>
            <a:ext cx="10921999" cy="5078313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600" b="1" dirty="0"/>
              <a:t>اعلم ان مجموع المخارج سبعة</a:t>
            </a:r>
          </a:p>
          <a:p>
            <a:pPr algn="r">
              <a:lnSpc>
                <a:spcPct val="150000"/>
              </a:lnSpc>
            </a:pPr>
            <a:r>
              <a:rPr lang="ar-SA" sz="3600" dirty="0"/>
              <a:t>أربعة منها لا تعول: وهى الاثنان </a:t>
            </a:r>
            <a:r>
              <a:rPr lang="ar-SA" sz="3600" dirty="0" err="1"/>
              <a:t>والثلثة</a:t>
            </a:r>
            <a:r>
              <a:rPr lang="ar-SA" sz="3600" dirty="0"/>
              <a:t> والاربعة والثمانية-     </a:t>
            </a:r>
          </a:p>
          <a:p>
            <a:pPr algn="r">
              <a:lnSpc>
                <a:spcPct val="150000"/>
              </a:lnSpc>
            </a:pPr>
            <a:r>
              <a:rPr lang="ar-SA" sz="3600" dirty="0" err="1"/>
              <a:t>وثلثة</a:t>
            </a:r>
            <a:r>
              <a:rPr lang="ar-SA" sz="3600" dirty="0"/>
              <a:t> منها قد تعول: اما الستة </a:t>
            </a:r>
            <a:r>
              <a:rPr lang="ar-SA" sz="3600" dirty="0" err="1"/>
              <a:t>فانها</a:t>
            </a:r>
            <a:r>
              <a:rPr lang="ar-SA" sz="3600" dirty="0"/>
              <a:t> تعول الى عشرة وترا وشفعا- </a:t>
            </a:r>
          </a:p>
          <a:p>
            <a:pPr algn="r">
              <a:lnSpc>
                <a:spcPct val="150000"/>
              </a:lnSpc>
            </a:pPr>
            <a:endParaRPr lang="ar-SA" sz="3600" dirty="0"/>
          </a:p>
          <a:p>
            <a:pPr algn="r">
              <a:lnSpc>
                <a:spcPct val="150000"/>
              </a:lnSpc>
            </a:pPr>
            <a:r>
              <a:rPr lang="ar-SA" sz="3600" dirty="0"/>
              <a:t>واما اثنا عشر </a:t>
            </a:r>
            <a:r>
              <a:rPr lang="ar-SA" sz="3600" dirty="0" err="1"/>
              <a:t>فهى</a:t>
            </a:r>
            <a:r>
              <a:rPr lang="ar-SA" sz="3600" dirty="0"/>
              <a:t> تعول الى سبعة عشر وترا </a:t>
            </a:r>
            <a:r>
              <a:rPr lang="ar-SA" sz="3600" dirty="0" err="1"/>
              <a:t>لاشفعا</a:t>
            </a:r>
            <a:r>
              <a:rPr lang="ar-SA" sz="3600" dirty="0"/>
              <a:t> </a:t>
            </a:r>
          </a:p>
          <a:p>
            <a:pPr algn="r">
              <a:lnSpc>
                <a:spcPct val="150000"/>
              </a:lnSpc>
            </a:pPr>
            <a:r>
              <a:rPr lang="ar-SA" sz="3600" dirty="0" err="1"/>
              <a:t>واماأربعة</a:t>
            </a:r>
            <a:r>
              <a:rPr lang="ar-SA" sz="3600" dirty="0"/>
              <a:t> وعشرون </a:t>
            </a:r>
            <a:r>
              <a:rPr lang="ar-SA" sz="3600" dirty="0" err="1"/>
              <a:t>فانها</a:t>
            </a:r>
            <a:r>
              <a:rPr lang="ar-SA" sz="3600" dirty="0"/>
              <a:t> تعول الى سبعة وعشرين عولا واحدا-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292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2258"/>
            <a:ext cx="11742822" cy="6448926"/>
          </a:xfrm>
          <a:prstGeom prst="rect">
            <a:avLst/>
          </a:prstGeom>
          <a:ln w="76200">
            <a:solidFill>
              <a:srgbClr val="7030A0"/>
            </a:solidFill>
            <a:prstDash val="solid"/>
          </a:ln>
        </p:spPr>
      </p:pic>
      <p:sp>
        <p:nvSpPr>
          <p:cNvPr id="2" name="TextBox 1"/>
          <p:cNvSpPr txBox="1"/>
          <p:nvPr/>
        </p:nvSpPr>
        <p:spPr>
          <a:xfrm>
            <a:off x="3330054" y="532263"/>
            <a:ext cx="4858602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7030A0"/>
                </a:solidFill>
                <a:latin typeface="Nikosh" panose="02000000000000000000" pitchFamily="2" charset="0"/>
              </a:rPr>
              <a:t>عدد العول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আওলের</a:t>
            </a:r>
            <a:r>
              <a:rPr lang="en-US" sz="36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সংখা</a:t>
            </a:r>
            <a:endParaRPr lang="en-US" sz="36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669" y="1420814"/>
            <a:ext cx="6883531" cy="2031325"/>
          </a:xfrm>
          <a:prstGeom prst="rect">
            <a:avLst/>
          </a:prstGeom>
          <a:solidFill>
            <a:srgbClr val="FFFF00"/>
          </a:solidFill>
          <a:ln w="38100"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মাসয়ালার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সংখা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৭টি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২,৩,৪,৮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সংখাগুলোর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আওল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হয়না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৬,১২,২৪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সংখাগুলোর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আওল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6577" y="3828649"/>
            <a:ext cx="8397246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prstDash val="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৬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সংখাটি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৭,৮,৯,১০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আওল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১২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সংখাটি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১৩,১৫,১৭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আওল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২৪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সংখাটি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২৭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আওল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272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Rasel</cp:lastModifiedBy>
  <cp:revision>130</cp:revision>
  <dcterms:created xsi:type="dcterms:W3CDTF">2019-07-31T01:53:26Z</dcterms:created>
  <dcterms:modified xsi:type="dcterms:W3CDTF">2020-12-05T09:00:00Z</dcterms:modified>
</cp:coreProperties>
</file>