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3" r:id="rId5"/>
    <p:sldId id="270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74" autoAdjust="0"/>
  </p:normalViewPr>
  <p:slideViewPr>
    <p:cSldViewPr snapToGrid="0" showGuides="1">
      <p:cViewPr varScale="1">
        <p:scale>
          <a:sx n="65" d="100"/>
          <a:sy n="65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16-16CD-4727-A99D-038D5668322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BB65-BDE9-4BA8-94C5-98BE7F6C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2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16-16CD-4727-A99D-038D5668322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BB65-BDE9-4BA8-94C5-98BE7F6C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16-16CD-4727-A99D-038D5668322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BB65-BDE9-4BA8-94C5-98BE7F6C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16-16CD-4727-A99D-038D5668322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BB65-BDE9-4BA8-94C5-98BE7F6C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7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16-16CD-4727-A99D-038D5668322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BB65-BDE9-4BA8-94C5-98BE7F6C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1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16-16CD-4727-A99D-038D5668322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BB65-BDE9-4BA8-94C5-98BE7F6C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16-16CD-4727-A99D-038D5668322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BB65-BDE9-4BA8-94C5-98BE7F6C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6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16-16CD-4727-A99D-038D5668322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BB65-BDE9-4BA8-94C5-98BE7F6C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3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16-16CD-4727-A99D-038D5668322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BB65-BDE9-4BA8-94C5-98BE7F6C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3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16-16CD-4727-A99D-038D5668322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BB65-BDE9-4BA8-94C5-98BE7F6C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F5416-16CD-4727-A99D-038D5668322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BB65-BDE9-4BA8-94C5-98BE7F6C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F5416-16CD-4727-A99D-038D5668322A}" type="datetimeFigureOut">
              <a:rPr lang="en-US" smtClean="0"/>
              <a:t>07-Dec-20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BB65-BDE9-4BA8-94C5-98BE7F6C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40422"/>
            <a:ext cx="11805313" cy="6843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7231" y="4236624"/>
            <a:ext cx="1138223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16600" dirty="0">
                <a:solidFill>
                  <a:srgbClr val="FFFF00"/>
                </a:solidFill>
                <a:cs typeface="Nikosh" panose="02000000000000000000" pitchFamily="2" charset="0"/>
              </a:rPr>
              <a:t>শুভেচ্ছা রইলো 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1" y="750627"/>
            <a:ext cx="968991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ক্রিয়া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কর্মের সম্পর্কের  ওপর ভিত্তি করে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‘কর্মকারককে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(চার)    ভাগে  ভাগ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হয়েছে।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092884" y="2374710"/>
            <a:ext cx="7187594" cy="39703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যথাঃ-  ১)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সকর্মক ক্রিয়ার কর্ম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২)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প্রযোজক ক্রিয়ার  কর্ম 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সমধাতুজ ক্রিয়ার   কর্ম 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উদ্দেশ্য ও বিধেয় কর্ম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5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595" y="321691"/>
            <a:ext cx="10910411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সকর্মক ক্রিয়ার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কর্মঃ-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বাক্যের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পরিপূর্ণভাবে প্রকাশের জন্য ক্রিয়ার    সঙ্গে কর্মের উপস্থিতিকে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সকর্মক ক্রিয়া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।  </a:t>
            </a:r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6663" y="6075962"/>
            <a:ext cx="360300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আবিদ 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নামায’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পড়ছে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5484" y="6090897"/>
            <a:ext cx="376564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নাসিমা 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ফুল’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তুলছে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5" y="2295097"/>
            <a:ext cx="5324168" cy="3324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5" y="2295098"/>
            <a:ext cx="5306629" cy="34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8606" y="417226"/>
            <a:ext cx="10307630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২)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প্রযোজক ক্রিয়ার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কর্মঃ-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ক্রিয়া একজনের দ্বারা অনুষ্ঠিত হয় কিন্তু   </a:t>
            </a:r>
          </a:p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প্রয়োজন মেটে অন্য জনের সেই ক্রিয়ার কর্মকে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‘প্রযোজক কর্ম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9684" y="6073254"/>
            <a:ext cx="405338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‘ছেলেটিকে’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বিছানায় শোয়াও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7316" y="6073254"/>
            <a:ext cx="414892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শিশুটিকে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দুধ খাওয়াও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36" y="1617555"/>
            <a:ext cx="5035979" cy="4115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84485" y="1321561"/>
            <a:ext cx="4115359" cy="47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2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024" y="600501"/>
            <a:ext cx="11273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সমধাতুজ কর্মঃ-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ক্রিয়াজাত কোনো শব্দকে কর্মরুপে ব্যবহার করা হলে    অর্থাৎ  ক্রিয়া ও কর্ম যদি  একই ধাতু থেকে উৎপন্ন হয় তাহলে সেই ক্রিয়ার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কর্মকে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সমধাতুজ কর্ম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578" y="5982284"/>
            <a:ext cx="346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খুব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একঘুম’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ঘুমিয়েছি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831306" y="5972495"/>
            <a:ext cx="708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খেলনা না পেয়ে বাচ্ছাটি কি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কান্নায়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কাঁদলো’।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3" y="2354827"/>
            <a:ext cx="5420582" cy="3546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84" y="2354827"/>
            <a:ext cx="5039811" cy="35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2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113" y="443185"/>
            <a:ext cx="1092708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arenR" startAt="4"/>
            </a:pP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ও বিধেয় কর্মঃ-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বাক্যে দুটি ক্রিয়ার পরস্পর আপেক্ষিপ দুটি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কর্মপদ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 প্রথম কর্মপদকে  উদ্দেশ্য কর্ম এবং অপর কর্মপদটিকে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অর্থাৎ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 কর্মটিকে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 কর্ম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50113" y="5461985"/>
            <a:ext cx="10927081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উদ্দেশ্য কর্ম)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মোরা দুগ্ধ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(বিধেয় কর্ম ) বলি । হ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লুদকে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উদ্দেশ্য কর্ম)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মোরা বলি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হরিদ্রা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বিধেয় কর্ম )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69" y="2197511"/>
            <a:ext cx="5829417" cy="326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3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8409" y="314708"/>
            <a:ext cx="633046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কর্মকারকে বিভিন্ন বিভক্তির প্রয়োগঃ-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332" y="1721041"/>
            <a:ext cx="1066331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১মা বিভক্তিঃ-         শ্রমিকরা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বানাচ্ছে।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ডাক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আমাকে এক খানা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দাও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পড়লাম,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পড়লাম, এর সুরাহা খুঁজে পেলাম না।                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900333" y="4789368"/>
            <a:ext cx="10663311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দ্বিতীয়া বা কে বিভক্তিঃ-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তাকে’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আমারে’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করিবে ত্রাণ এ নহে মোর প্রার্থনা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9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32823" y="559558"/>
            <a:ext cx="10435761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ষষ্ঠী ব ‘র’ বিভক্তিঃ-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পিতা-মাতার’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 করা আমাদের কর্তব্য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তোমার’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 পেলাম না 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সকলের’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তরে সকলে আমরা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932822" y="3616657"/>
            <a:ext cx="1043576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সপ্তমী বা ‘এ’ বিভক্তিঃ-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জিজ্ঞাসিব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জনে জনে’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বিপ্সায় )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আমায়’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কথা বলো না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  দাও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874516" y="486696"/>
            <a:ext cx="824287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771280" y="2787445"/>
            <a:ext cx="865583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১) কর্মকারক কাহাকে বলে ? 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কর্মকারক কত প্রকার ? কি কি উদাহরণসহ লেখ?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4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1525" cy="6962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287471" y="3192350"/>
            <a:ext cx="8065895" cy="37702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002" y="-1"/>
            <a:ext cx="2901948" cy="3865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1161" y="1101602"/>
            <a:ext cx="6411131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শিক্ষক </a:t>
            </a:r>
            <a:r>
              <a:rPr lang="bn-BD" sz="48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পরিচিতি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8047" y="3865199"/>
            <a:ext cx="8338782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আবু </a:t>
            </a:r>
            <a:r>
              <a:rPr lang="en-US" sz="32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ইউছুপ</a:t>
            </a:r>
            <a:r>
              <a:rPr lang="en-US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মোঃ</a:t>
            </a:r>
            <a:r>
              <a:rPr lang="hi-IN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আমজাদ হোসেন</a:t>
            </a:r>
          </a:p>
          <a:p>
            <a:pPr lvl="0" algn="ctr"/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সহঃ প্র</a:t>
            </a:r>
            <a:r>
              <a:rPr lang="en-US" sz="3200" dirty="0" err="1">
                <a:solidFill>
                  <a:srgbClr val="002060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ধা</a:t>
            </a:r>
            <a:r>
              <a:rPr lang="en-US" sz="32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ন</a:t>
            </a:r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শি</a:t>
            </a:r>
            <a:r>
              <a:rPr lang="en-US" sz="32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ক্ষক</a:t>
            </a:r>
            <a:endParaRPr lang="bn-BD" sz="3200" dirty="0">
              <a:solidFill>
                <a:srgbClr val="002060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lvl="0"/>
            <a:r>
              <a:rPr lang="en-US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    </a:t>
            </a:r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শার্শা সরকারি পাইলট মডেল মাধ্যমিক বিদ্যালয়</a:t>
            </a:r>
          </a:p>
          <a:p>
            <a:pPr lvl="0"/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</a:t>
            </a:r>
            <a:r>
              <a:rPr lang="en-US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  </a:t>
            </a:r>
            <a:r>
              <a:rPr lang="bn-BD" sz="32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শার্শা ,                                        যশোর।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E</a:t>
            </a:r>
            <a:r>
              <a:rPr lang="bn-BD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mail:-amzadspt@gmail.com / </a:t>
            </a:r>
            <a:r>
              <a:rPr lang="en-US" sz="3200" dirty="0" err="1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মোবাঃ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০১৯২৫২০৯৬১১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8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445" y="3598122"/>
            <a:ext cx="352464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6466" y="3598122"/>
            <a:ext cx="719236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যেজন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01445" y="4462818"/>
            <a:ext cx="11167390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- 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 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“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কর্মকারক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250724"/>
            <a:ext cx="5741207" cy="3129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55" y="283626"/>
            <a:ext cx="5312279" cy="30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884" y="857054"/>
            <a:ext cx="9719187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 </a:t>
            </a:r>
            <a:r>
              <a:rPr lang="en-US" sz="7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903" y="2921169"/>
            <a:ext cx="10543647" cy="221599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13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কর্মকারক</a:t>
            </a:r>
            <a:r>
              <a:rPr lang="en-US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9051" y="968991"/>
            <a:ext cx="758815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আজকের পাঠের শিখণ  ফলঃ-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255" y="2852383"/>
            <a:ext cx="9335068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১)  শিক্ষার্থীরা কর্মকারকের সঙ্গা বলতে পারবে’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 startAt="2"/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কর্মকারকের প্রকারভেদ বলতে পারবে । </a:t>
            </a:r>
          </a:p>
          <a:p>
            <a:pPr marL="742950" indent="-742950">
              <a:buAutoNum type="arabicParenR" startAt="2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 startAt="2"/>
            </a:pP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বাক্যে ‘ কর্মকারক’ চিহ্নিত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5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1584" y="339677"/>
            <a:ext cx="10924390" cy="126188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কর্মকারকের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সঙ্গাঃ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 --                             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3145" y="4437722"/>
            <a:ext cx="3350597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নাসিমা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‘ফুল’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তুলছে ।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854" y="5813946"/>
            <a:ext cx="1065890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চেনার উপায়ঃ-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 কে ‘কি’ বা ‘কাকে’ প্রশ্ন করলে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যে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পাওয়া যায়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তাই হলো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‘কর্মকারক” 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4" y="1744677"/>
            <a:ext cx="7036831" cy="39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750627"/>
            <a:ext cx="1065890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কর্মকারকের প্রকারভেদঃ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5845" y="2844000"/>
            <a:ext cx="8884691" cy="34778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কর্মকারক দুই প্রকার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/>
            <a:endParaRPr lang="bn-BD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যথাঃ-  ১)       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মূখ্য 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</a:p>
          <a:p>
            <a:pPr lvl="0"/>
            <a:endParaRPr lang="bn-BD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       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 কর্ম ।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1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41504" y="477671"/>
            <a:ext cx="1080425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মূখ্য কর্মঃ-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দ্বিকর্মক ক্রিয়ার দুটি কর্মের মধ্যে বস্তুবাচক কর্মের সঙ্গে ক্রিয়ার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মূখ্য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মূল সম্মন্ধ গড়ে উঠে বলে বস্তুবাচক কর্মকে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মূখ্য কর্ম’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20" y="1862244"/>
            <a:ext cx="5781603" cy="3847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1120" y="5893882"/>
            <a:ext cx="590948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শিশুকে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 লেখা’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শেখাচ্ছেন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627" y="341194"/>
            <a:ext cx="1030883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গৌণকর্মঃ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বাক্যের দুটি কর্মের মধ্যে ক্রিয়া পদের সঙ্গে  যে কর্মের  গৌণ বা অপ্রধান সম্পর্ক গড়ে উঠে তাকে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‘গৌণ কর্ম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34" y="1637056"/>
            <a:ext cx="5887232" cy="3908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8598" y="3985146"/>
            <a:ext cx="454470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‘মা’ ‘শিশুকে’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 খাওয়াচ্ছেন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834" y="5691116"/>
            <a:ext cx="1020462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বিঃ দ্রঃ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  এখানে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‘শিশু’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গৌণ কর্ম  এবং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‘মা’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মূখ্য কর্ম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685</Words>
  <Application>Microsoft Office PowerPoint</Application>
  <PresentationFormat>Widescreen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</dc:creator>
  <cp:lastModifiedBy>anwar</cp:lastModifiedBy>
  <cp:revision>26</cp:revision>
  <dcterms:created xsi:type="dcterms:W3CDTF">2020-12-05T13:32:55Z</dcterms:created>
  <dcterms:modified xsi:type="dcterms:W3CDTF">2020-12-07T12:59:04Z</dcterms:modified>
</cp:coreProperties>
</file>