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ED5DF49-0302-4473-AF2F-F172CFC3B8C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23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57F80-E232-45A9-AA2C-9CC586C2776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5DF49-0302-4473-AF2F-F172CFC3B8C4}" type="slidenum">
              <a:rPr lang="en-US" smtClean="0"/>
              <a:t>‹#›</a:t>
            </a:fld>
            <a:endParaRPr lang="en-US"/>
          </a:p>
        </p:txBody>
      </p:sp>
    </p:spTree>
    <p:extLst>
      <p:ext uri="{BB962C8B-B14F-4D97-AF65-F5344CB8AC3E}">
        <p14:creationId xmlns:p14="http://schemas.microsoft.com/office/powerpoint/2010/main" val="222424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48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523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spTree>
    <p:extLst>
      <p:ext uri="{BB962C8B-B14F-4D97-AF65-F5344CB8AC3E}">
        <p14:creationId xmlns:p14="http://schemas.microsoft.com/office/powerpoint/2010/main" val="340647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80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105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176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54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spTree>
    <p:extLst>
      <p:ext uri="{BB962C8B-B14F-4D97-AF65-F5344CB8AC3E}">
        <p14:creationId xmlns:p14="http://schemas.microsoft.com/office/powerpoint/2010/main" val="98348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57F80-E232-45A9-AA2C-9CC586C2776B}"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5DF49-0302-4473-AF2F-F172CFC3B8C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1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B57F80-E232-45A9-AA2C-9CC586C2776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5DF49-0302-4473-AF2F-F172CFC3B8C4}" type="slidenum">
              <a:rPr lang="en-US" smtClean="0"/>
              <a:t>‹#›</a:t>
            </a:fld>
            <a:endParaRPr lang="en-US"/>
          </a:p>
        </p:txBody>
      </p:sp>
    </p:spTree>
    <p:extLst>
      <p:ext uri="{BB962C8B-B14F-4D97-AF65-F5344CB8AC3E}">
        <p14:creationId xmlns:p14="http://schemas.microsoft.com/office/powerpoint/2010/main" val="47128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B57F80-E232-45A9-AA2C-9CC586C2776B}"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D5DF49-0302-4473-AF2F-F172CFC3B8C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38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B57F80-E232-45A9-AA2C-9CC586C2776B}"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D5DF49-0302-4473-AF2F-F172CFC3B8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7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57F80-E232-45A9-AA2C-9CC586C2776B}"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D5DF49-0302-4473-AF2F-F172CFC3B8C4}" type="slidenum">
              <a:rPr lang="en-US" smtClean="0"/>
              <a:t>‹#›</a:t>
            </a:fld>
            <a:endParaRPr lang="en-US"/>
          </a:p>
        </p:txBody>
      </p:sp>
    </p:spTree>
    <p:extLst>
      <p:ext uri="{BB962C8B-B14F-4D97-AF65-F5344CB8AC3E}">
        <p14:creationId xmlns:p14="http://schemas.microsoft.com/office/powerpoint/2010/main" val="392932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57F80-E232-45A9-AA2C-9CC586C2776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5DF49-0302-4473-AF2F-F172CFC3B8C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18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57F80-E232-45A9-AA2C-9CC586C2776B}"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5DF49-0302-4473-AF2F-F172CFC3B8C4}" type="slidenum">
              <a:rPr lang="en-US" smtClean="0"/>
              <a:t>‹#›</a:t>
            </a:fld>
            <a:endParaRPr lang="en-US"/>
          </a:p>
        </p:txBody>
      </p:sp>
    </p:spTree>
    <p:extLst>
      <p:ext uri="{BB962C8B-B14F-4D97-AF65-F5344CB8AC3E}">
        <p14:creationId xmlns:p14="http://schemas.microsoft.com/office/powerpoint/2010/main" val="146591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B57F80-E232-45A9-AA2C-9CC586C2776B}" type="datetimeFigureOut">
              <a:rPr lang="en-US" smtClean="0"/>
              <a:t>12/6/2020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D5DF49-0302-4473-AF2F-F172CFC3B8C4}" type="slidenum">
              <a:rPr lang="en-US" smtClean="0"/>
              <a:t>‹#›</a:t>
            </a:fld>
            <a:endParaRPr lang="en-US"/>
          </a:p>
        </p:txBody>
      </p:sp>
    </p:spTree>
    <p:extLst>
      <p:ext uri="{BB962C8B-B14F-4D97-AF65-F5344CB8AC3E}">
        <p14:creationId xmlns:p14="http://schemas.microsoft.com/office/powerpoint/2010/main" val="525941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2439;-&#2478;&#2503;&#2439;&#2482;-litonhazralbt@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791570"/>
            <a:ext cx="4558352"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আজকের ক্লাসে সবাই কে স্বাগতম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59100" y="1979913"/>
            <a:ext cx="3155351" cy="31752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6943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2442" y="1228299"/>
            <a:ext cx="3630305"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জোড়ায় কাজের উত্তর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709683" y="2483892"/>
            <a:ext cx="10590663" cy="2308324"/>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সামাজিক প্রেক্ষাপটে সরস্বতী পূজার মাধ্যামে সমাজে সকল শ্রেণির পূজারীরা বিভিন্ন পূজামন্ডপে পুস্পাঞ্জলি দেওয়ার জন্য একত্রিত হন এবং নিজেদের মধ্যে বিভিন্ন বিষয়ে আলোচনায় অংশ গ্রহণ করেন যা জ্ঞান বিকাশে সহায়ক ভূমিকা পালন করেন।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696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899" y="668740"/>
            <a:ext cx="2197290" cy="830997"/>
          </a:xfrm>
          <a:prstGeom prst="rect">
            <a:avLst/>
          </a:prstGeom>
          <a:noFill/>
        </p:spPr>
        <p:txBody>
          <a:bodyPr wrap="square" rtlCol="0">
            <a:spAutoFit/>
          </a:bodyPr>
          <a:lstStyle/>
          <a:p>
            <a:r>
              <a:rPr lang="en-US" sz="4800" dirty="0" err="1" smtClean="0">
                <a:latin typeface="NikoshBAN" panose="02000000000000000000" pitchFamily="2" charset="0"/>
                <a:cs typeface="NikoshBAN" panose="02000000000000000000" pitchFamily="2" charset="0"/>
              </a:rPr>
              <a:t>আদর্শ</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পাঠ</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744" y="1775347"/>
            <a:ext cx="5943600" cy="3962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2795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6025" y="736979"/>
            <a:ext cx="1719618"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সরব পাঠ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555" y="2145081"/>
            <a:ext cx="4874456" cy="31339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75578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1182" y="682389"/>
            <a:ext cx="1651379"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মূল্যায়ণ</a:t>
            </a: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2852382" y="1719618"/>
            <a:ext cx="6960358" cy="1754326"/>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 দেবী সরস্বতীর বাহনের নাম লেখ? </a:t>
            </a:r>
          </a:p>
          <a:p>
            <a:r>
              <a:rPr lang="bn-BD" sz="3600" dirty="0" smtClean="0">
                <a:latin typeface="NikoshBAN" panose="02000000000000000000" pitchFamily="2" charset="0"/>
                <a:cs typeface="NikoshBAN" panose="02000000000000000000" pitchFamily="2" charset="0"/>
              </a:rPr>
              <a:t>২। দেবী সরস্বতীর কয়টি হাত?</a:t>
            </a:r>
          </a:p>
          <a:p>
            <a:r>
              <a:rPr lang="bn-BD" sz="3600" dirty="0" smtClean="0">
                <a:latin typeface="NikoshBAN" panose="02000000000000000000" pitchFamily="2" charset="0"/>
                <a:cs typeface="NikoshBAN" panose="02000000000000000000" pitchFamily="2" charset="0"/>
              </a:rPr>
              <a:t>৩। দেবী সরস্বতীর স্বামীর নাম কী?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674961" y="4435522"/>
            <a:ext cx="6509982"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উত্তরঃ ১। হাঁস   ২। ৪ টি     ৩।  ব্রহ্মা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443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832513"/>
            <a:ext cx="207446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বাড়ীর কাজ </a:t>
            </a:r>
            <a:endParaRPr lang="en-US" sz="4000" dirty="0">
              <a:latin typeface="NikoshBAN" panose="02000000000000000000" pitchFamily="2" charset="0"/>
              <a:cs typeface="NikoshBAN" panose="02000000000000000000" pitchFamily="2" charset="0"/>
            </a:endParaRPr>
          </a:p>
        </p:txBody>
      </p:sp>
      <p:sp>
        <p:nvSpPr>
          <p:cNvPr id="3" name="Isosceles Triangle 2"/>
          <p:cNvSpPr/>
          <p:nvPr/>
        </p:nvSpPr>
        <p:spPr>
          <a:xfrm>
            <a:off x="2715905" y="1538601"/>
            <a:ext cx="5254388" cy="1774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p:cNvSpPr/>
          <p:nvPr/>
        </p:nvSpPr>
        <p:spPr>
          <a:xfrm>
            <a:off x="3562067" y="3316405"/>
            <a:ext cx="204716" cy="177420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7165075" y="3314608"/>
            <a:ext cx="150125" cy="177600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3766783" y="4913194"/>
            <a:ext cx="3398293" cy="17562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9737" y="3548418"/>
            <a:ext cx="2893326" cy="954107"/>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সরস্বতী দেবীর পুস্পাঞ্জলী মন্ত্র লিখে নিয়ে আসবে</a:t>
            </a:r>
            <a:r>
              <a:rPr lang="bn-BD" sz="2400" dirty="0" smtClean="0">
                <a:latin typeface="NikoshBAN" panose="02000000000000000000" pitchFamily="2" charset="0"/>
                <a:cs typeface="NikoshBAN" panose="02000000000000000000" pitchFamily="2" charset="0"/>
              </a:rPr>
              <a:t>?</a:t>
            </a: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2434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28" y="764275"/>
            <a:ext cx="2224585" cy="1107996"/>
          </a:xfrm>
          <a:prstGeom prst="rect">
            <a:avLst/>
          </a:prstGeom>
          <a:noFill/>
        </p:spPr>
        <p:txBody>
          <a:bodyPr wrap="square" rtlCol="0">
            <a:spAutoFit/>
          </a:bodyPr>
          <a:lstStyle/>
          <a:p>
            <a:r>
              <a:rPr lang="bn-BD" sz="6600" dirty="0" smtClean="0">
                <a:latin typeface="NikoshBAN" panose="02000000000000000000" pitchFamily="2" charset="0"/>
                <a:cs typeface="NikoshBAN" panose="02000000000000000000" pitchFamily="2" charset="0"/>
              </a:rPr>
              <a:t>ধন্যবাদ</a:t>
            </a: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946" y="1872271"/>
            <a:ext cx="4605348" cy="3866457"/>
          </a:xfrm>
          <a:prstGeom prst="rect">
            <a:avLst/>
          </a:prstGeom>
          <a:ln>
            <a:noFill/>
          </a:ln>
          <a:effectLst>
            <a:softEdge rad="112500"/>
          </a:effectLst>
        </p:spPr>
      </p:pic>
    </p:spTree>
    <p:extLst>
      <p:ext uri="{BB962C8B-B14F-4D97-AF65-F5344CB8AC3E}">
        <p14:creationId xmlns:p14="http://schemas.microsoft.com/office/powerpoint/2010/main" val="1358465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29" y="709684"/>
            <a:ext cx="2893326"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2129051" y="1596788"/>
            <a:ext cx="7670042" cy="4031873"/>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লিটন কুমার হাজরা</a:t>
            </a:r>
          </a:p>
          <a:p>
            <a:r>
              <a:rPr lang="bn-BD" sz="3200" dirty="0" smtClean="0">
                <a:latin typeface="NikoshBAN" panose="02000000000000000000" pitchFamily="2" charset="0"/>
                <a:cs typeface="NikoshBAN" panose="02000000000000000000" pitchFamily="2" charset="0"/>
              </a:rPr>
              <a:t>সহকারী শিক্ষক (হিন্দুধর্ম)</a:t>
            </a:r>
          </a:p>
          <a:p>
            <a:r>
              <a:rPr lang="bn-BD" sz="3200" dirty="0" smtClean="0">
                <a:latin typeface="NikoshBAN" panose="02000000000000000000" pitchFamily="2" charset="0"/>
                <a:cs typeface="NikoshBAN" panose="02000000000000000000" pitchFamily="2" charset="0"/>
              </a:rPr>
              <a:t>বি,এ (অনার্স) এম,এ</a:t>
            </a:r>
          </a:p>
          <a:p>
            <a:r>
              <a:rPr lang="bn-BD" sz="3200" dirty="0" smtClean="0">
                <a:latin typeface="NikoshBAN" panose="02000000000000000000" pitchFamily="2" charset="0"/>
                <a:cs typeface="NikoshBAN" panose="02000000000000000000" pitchFamily="2" charset="0"/>
              </a:rPr>
              <a:t>শালবাড়ী উচ্চ বিদ্যালয়</a:t>
            </a:r>
          </a:p>
          <a:p>
            <a:r>
              <a:rPr lang="bn-BD" sz="3200" dirty="0" smtClean="0">
                <a:latin typeface="NikoshBAN" panose="02000000000000000000" pitchFamily="2" charset="0"/>
                <a:cs typeface="NikoshBAN" panose="02000000000000000000" pitchFamily="2" charset="0"/>
              </a:rPr>
              <a:t>মহাদেবপুর,নওগাঁ</a:t>
            </a:r>
          </a:p>
          <a:p>
            <a:r>
              <a:rPr lang="bn-BD" sz="3200" dirty="0" smtClean="0">
                <a:latin typeface="NikoshBAN" panose="02000000000000000000" pitchFamily="2" charset="0"/>
                <a:cs typeface="NikoshBAN" panose="02000000000000000000" pitchFamily="2" charset="0"/>
              </a:rPr>
              <a:t>০১৭১৪৮৩৮১৩৮</a:t>
            </a:r>
          </a:p>
          <a:p>
            <a:r>
              <a:rPr lang="bn-BD" sz="3200" dirty="0" smtClean="0">
                <a:latin typeface="NikoshBAN" panose="02000000000000000000" pitchFamily="2" charset="0"/>
                <a:cs typeface="NikoshBAN" panose="02000000000000000000" pitchFamily="2" charset="0"/>
                <a:hlinkClick r:id="rId2"/>
              </a:rPr>
              <a:t>ই-মেইল-</a:t>
            </a:r>
            <a:r>
              <a:rPr lang="en-US" sz="3200" dirty="0" smtClean="0">
                <a:solidFill>
                  <a:schemeClr val="accent4">
                    <a:lumMod val="75000"/>
                  </a:schemeClr>
                </a:solidFill>
                <a:latin typeface="NikoshBAN" panose="02000000000000000000" pitchFamily="2" charset="0"/>
                <a:cs typeface="NikoshBAN" panose="02000000000000000000" pitchFamily="2" charset="0"/>
                <a:hlinkClick r:id="rId2"/>
              </a:rPr>
              <a:t>litonhazralbt@gmail.com</a:t>
            </a:r>
            <a:endParaRPr lang="en-US" sz="3200" dirty="0" smtClean="0">
              <a:solidFill>
                <a:schemeClr val="accent4">
                  <a:lumMod val="75000"/>
                </a:schemeClr>
              </a:solidFill>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তারিখঃ ০৫/১২/২০২০খ্রিঃ </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744" y="1240292"/>
            <a:ext cx="2826510" cy="3045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850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559" y="655093"/>
            <a:ext cx="2210937"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পাঠ পরিচিতি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029803" y="1856096"/>
            <a:ext cx="7206018" cy="2585323"/>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শ্রেনিঃ ষষ্ঠ</a:t>
            </a:r>
          </a:p>
          <a:p>
            <a:r>
              <a:rPr lang="bn-BD" sz="3600" dirty="0" smtClean="0">
                <a:latin typeface="NikoshBAN" panose="02000000000000000000" pitchFamily="2" charset="0"/>
                <a:cs typeface="NikoshBAN" panose="02000000000000000000" pitchFamily="2" charset="0"/>
              </a:rPr>
              <a:t>বিষয়ঃ হিন্দুধর্ম ও নৈতিক শিক্ষা</a:t>
            </a:r>
          </a:p>
          <a:p>
            <a:r>
              <a:rPr lang="bn-BD" sz="3600" dirty="0" smtClean="0">
                <a:latin typeface="NikoshBAN" panose="02000000000000000000" pitchFamily="2" charset="0"/>
                <a:cs typeface="NikoshBAN" panose="02000000000000000000" pitchFamily="2" charset="0"/>
              </a:rPr>
              <a:t>অধ্যায়ঃ পঞ্চম</a:t>
            </a:r>
          </a:p>
          <a:p>
            <a:r>
              <a:rPr lang="bn-BD" sz="3600" dirty="0" smtClean="0">
                <a:latin typeface="NikoshBAN" panose="02000000000000000000" pitchFamily="2" charset="0"/>
                <a:cs typeface="NikoshBAN" panose="02000000000000000000" pitchFamily="2" charset="0"/>
              </a:rPr>
              <a:t>পাঠঃ পাঁচ ( সরস্বতী দেবীর পরিচয় ও পূজা পদ্ধতি)</a:t>
            </a:r>
          </a:p>
          <a:p>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894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8985" y="696036"/>
            <a:ext cx="5800299"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পাঠের উপর ভিত্তি করে কিছু ছবি </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11805" y="2885934"/>
            <a:ext cx="3216325" cy="241224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350" y="2483892"/>
            <a:ext cx="2119568" cy="32163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011" y="2483892"/>
            <a:ext cx="2533366" cy="3216325"/>
          </a:xfrm>
          <a:prstGeom prst="rect">
            <a:avLst/>
          </a:prstGeom>
        </p:spPr>
      </p:pic>
    </p:spTree>
    <p:extLst>
      <p:ext uri="{BB962C8B-B14F-4D97-AF65-F5344CB8AC3E}">
        <p14:creationId xmlns:p14="http://schemas.microsoft.com/office/powerpoint/2010/main" val="406332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1" y="859809"/>
            <a:ext cx="3302758"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আজকের পাঠ </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1815153" y="2156346"/>
            <a:ext cx="7438030" cy="1446550"/>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          দেব-দেবী ও পূজা পার্বণ </a:t>
            </a:r>
          </a:p>
          <a:p>
            <a:r>
              <a:rPr lang="bn-BD" sz="4400" dirty="0" smtClean="0">
                <a:latin typeface="NikoshBAN" panose="02000000000000000000" pitchFamily="2" charset="0"/>
                <a:cs typeface="NikoshBAN" panose="02000000000000000000" pitchFamily="2" charset="0"/>
              </a:rPr>
              <a:t>সরস্বতী দেবীর পরিচয় ও পূজা পদ্ধতি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96086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9420" y="627797"/>
            <a:ext cx="1897039" cy="830997"/>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শিখনফল</a:t>
            </a:r>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962165" y="1965278"/>
            <a:ext cx="10652079" cy="1569660"/>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 সরস্বতী দেবীর পরিচয় ও পূজা পদ্ধতি বর্ণনা করতে পারবে</a:t>
            </a:r>
          </a:p>
          <a:p>
            <a:r>
              <a:rPr lang="bn-BD" sz="3200" dirty="0" smtClean="0">
                <a:latin typeface="NikoshBAN" panose="02000000000000000000" pitchFamily="2" charset="0"/>
                <a:cs typeface="NikoshBAN" panose="02000000000000000000" pitchFamily="2" charset="0"/>
              </a:rPr>
              <a:t>$ সরস্বতী দেবীর প্রণাম ও পুস্পাঞ্জলি মন্ত্র সরলার্থসহ বলতে ও ব্যাখ্যা করতে পারবে। </a:t>
            </a:r>
          </a:p>
          <a:p>
            <a:r>
              <a:rPr lang="bn-BD" sz="3200" dirty="0" smtClean="0">
                <a:latin typeface="NikoshBAN" panose="02000000000000000000" pitchFamily="2" charset="0"/>
                <a:cs typeface="NikoshBAN" panose="02000000000000000000" pitchFamily="2" charset="0"/>
              </a:rPr>
              <a:t>$ সমাজ ও নিজ জীবনে সরস্বতী পূজার শিক্ষা ও প্রভাব বিশ্লেষন করতে পারবে।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3300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4704" y="682388"/>
            <a:ext cx="2306472"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একক কাজ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2224585" y="2333767"/>
            <a:ext cx="6496334" cy="830997"/>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সরস্বতী দেবীর প্রণাম মন্ত্র টি লেখ? </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6851176" y="1269242"/>
            <a:ext cx="2811439" cy="461665"/>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সময়ঃ ৩ মিনিট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7225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8794" y="777922"/>
            <a:ext cx="3261815"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একক কাজের উত্তর </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2088107" y="2101755"/>
            <a:ext cx="7315200" cy="1323439"/>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ওঁ সরস্বতী মহাভাগে বিদ্যে কমললোচনে।</a:t>
            </a:r>
          </a:p>
          <a:p>
            <a:r>
              <a:rPr lang="bn-BD" sz="4000" dirty="0" smtClean="0">
                <a:latin typeface="NikoshBAN" panose="02000000000000000000" pitchFamily="2" charset="0"/>
                <a:cs typeface="NikoshBAN" panose="02000000000000000000" pitchFamily="2" charset="0"/>
              </a:rPr>
              <a:t>বিশ্বরুপে বিশালাক্ষি বিদ্যাং দেহি নমোহস্ততে।।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734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5773" y="764275"/>
            <a:ext cx="2210937"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জোড়ায় কাজ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555845" y="1692322"/>
            <a:ext cx="7001301"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তোমরা কীভাবে সরস্বতী পূজা উদ্ যাপন করে থাকো?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773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TotalTime>
  <Words>232</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NikoshBAN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NCC</dc:creator>
  <cp:lastModifiedBy>NCC</cp:lastModifiedBy>
  <cp:revision>32</cp:revision>
  <dcterms:created xsi:type="dcterms:W3CDTF">2020-12-05T16:05:57Z</dcterms:created>
  <dcterms:modified xsi:type="dcterms:W3CDTF">2020-12-06T14:47:02Z</dcterms:modified>
</cp:coreProperties>
</file>