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79" r:id="rId2"/>
    <p:sldId id="280" r:id="rId3"/>
    <p:sldId id="288" r:id="rId4"/>
    <p:sldId id="275" r:id="rId5"/>
    <p:sldId id="281" r:id="rId6"/>
    <p:sldId id="272" r:id="rId7"/>
    <p:sldId id="282" r:id="rId8"/>
    <p:sldId id="278" r:id="rId9"/>
    <p:sldId id="283" r:id="rId10"/>
    <p:sldId id="284" r:id="rId11"/>
    <p:sldId id="292" r:id="rId12"/>
    <p:sldId id="287" r:id="rId13"/>
    <p:sldId id="285" r:id="rId14"/>
    <p:sldId id="286" r:id="rId15"/>
    <p:sldId id="289" r:id="rId16"/>
    <p:sldId id="291" r:id="rId17"/>
    <p:sldId id="290" r:id="rId18"/>
    <p:sldId id="294" r:id="rId19"/>
    <p:sldId id="29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584D77"/>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558129" y="434162"/>
            <a:ext cx="110757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963168" y="1820206"/>
            <a:ext cx="103632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963168" y="3685032"/>
            <a:ext cx="103632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C7D81DF1-E0DD-442A-9737-40AF039AA339}" type="datetimeFigureOut">
              <a:rPr lang="en-US" smtClean="0"/>
              <a:pPr/>
              <a:t>12/8/2020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CC682680-282F-4C7E-BCA4-3FE867ED01E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70560" y="4983480"/>
            <a:ext cx="1091184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70560" y="530352"/>
            <a:ext cx="1091184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D81DF1-E0DD-442A-9737-40AF039AA339}" type="datetimeFigureOut">
              <a:rPr lang="en-US" smtClean="0"/>
              <a:pPr/>
              <a:t>12/8/2020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C682680-282F-4C7E-BCA4-3FE867ED01E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533405"/>
            <a:ext cx="26416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711200" y="533403"/>
            <a:ext cx="79248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D81DF1-E0DD-442A-9737-40AF039AA339}" type="datetimeFigureOut">
              <a:rPr lang="en-US" smtClean="0"/>
              <a:pPr/>
              <a:t>12/8/2020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C682680-282F-4C7E-BCA4-3FE867ED01E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txBox="1">
            <a:spLocks noGrp="1"/>
          </p:cNvSpPr>
          <p:nvPr>
            <p:ph type="dt" idx="10"/>
          </p:nvPr>
        </p:nvSpPr>
        <p:spPr>
          <a:xfrm>
            <a:off x="8636000" y="6416676"/>
            <a:ext cx="2844800" cy="365125"/>
          </a:xfrm>
          <a:prstGeom prst="rect">
            <a:avLst/>
          </a:prstGeom>
          <a:noFill/>
          <a:ln>
            <a:noFill/>
          </a:ln>
        </p:spPr>
        <p:txBody>
          <a:bodyPr wrap="square" anchor="b"/>
          <a:lstStyle>
            <a:lvl1pPr lvl="0" algn="l">
              <a:defRPr sz="1100">
                <a:solidFill>
                  <a:srgbClr val="D6ECFF"/>
                </a:solidFill>
              </a:defRPr>
            </a:lvl1pPr>
          </a:lstStyle>
          <a:p>
            <a:endParaRPr/>
          </a:p>
        </p:txBody>
      </p:sp>
      <p:sp>
        <p:nvSpPr>
          <p:cNvPr id="3" name="Footer Placeholder 2"/>
          <p:cNvSpPr txBox="1">
            <a:spLocks noGrp="1"/>
          </p:cNvSpPr>
          <p:nvPr>
            <p:ph type="ftr" idx="11"/>
          </p:nvPr>
        </p:nvSpPr>
        <p:spPr>
          <a:xfrm>
            <a:off x="1219200" y="6416676"/>
            <a:ext cx="7416800" cy="365125"/>
          </a:xfrm>
          <a:prstGeom prst="rect">
            <a:avLst/>
          </a:prstGeom>
          <a:noFill/>
          <a:ln>
            <a:noFill/>
          </a:ln>
        </p:spPr>
        <p:txBody>
          <a:bodyPr wrap="square" anchor="b"/>
          <a:lstStyle>
            <a:lvl1pPr lvl="0">
              <a:defRPr/>
            </a:lvl1pPr>
          </a:lstStyle>
          <a:p>
            <a:endParaRPr/>
          </a:p>
        </p:txBody>
      </p:sp>
      <p:sp>
        <p:nvSpPr>
          <p:cNvPr id="4" name="Slide Number Placeholder 3"/>
          <p:cNvSpPr txBox="1">
            <a:spLocks noGrp="1"/>
          </p:cNvSpPr>
          <p:nvPr>
            <p:ph type="sldNum" idx="12"/>
          </p:nvPr>
        </p:nvSpPr>
        <p:spPr>
          <a:xfrm>
            <a:off x="11480800" y="6416676"/>
            <a:ext cx="609600" cy="365125"/>
          </a:xfrm>
          <a:prstGeom prst="rect">
            <a:avLst/>
          </a:prstGeom>
          <a:noFill/>
          <a:ln>
            <a:noFill/>
          </a:ln>
        </p:spPr>
        <p:txBody>
          <a:bodyPr wrap="square" anchor="b"/>
          <a:lstStyle>
            <a:lvl1pPr lvl="0" algn="l">
              <a:defRPr sz="1200">
                <a:solidFill>
                  <a:srgbClr val="D6ECFF"/>
                </a:solidFill>
              </a:defRPr>
            </a:lvl1pPr>
          </a:lstStyle>
          <a:p>
            <a:fld id="{8B38DBA3-52F9-4AF4-A6A4-FA4D7DB2F99C}"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70560" y="4983480"/>
            <a:ext cx="1091184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670560" y="530352"/>
            <a:ext cx="1091184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D81DF1-E0DD-442A-9737-40AF039AA339}" type="datetimeFigureOut">
              <a:rPr lang="en-US" smtClean="0"/>
              <a:pPr/>
              <a:t>12/8/2020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C682680-282F-4C7E-BCA4-3FE867ED01E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558129" y="434163"/>
            <a:ext cx="110757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624459" y="4928616"/>
            <a:ext cx="1091184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24459" y="5624484"/>
            <a:ext cx="1091184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7D81DF1-E0DD-442A-9737-40AF039AA339}" type="datetimeFigureOut">
              <a:rPr lang="en-US" smtClean="0"/>
              <a:pPr/>
              <a:t>12/8/2020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C682680-282F-4C7E-BCA4-3FE867ED01E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685803"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340480"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7D81DF1-E0DD-442A-9737-40AF039AA339}" type="datetimeFigureOut">
              <a:rPr lang="en-US" smtClean="0"/>
              <a:pPr/>
              <a:t>12/8/2020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C682680-282F-4C7E-BCA4-3FE867ED01E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70560" y="4983480"/>
            <a:ext cx="1091184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809632" y="579438"/>
            <a:ext cx="524256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202892" y="579438"/>
            <a:ext cx="524256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80963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20289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7D81DF1-E0DD-442A-9737-40AF039AA339}" type="datetimeFigureOut">
              <a:rPr lang="en-US" smtClean="0"/>
              <a:pPr/>
              <a:t>12/8/2020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C682680-282F-4C7E-BCA4-3FE867ED01E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7D81DF1-E0DD-442A-9737-40AF039AA339}" type="datetimeFigureOut">
              <a:rPr lang="en-US" smtClean="0"/>
              <a:pPr/>
              <a:t>12/8/2020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C682680-282F-4C7E-BCA4-3FE867ED01E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7D81DF1-E0DD-442A-9737-40AF039AA339}" type="datetimeFigureOut">
              <a:rPr lang="en-US" smtClean="0"/>
              <a:pPr/>
              <a:t>12/8/2020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C682680-282F-4C7E-BCA4-3FE867ED01E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85045" y="533400"/>
            <a:ext cx="39624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7385129" y="1447802"/>
            <a:ext cx="39624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1015163" y="930144"/>
            <a:ext cx="616821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7D81DF1-E0DD-442A-9737-40AF039AA339}" type="datetimeFigureOut">
              <a:rPr lang="en-US" smtClean="0"/>
              <a:pPr/>
              <a:t>12/8/2020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C682680-282F-4C7E-BCA4-3FE867ED01E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8534401" y="434162"/>
            <a:ext cx="3099473"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609600" y="5012056"/>
            <a:ext cx="109728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8616949" y="533400"/>
            <a:ext cx="298704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7D81DF1-E0DD-442A-9737-40AF039AA339}" type="datetimeFigureOut">
              <a:rPr lang="en-US" smtClean="0"/>
              <a:pPr/>
              <a:t>12/8/2020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C682680-282F-4C7E-BCA4-3FE867ED01ED}" type="slidenum">
              <a:rPr lang="en-US" smtClean="0"/>
              <a:pPr/>
              <a:t>‹#›</a:t>
            </a:fld>
            <a:endParaRPr lang="en-US"/>
          </a:p>
        </p:txBody>
      </p:sp>
      <p:sp>
        <p:nvSpPr>
          <p:cNvPr id="3" name="Picture Placeholder 2"/>
          <p:cNvSpPr>
            <a:spLocks noGrp="1"/>
          </p:cNvSpPr>
          <p:nvPr>
            <p:ph type="pic" idx="1"/>
          </p:nvPr>
        </p:nvSpPr>
        <p:spPr>
          <a:xfrm>
            <a:off x="561973" y="435768"/>
            <a:ext cx="7900416"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558129" y="434162"/>
            <a:ext cx="110757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670560" y="4985590"/>
            <a:ext cx="1091184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670560" y="530352"/>
            <a:ext cx="1091184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5035104" y="6111876"/>
            <a:ext cx="3048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7D81DF1-E0DD-442A-9737-40AF039AA339}" type="datetimeFigureOut">
              <a:rPr lang="en-US" smtClean="0"/>
              <a:pPr/>
              <a:t>12/8/2020</a:t>
            </a:fld>
            <a:endParaRPr lang="en-US"/>
          </a:p>
        </p:txBody>
      </p:sp>
      <p:sp>
        <p:nvSpPr>
          <p:cNvPr id="18" name="Footer Placeholder 17"/>
          <p:cNvSpPr>
            <a:spLocks noGrp="1"/>
          </p:cNvSpPr>
          <p:nvPr>
            <p:ph type="ftr" sz="quarter" idx="3"/>
          </p:nvPr>
        </p:nvSpPr>
        <p:spPr>
          <a:xfrm>
            <a:off x="8083104" y="6111876"/>
            <a:ext cx="3048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11131104" y="6111876"/>
            <a:ext cx="6096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C682680-282F-4C7E-BCA4-3FE867ED01E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audio" Target="../media/audio5.wav"/><Relationship Id="rId1" Type="http://schemas.openxmlformats.org/officeDocument/2006/relationships/slideLayout" Target="../slideLayouts/slideLayout7.xml"/><Relationship Id="rId4" Type="http://schemas.openxmlformats.org/officeDocument/2006/relationships/image" Target="../media/image19.jpeg"/></Relationships>
</file>

<file path=ppt/slides/_rels/slide1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audio" Target="../media/audio4.wav"/><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2.wav"/><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4.wav"/><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4.wav"/><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audio" Target="../media/audio5.wav"/><Relationship Id="rId1" Type="http://schemas.openxmlformats.org/officeDocument/2006/relationships/slideLayout" Target="../slideLayouts/slideLayout7.xml"/><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audio" Target="../media/audio4.wav"/><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20505" y="2082018"/>
            <a:ext cx="8215531" cy="4417256"/>
          </a:xfrm>
          <a:prstGeom prst="rect">
            <a:avLst/>
          </a:prstGeom>
        </p:spPr>
      </p:pic>
      <p:pic>
        <p:nvPicPr>
          <p:cNvPr id="3" name="Picture 2" descr="images (17).jpg"/>
          <p:cNvPicPr>
            <a:picLocks noChangeAspect="1"/>
          </p:cNvPicPr>
          <p:nvPr/>
        </p:nvPicPr>
        <p:blipFill>
          <a:blip r:embed="rId4"/>
          <a:stretch>
            <a:fillRect/>
          </a:stretch>
        </p:blipFill>
        <p:spPr>
          <a:xfrm>
            <a:off x="8764172" y="2067951"/>
            <a:ext cx="2968283" cy="4487594"/>
          </a:xfrm>
          <a:prstGeom prst="rect">
            <a:avLst/>
          </a:prstGeom>
        </p:spPr>
      </p:pic>
      <p:sp>
        <p:nvSpPr>
          <p:cNvPr id="4" name="Donut 3"/>
          <p:cNvSpPr/>
          <p:nvPr/>
        </p:nvSpPr>
        <p:spPr>
          <a:xfrm>
            <a:off x="2897945" y="351692"/>
            <a:ext cx="6091310" cy="1575582"/>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8000" dirty="0" smtClean="0">
                <a:solidFill>
                  <a:schemeClr val="tx1"/>
                </a:solidFill>
                <a:latin typeface="NikoshBAN" pitchFamily="2" charset="0"/>
                <a:cs typeface="NikoshBAN" pitchFamily="2" charset="0"/>
              </a:rPr>
              <a:t>স্বাগতম</a:t>
            </a:r>
            <a:r>
              <a:rPr lang="bn-BD" sz="6600" dirty="0" smtClean="0">
                <a:solidFill>
                  <a:schemeClr val="tx1"/>
                </a:solidFill>
                <a:latin typeface="NikoshBAN" pitchFamily="2" charset="0"/>
                <a:cs typeface="NikoshBAN" pitchFamily="2" charset="0"/>
              </a:rPr>
              <a:t> </a:t>
            </a:r>
            <a:endParaRPr lang="en-US" sz="6600" dirty="0">
              <a:solidFill>
                <a:schemeClr val="tx1"/>
              </a:solidFill>
              <a:latin typeface="NikoshBAN" pitchFamily="2" charset="0"/>
              <a:cs typeface="NikoshBAN" pitchFamily="2" charset="0"/>
            </a:endParaRPr>
          </a:p>
        </p:txBody>
      </p:sp>
      <p:sp>
        <p:nvSpPr>
          <p:cNvPr id="5" name="5-Point Star 4"/>
          <p:cNvSpPr/>
          <p:nvPr/>
        </p:nvSpPr>
        <p:spPr>
          <a:xfrm>
            <a:off x="363415" y="422031"/>
            <a:ext cx="914400" cy="91440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6" name="5-Point Star 5"/>
          <p:cNvSpPr/>
          <p:nvPr/>
        </p:nvSpPr>
        <p:spPr>
          <a:xfrm>
            <a:off x="10785230" y="410308"/>
            <a:ext cx="914400" cy="91440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newsflash/>
    <p:sndAc>
      <p:stSnd>
        <p:snd r:embed="rId2" name="laser.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09600" y="0"/>
            <a:ext cx="11176000" cy="2057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b="1" dirty="0" smtClean="0">
                <a:solidFill>
                  <a:srgbClr val="FFFFFF"/>
                </a:solidFill>
                <a:latin typeface="NikoshBAN"/>
              </a:rPr>
              <a:t> </a:t>
            </a:r>
            <a:r>
              <a:rPr lang="as-IN" sz="8000" b="1" dirty="0" smtClean="0">
                <a:solidFill>
                  <a:srgbClr val="002060"/>
                </a:solidFill>
                <a:latin typeface="NikoshBAN" pitchFamily="2" charset="0"/>
                <a:cs typeface="NikoshBAN" pitchFamily="2" charset="0"/>
              </a:rPr>
              <a:t>পাঠ ঘোষ</a:t>
            </a:r>
            <a:r>
              <a:rPr lang="bn-BD" sz="8000" b="1" dirty="0" smtClean="0">
                <a:solidFill>
                  <a:srgbClr val="002060"/>
                </a:solidFill>
                <a:latin typeface="NikoshBAN" pitchFamily="2" charset="0"/>
                <a:cs typeface="NikoshBAN" pitchFamily="2" charset="0"/>
              </a:rPr>
              <a:t>ণাঃ </a:t>
            </a:r>
            <a:r>
              <a:rPr lang="as-IN" sz="8000" b="1" dirty="0" smtClean="0">
                <a:solidFill>
                  <a:srgbClr val="002060"/>
                </a:solidFill>
                <a:latin typeface="NikoshBAN" pitchFamily="2" charset="0"/>
                <a:cs typeface="NikoshBAN" pitchFamily="2" charset="0"/>
              </a:rPr>
              <a:t> </a:t>
            </a:r>
            <a:endParaRPr lang="en-US" sz="8000" dirty="0">
              <a:solidFill>
                <a:srgbClr val="002060"/>
              </a:solidFill>
              <a:latin typeface="NikoshBAN" pitchFamily="2" charset="0"/>
              <a:cs typeface="NikoshBAN" pitchFamily="2" charset="0"/>
            </a:endParaRPr>
          </a:p>
        </p:txBody>
      </p:sp>
      <p:sp>
        <p:nvSpPr>
          <p:cNvPr id="3" name="Rectangle 2"/>
          <p:cNvSpPr/>
          <p:nvPr/>
        </p:nvSpPr>
        <p:spPr>
          <a:xfrm>
            <a:off x="0" y="2286000"/>
            <a:ext cx="12192000" cy="1447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bn-BD" sz="6000" b="1" i="1" dirty="0" smtClean="0">
                <a:solidFill>
                  <a:srgbClr val="C00000"/>
                </a:solidFill>
                <a:latin typeface="NikoshBAN" pitchFamily="2" charset="0"/>
              </a:rPr>
              <a:t>باب كسب الحلال</a:t>
            </a:r>
            <a:endParaRPr lang="ar-AE" sz="6000" b="1" i="1" dirty="0">
              <a:solidFill>
                <a:srgbClr val="C00000"/>
              </a:solidFill>
              <a:latin typeface="NikoshBAN" pitchFamily="2" charset="0"/>
            </a:endParaRPr>
          </a:p>
        </p:txBody>
      </p:sp>
      <p:sp>
        <p:nvSpPr>
          <p:cNvPr id="4" name="Bevel 3"/>
          <p:cNvSpPr/>
          <p:nvPr/>
        </p:nvSpPr>
        <p:spPr>
          <a:xfrm>
            <a:off x="0" y="3886200"/>
            <a:ext cx="12192000" cy="2743200"/>
          </a:xfrm>
          <a:prstGeom prst="bevel">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600" dirty="0" smtClean="0">
                <a:solidFill>
                  <a:schemeClr val="bg1"/>
                </a:solidFill>
                <a:latin typeface="NikoshBAN" pitchFamily="2" charset="0"/>
                <a:cs typeface="NikoshBAN" pitchFamily="2" charset="0"/>
              </a:rPr>
              <a:t>হালাল রুজি উপার্জন অধ্যায়।</a:t>
            </a:r>
            <a:endParaRPr lang="en-US" sz="6600" dirty="0">
              <a:solidFill>
                <a:schemeClr val="bg1"/>
              </a:solidFill>
              <a:latin typeface="NikoshBAN" pitchFamily="2" charset="0"/>
              <a:cs typeface="NikoshBAN" pitchFamily="2" charset="0"/>
            </a:endParaRPr>
          </a:p>
        </p:txBody>
      </p:sp>
    </p:spTree>
  </p:cSld>
  <p:clrMapOvr>
    <a:masterClrMapping/>
  </p:clrMapOvr>
  <p:transition spd="slow">
    <p:wipe/>
    <p:sndAc>
      <p:stSnd>
        <p:snd r:embed="rId2" name="drumroll.wav" builtIn="1"/>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7907" y="234462"/>
            <a:ext cx="11769969" cy="662353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solidFill>
                  <a:schemeClr val="tx1"/>
                </a:solidFill>
                <a:latin typeface="NikoshBAN" pitchFamily="2" charset="0"/>
                <a:cs typeface="NikoshBAN" pitchFamily="2" charset="0"/>
              </a:rPr>
              <a:t>শিখন ফলঃ</a:t>
            </a:r>
          </a:p>
          <a:p>
            <a:pPr algn="ctr"/>
            <a:r>
              <a:rPr lang="bn-BD" sz="3600" dirty="0" smtClean="0">
                <a:solidFill>
                  <a:schemeClr val="tx1"/>
                </a:solidFill>
                <a:latin typeface="NikoshBAN" pitchFamily="2" charset="0"/>
                <a:cs typeface="NikoshBAN" pitchFamily="2" charset="0"/>
              </a:rPr>
              <a:t>পাঠ শেষে শিক্ষার্থীরা-----------</a:t>
            </a:r>
          </a:p>
          <a:p>
            <a:r>
              <a:rPr lang="bn-BD" sz="3600" dirty="0" smtClean="0">
                <a:solidFill>
                  <a:schemeClr val="tx1"/>
                </a:solidFill>
                <a:latin typeface="NikoshBAN" pitchFamily="2" charset="0"/>
                <a:cs typeface="NikoshBAN" pitchFamily="2" charset="0"/>
              </a:rPr>
              <a:t>১। ইবাদাত কবুল হওয়ার প্রথম শর্ত কি বলতে পারবে।</a:t>
            </a:r>
          </a:p>
          <a:p>
            <a:r>
              <a:rPr lang="bn-BD" sz="3600" dirty="0" smtClean="0">
                <a:solidFill>
                  <a:schemeClr val="tx1"/>
                </a:solidFill>
                <a:latin typeface="NikoshBAN" pitchFamily="2" charset="0"/>
                <a:cs typeface="NikoshBAN" pitchFamily="2" charset="0"/>
              </a:rPr>
              <a:t>২।কর্মে ফাঁকি দেওয়া, খাদ্যে ভেজাল মিশ্রিত করার হুকুম কি তা বলতে পারবে। </a:t>
            </a:r>
          </a:p>
          <a:p>
            <a:r>
              <a:rPr lang="bn-BD" sz="3600" dirty="0" smtClean="0">
                <a:solidFill>
                  <a:schemeClr val="tx1"/>
                </a:solidFill>
                <a:latin typeface="NikoshBAN" pitchFamily="2" charset="0"/>
                <a:cs typeface="NikoshBAN" pitchFamily="2" charset="0"/>
              </a:rPr>
              <a:t>৩।হালাল পেশাও কিভাবে হারাম পেশায় পরিনত হয়; তা বর্ণনা করতে পারবে।  </a:t>
            </a:r>
          </a:p>
          <a:p>
            <a:pPr algn="ctr"/>
            <a:r>
              <a:rPr lang="bn-BD" sz="5400" dirty="0" smtClean="0">
                <a:latin typeface="NikoshBAN" pitchFamily="2" charset="0"/>
                <a:cs typeface="NikoshBAN" pitchFamily="2" charset="0"/>
              </a:rPr>
              <a:t>  </a:t>
            </a:r>
            <a:endParaRPr lang="en-US" sz="5400" dirty="0">
              <a:latin typeface="NikoshBAN" pitchFamily="2" charset="0"/>
              <a:cs typeface="NikoshBAN" pitchFamily="2" charset="0"/>
            </a:endParaRPr>
          </a:p>
        </p:txBody>
      </p:sp>
    </p:spTree>
  </p:cSld>
  <p:clrMapOvr>
    <a:masterClrMapping/>
  </p:clrMapOvr>
  <p:transition spd="slow">
    <p:zoom/>
    <p:sndAc>
      <p:stSnd>
        <p:snd r:embed="rId2" name="applause.wav" builtIn="1"/>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4123" y="152400"/>
            <a:ext cx="12027877" cy="67056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BD" sz="2800" dirty="0" smtClean="0">
                <a:solidFill>
                  <a:schemeClr val="bg1"/>
                </a:solidFill>
                <a:latin typeface="NikoshBAN" pitchFamily="2" charset="0"/>
                <a:cs typeface="NikoshBAN" pitchFamily="2" charset="0"/>
              </a:rPr>
              <a:t>দুনিয়াতে বাস করতে প্রতিটি মানুষের অর্থের প্রয়োজন। আর এ অর্থ উপার্জন করা যায় দুই ভাবে। হয় হালাল  অথবা হারাম । কিন্তু হালাল বা বৈধ উপায়ে রুজি উপার্জন করা প্রতিটি মুসলিমের উপর অপরিহার্য। কারো রুজি উপার্জন  করার প্রয়োজনীয়তা না থাকলেও তাকে অবশ্যই হালাল রুজি ভক্ষণ, পরিধান ও ভোগ করতে হবে।  কেননা আল্লাহ তায়ালা নিজে যেমন পবিত্র তেমনি তিনি পবিত্র ভিন্ন অন্য কিছু গ্রহণ করেন না। আবার হালাল বা বৈধ হওয়া দুইদিক দিয়ে হতে পারে।   একঃ শরীয়তে যাকে হালাল ঘোষণা করা হয়েছে। যেমনঃ কৃষি কাজ,কামার,কুমোর, তাঁতি ,দিন মুজুর, মৎস্য খামার, মুরগীর খামার , গরুর খামার, কুটির শিল্প, বৃহৎ শিল্প, গার্মেমেন্টস শিল্প ইত্যাদি ; যাতে মালিক বা ভোক্তা কোন পক্ষেরই ঠকানোর উদ্দেশ্য থাকেনা। দুইঃ   হালাল বা বৈধ উপায়ে অর্জিত সম্পদ । সম্পদ অর্জনের বৈধ পদ্ধতি সমুহের মধ্যে উত্তোরাধিকার সুত্রে প্রাপ্ত নিজ জমিতে উৎপাদিত ফসল,বৈধ ব্যবসায়ের মাধ্যমে অর্জিত মুনাফা ও শ্রমের বিনিময়ে অর্থ-অন্যতম। আবার রুজি বা অর্থ উপার্জন হারাম বা অবৈধ পথেও করা যায়। যেমনঃ সুদের মাধ্যমে,ঘুষের মাধ্যমে,মালে ভেজাল মিশিয়ে, দাম বাড়ানোর উদ্দেশে মাল লুকিয়ে রেখে সরবরাহে কৃত্রিম সংকট তৈরী করে, কালো বাজারী করে,কাচা মাল রঙ মিশিয়ে পাকা দেখিয়ে, ফরমালিন মাখিয়ে পচা জিনিস তাজা দেখিয়ে, নেশা দ্রব্য বিক্রি করে ইত্যাদি।  এগুলো  ইসলামে শরীয়তে হারাম ও কবীরা গুনাহ।    </a:t>
            </a:r>
            <a:endParaRPr lang="en-US" sz="2800" dirty="0">
              <a:solidFill>
                <a:schemeClr val="tx1"/>
              </a:solidFill>
              <a:latin typeface="NikoshBAN" pitchFamily="2" charset="0"/>
              <a:cs typeface="NikoshBAN" pitchFamily="2" charset="0"/>
            </a:endParaRPr>
          </a:p>
        </p:txBody>
      </p:sp>
    </p:spTree>
  </p:cSld>
  <p:clrMapOvr>
    <a:masterClrMapping/>
  </p:clrMapOvr>
  <p:transition>
    <p:strips/>
    <p:sndAc>
      <p:stSnd>
        <p:snd r:embed="rId2" name="push.wav" builtIn="1"/>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12192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latin typeface="NikoshBAN" pitchFamily="2" charset="0"/>
                <a:cs typeface="NikoshBAN" pitchFamily="2" charset="0"/>
              </a:rPr>
              <a:t>মূল হাদিস </a:t>
            </a:r>
          </a:p>
          <a:p>
            <a:pPr algn="ctr"/>
            <a:r>
              <a:rPr lang="bn-BD" sz="4400" dirty="0" smtClean="0">
                <a:latin typeface="NikoshBAN" pitchFamily="2" charset="0"/>
                <a:cs typeface="NikoshBAN" pitchFamily="2" charset="0"/>
              </a:rPr>
              <a:t>عن ابي هريرة رضي الله تعالي عنه قال قال رسول الله صلي الله عليه وسلم ايها الناس ان الله  طيب لايقبل الاطيبا وان الله امرالمؤمنين بما امربه المرسلين فقال </a:t>
            </a:r>
            <a:r>
              <a:rPr lang="en-US" sz="4400" dirty="0" smtClean="0">
                <a:latin typeface="NikoshBAN" pitchFamily="2" charset="0"/>
                <a:cs typeface="NikoshBAN" pitchFamily="2" charset="0"/>
              </a:rPr>
              <a:t>  </a:t>
            </a:r>
            <a:r>
              <a:rPr lang="bn-BD" sz="4400" dirty="0" smtClean="0">
                <a:latin typeface="NikoshBAN" pitchFamily="2" charset="0"/>
                <a:cs typeface="NikoshBAN" pitchFamily="2" charset="0"/>
              </a:rPr>
              <a:t> ياايها الرسل كلوا</a:t>
            </a:r>
            <a:r>
              <a:rPr lang="en-US" sz="4400" dirty="0" smtClean="0">
                <a:latin typeface="NikoshBAN" pitchFamily="2" charset="0"/>
                <a:cs typeface="NikoshBAN" pitchFamily="2" charset="0"/>
              </a:rPr>
              <a:t> </a:t>
            </a:r>
            <a:r>
              <a:rPr lang="bn-BD" sz="4400" dirty="0" smtClean="0">
                <a:latin typeface="NikoshBAN" pitchFamily="2" charset="0"/>
                <a:cs typeface="NikoshBAN" pitchFamily="2" charset="0"/>
              </a:rPr>
              <a:t>من الطيبات واعملوا صالحا اني بما تعملون عليم </a:t>
            </a:r>
            <a:r>
              <a:rPr lang="en-US" sz="4400" dirty="0" smtClean="0">
                <a:latin typeface="NikoshBAN" pitchFamily="2" charset="0"/>
                <a:cs typeface="NikoshBAN" pitchFamily="2" charset="0"/>
              </a:rPr>
              <a:t>   </a:t>
            </a:r>
            <a:r>
              <a:rPr lang="bn-BD" sz="4400" dirty="0" smtClean="0">
                <a:latin typeface="NikoshBAN" pitchFamily="2" charset="0"/>
                <a:cs typeface="NikoshBAN" pitchFamily="2" charset="0"/>
              </a:rPr>
              <a:t>وقال</a:t>
            </a:r>
            <a:r>
              <a:rPr lang="en-US" sz="4400" dirty="0" smtClean="0">
                <a:latin typeface="NikoshBAN" pitchFamily="2" charset="0"/>
                <a:cs typeface="NikoshBAN" pitchFamily="2" charset="0"/>
              </a:rPr>
              <a:t>  </a:t>
            </a:r>
            <a:r>
              <a:rPr lang="bn-BD" sz="4400" dirty="0" smtClean="0">
                <a:latin typeface="NikoshBAN" pitchFamily="2" charset="0"/>
                <a:cs typeface="NikoshBAN" pitchFamily="2" charset="0"/>
              </a:rPr>
              <a:t> ياايهاالذين امنوا كلوا من طيبات مارزقنا كم ثم ذكر الرجل يطيل السفر أشعث أغبر يمد</a:t>
            </a:r>
            <a:r>
              <a:rPr lang="en-US" sz="4400" dirty="0" smtClean="0">
                <a:latin typeface="NikoshBAN" pitchFamily="2" charset="0"/>
                <a:cs typeface="NikoshBAN" pitchFamily="2" charset="0"/>
              </a:rPr>
              <a:t> </a:t>
            </a:r>
            <a:r>
              <a:rPr lang="bn-BD" sz="4400" dirty="0" smtClean="0">
                <a:latin typeface="NikoshBAN" pitchFamily="2" charset="0"/>
                <a:cs typeface="NikoshBAN" pitchFamily="2" charset="0"/>
              </a:rPr>
              <a:t>يديه الي السماء يارب يارب ومطعمه حرام ومشربه حرام</a:t>
            </a:r>
            <a:r>
              <a:rPr lang="en-US" sz="4400" dirty="0" smtClean="0">
                <a:latin typeface="NikoshBAN" pitchFamily="2" charset="0"/>
                <a:cs typeface="NikoshBAN" pitchFamily="2" charset="0"/>
              </a:rPr>
              <a:t> </a:t>
            </a:r>
            <a:r>
              <a:rPr lang="bn-BD" sz="4400" dirty="0" smtClean="0">
                <a:latin typeface="NikoshBAN" pitchFamily="2" charset="0"/>
                <a:cs typeface="NikoshBAN" pitchFamily="2" charset="0"/>
              </a:rPr>
              <a:t> وملبسه حرام وغذي بالحرام فاني يستجاب لذالك </a:t>
            </a:r>
            <a:r>
              <a:rPr lang="en-US" sz="4400" dirty="0" smtClean="0">
                <a:latin typeface="NikoshBAN" pitchFamily="2" charset="0"/>
                <a:cs typeface="NikoshBAN" pitchFamily="2" charset="0"/>
              </a:rPr>
              <a:t> </a:t>
            </a:r>
          </a:p>
          <a:p>
            <a:pPr algn="ctr"/>
            <a:r>
              <a:rPr lang="bn-BD" sz="4400" dirty="0" smtClean="0">
                <a:latin typeface="NikoshBAN" pitchFamily="2" charset="0"/>
                <a:cs typeface="NikoshBAN" pitchFamily="2" charset="0"/>
              </a:rPr>
              <a:t> رواه مسلم</a:t>
            </a:r>
            <a:endParaRPr lang="en-US" sz="4400" dirty="0">
              <a:latin typeface="NikoshBAN" pitchFamily="2" charset="0"/>
              <a:cs typeface="NikoshBAN" pitchFamily="2" charset="0"/>
            </a:endParaRPr>
          </a:p>
        </p:txBody>
      </p:sp>
    </p:spTree>
  </p:cSld>
  <p:clrMapOvr>
    <a:masterClrMapping/>
  </p:clrMapOvr>
  <p:transition spd="slow">
    <p:wheel spokes="3"/>
    <p:sndAc>
      <p:stSnd>
        <p:snd r:embed="rId2" name="chimes.wav" builtIn="1"/>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evel 1"/>
          <p:cNvSpPr/>
          <p:nvPr/>
        </p:nvSpPr>
        <p:spPr>
          <a:xfrm>
            <a:off x="0" y="0"/>
            <a:ext cx="12192000" cy="6858000"/>
          </a:xfrm>
          <a:prstGeom prst="bevel">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BD" sz="4800" dirty="0" smtClean="0">
                <a:latin typeface="NikoshBAN" pitchFamily="2" charset="0"/>
                <a:cs typeface="NikoshBAN" pitchFamily="2" charset="0"/>
              </a:rPr>
              <a:t>বঙ্গানুবাদঃ</a:t>
            </a:r>
            <a:r>
              <a:rPr lang="bn-BD" sz="2800" dirty="0" smtClean="0">
                <a:latin typeface="NikoshBAN" pitchFamily="2" charset="0"/>
                <a:cs typeface="NikoshBAN" pitchFamily="2" charset="0"/>
              </a:rPr>
              <a:t>                                                                                                 হযরত  আবু হুরায়রা ( রাঃ)বর্ণিত ,তিনি বলেন,রাসুলুল্লাহ (সাঃ) ইরশাদ করেছেন ,ওহে মানবকূল </a:t>
            </a:r>
          </a:p>
          <a:p>
            <a:pPr algn="just"/>
            <a:r>
              <a:rPr lang="bn-BD" sz="2800" dirty="0" smtClean="0">
                <a:latin typeface="NikoshBAN" pitchFamily="2" charset="0"/>
                <a:cs typeface="NikoshBAN" pitchFamily="2" charset="0"/>
              </a:rPr>
              <a:t>আল্লাহ তায়ালা পবিত্র; তিনি পবিত্র ব্যতিত কিছুই গ্রহণ করেন না। নিশ্চয়ই আল্লাহ তায়ালা মুমিনগণকে তাই আদেশ করেছেন,যা তিনি নবি-রাসুলগণকে  আদেশ করেছেন। তিনি বলেছেন- হে  রাসুলগণ ,তোমরা পবিত্র খাদ্য হতে খাও এবং ভালো কাজ কর। নিশ্চয়ই আমি তোমাদের কর্ম সম্বন্ধে অধিক অবগত। তিনি আর বলেছেন-ওহে  ঈমানদারগন , আমি তোমাদেরকে যা পবিত্র রিযক দান করেছি তা হতে তোমরা ভক্ষণ করো। অতঃপর নবি করিম (সাঃ) এমন এক ব্যক্তির কথা উল্লেখ করলেন,যে ব্যক্তি দীর্ঘ সফর করে ধূলা-মলিন চেহারা ও পোশাক নিয়ে আসমানের দিকে দু হাত তুলে ইয়া রব,ইয়া রব, বলে দোয়া করে। অথচ তার খাদ্য, পানিয়,পোশাক হারাম এবং তার জীবিকা ও হারাম। তাহুলে কিভাবে তার দোয়া কবুল হতে পারে? </a:t>
            </a:r>
          </a:p>
          <a:p>
            <a:pPr algn="just"/>
            <a:r>
              <a:rPr lang="bn-BD" sz="2800" dirty="0" smtClean="0">
                <a:latin typeface="NikoshBAN" pitchFamily="2" charset="0"/>
                <a:cs typeface="NikoshBAN" pitchFamily="2" charset="0"/>
              </a:rPr>
              <a:t>( ইমাম মুসলিম হাদিসটি বর্ণনা করেছেন)।  </a:t>
            </a:r>
            <a:endParaRPr lang="en-US" sz="2800" dirty="0">
              <a:latin typeface="NikoshBAN" pitchFamily="2" charset="0"/>
              <a:cs typeface="NikoshBAN" pitchFamily="2" charset="0"/>
            </a:endParaRPr>
          </a:p>
        </p:txBody>
      </p:sp>
    </p:spTree>
  </p:cSld>
  <p:clrMapOvr>
    <a:masterClrMapping/>
  </p:clrMapOvr>
  <p:transition spd="slow">
    <p:diamond/>
    <p:sndAc>
      <p:stSnd>
        <p:snd r:embed="rId2" name="drumroll.wav" builtIn="1"/>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evel 1"/>
          <p:cNvSpPr/>
          <p:nvPr/>
        </p:nvSpPr>
        <p:spPr>
          <a:xfrm>
            <a:off x="468923" y="386862"/>
            <a:ext cx="11723077" cy="6471138"/>
          </a:xfrm>
          <a:prstGeom prst="bevel">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BD" sz="3200" dirty="0" smtClean="0">
                <a:solidFill>
                  <a:srgbClr val="002060"/>
                </a:solidFill>
                <a:latin typeface="NikoshBAN" pitchFamily="2" charset="0"/>
                <a:cs typeface="NikoshBAN" pitchFamily="2" charset="0"/>
              </a:rPr>
              <a:t>فاني يستجاب لذالك</a:t>
            </a:r>
            <a:r>
              <a:rPr lang="bn-BD" sz="2800" dirty="0" smtClean="0">
                <a:latin typeface="NikoshBAN" pitchFamily="2" charset="0"/>
                <a:cs typeface="NikoshBAN" pitchFamily="2" charset="0"/>
              </a:rPr>
              <a:t>  </a:t>
            </a:r>
            <a:r>
              <a:rPr lang="bn-BD" sz="2400" dirty="0" smtClean="0">
                <a:solidFill>
                  <a:schemeClr val="tx1"/>
                </a:solidFill>
                <a:latin typeface="NikoshBAN" pitchFamily="2" charset="0"/>
                <a:cs typeface="NikoshBAN" pitchFamily="2" charset="0"/>
              </a:rPr>
              <a:t>-  </a:t>
            </a:r>
            <a:r>
              <a:rPr lang="bn-BD" sz="2800" dirty="0" smtClean="0">
                <a:solidFill>
                  <a:schemeClr val="tx1"/>
                </a:solidFill>
                <a:latin typeface="NikoshBAN" pitchFamily="2" charset="0"/>
                <a:cs typeface="NikoshBAN" pitchFamily="2" charset="0"/>
              </a:rPr>
              <a:t>তাহলে কিভাবে তার দোয়া কবুল হতে পারে? এর ব্যাখ্যাঃ মহান  আল্লাহ তায়ালা নিজে যেমন পবিত্র তেমনি তিনি পবিত্র ভিন্ন অন্য কিছু গ্রহণ করেন না। তাই রুজি কিংবা খাদ্য দুটিই  অথবা যে কোন একটিও যদি হারাম হয় তা হলে আল্লাহর দরবারে কোন দোয়াই কবুল হবেনা। কেউ হালাল পথে অর্থ উপার্জন করে কিন্তু যে খাদ্য খায়  বা পরিধান করে তা হারাম বস্তু দ্বারা তৈরি কিংবা হারাম জিনিসের মিশ্রণ আছে,অথবা তার খাদ্য,বস্ত্র হালাল জিনিস দ্বারা তৈরি কিন্ত তার উপার্জিত অর্থ অপকর্মের কারণে হারামে পরিণত হয়েছে । যেমন মালে ভেজাল দেওয়া, কর্মে ফাঁকি দেওয়া, নিষিদ্ধ জিনিস বিক্রয় করা, পরের হক বঞ্চিত করা ইত্যাদি,এরুপ ব্যাক্তির দোয়া কবুল হওয়ার শর্ত পুর্ণমাত্রায় থাকা সত্তেও তা প্রত্যাখ্যাত হবে। তাই ইবাদাত  ও দোয়া কবুল হওয়ার জন্য হালাল রুজি ও হালাল খাদ্য হওয়া পুর্ব শর্ত।</a:t>
            </a:r>
          </a:p>
          <a:p>
            <a:pPr algn="just"/>
            <a:r>
              <a:rPr lang="bn-BD" sz="2800" dirty="0" smtClean="0">
                <a:solidFill>
                  <a:schemeClr val="tx1"/>
                </a:solidFill>
                <a:latin typeface="NikoshBAN" pitchFamily="2" charset="0"/>
                <a:cs typeface="NikoshBAN" pitchFamily="2" charset="0"/>
              </a:rPr>
              <a:t>অন্য হাদিসে আছে হারাম খাদ্য দ্বারা গঠিত দেহ জাহান্নামের আগুনে জ্বলবে।  তাই দোয়া কবুল হওয়ার সম্ভাবনা একেবারেই অসম্ভব। </a:t>
            </a:r>
            <a:endParaRPr lang="en-US" sz="2400" dirty="0">
              <a:solidFill>
                <a:schemeClr val="tx1"/>
              </a:solidFill>
            </a:endParaRPr>
          </a:p>
        </p:txBody>
      </p:sp>
    </p:spTree>
  </p:cSld>
  <p:clrMapOvr>
    <a:masterClrMapping/>
  </p:clrMapOvr>
  <p:transition spd="slow">
    <p:strips dir="ru"/>
    <p:sndAc>
      <p:stSnd>
        <p:snd r:embed="rId2" name="chimes.wav" builtIn="1"/>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445478" y="375138"/>
            <a:ext cx="11301046" cy="6482862"/>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solidFill>
                  <a:schemeClr val="tx1"/>
                </a:solidFill>
                <a:latin typeface="NikoshBAN" pitchFamily="2" charset="0"/>
                <a:cs typeface="NikoshBAN" pitchFamily="2" charset="0"/>
              </a:rPr>
              <a:t>একক কাজঃ</a:t>
            </a:r>
          </a:p>
          <a:p>
            <a:r>
              <a:rPr lang="bn-BD" sz="4000" dirty="0" smtClean="0">
                <a:latin typeface="NikoshBAN" pitchFamily="2" charset="0"/>
                <a:cs typeface="NikoshBAN" pitchFamily="2" charset="0"/>
              </a:rPr>
              <a:t>১। ইবাদাত কবুল হওয়ার জন্য প্রথম শর্ত কী?</a:t>
            </a:r>
          </a:p>
          <a:p>
            <a:r>
              <a:rPr lang="bn-BD" sz="4000" dirty="0" smtClean="0">
                <a:latin typeface="NikoshBAN" pitchFamily="2" charset="0"/>
                <a:cs typeface="NikoshBAN" pitchFamily="2" charset="0"/>
              </a:rPr>
              <a:t> ২। কেউ যদি হেরোইন বিক্রি করে প্রচুর দান-সাদকাহ করে,তার দান-সাদকাহ কবুল হবে কি?  </a:t>
            </a:r>
          </a:p>
          <a:p>
            <a:r>
              <a:rPr lang="bn-BD" sz="4000" dirty="0" smtClean="0">
                <a:latin typeface="NikoshBAN" pitchFamily="2" charset="0"/>
                <a:cs typeface="NikoshBAN" pitchFamily="2" charset="0"/>
              </a:rPr>
              <a:t>৩। কেউ যদি চাকুরী করে কর্মে ফাঁকি দেয়না কিন্তু ফাইল আটক রেখে কিছু বাড়তি আয় করে,তার রুজি কী হালাল? </a:t>
            </a:r>
            <a:endParaRPr lang="en-US" sz="4000" dirty="0">
              <a:latin typeface="NikoshBAN" pitchFamily="2" charset="0"/>
              <a:cs typeface="NikoshBAN" pitchFamily="2" charset="0"/>
            </a:endParaRPr>
          </a:p>
        </p:txBody>
      </p:sp>
    </p:spTree>
  </p:cSld>
  <p:clrMapOvr>
    <a:masterClrMapping/>
  </p:clrMapOvr>
  <p:transition>
    <p:newsflash/>
    <p:sndAc>
      <p:stSnd>
        <p:snd r:embed="rId2" name="chimes.wav" builtIn="1"/>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4572" y="323558"/>
            <a:ext cx="11254154" cy="6105378"/>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7200" dirty="0" smtClean="0">
                <a:solidFill>
                  <a:srgbClr val="FFFF00"/>
                </a:solidFill>
                <a:latin typeface="NikoshBAN" pitchFamily="2" charset="0"/>
                <a:cs typeface="NikoshBAN" pitchFamily="2" charset="0"/>
              </a:rPr>
              <a:t>দলীয় কাজঃ</a:t>
            </a:r>
          </a:p>
          <a:p>
            <a:pPr algn="ctr"/>
            <a:r>
              <a:rPr lang="bn-BD" sz="5400" dirty="0" smtClean="0">
                <a:latin typeface="NikoshBAN" pitchFamily="2" charset="0"/>
                <a:cs typeface="NikoshBAN" pitchFamily="2" charset="0"/>
              </a:rPr>
              <a:t>হালাল পেশা দ্বারা উপার্জিত রুজি  কিভাবে হারাম রুজিতে পরিণত হয়? বর্ণনা কর। </a:t>
            </a:r>
          </a:p>
          <a:p>
            <a:pPr algn="ctr"/>
            <a:r>
              <a:rPr lang="bn-BD" sz="5400" dirty="0" smtClean="0">
                <a:latin typeface="NikoshBAN" pitchFamily="2" charset="0"/>
                <a:cs typeface="NikoshBAN" pitchFamily="2" charset="0"/>
              </a:rPr>
              <a:t>   </a:t>
            </a:r>
            <a:endParaRPr lang="en-US" sz="5400" dirty="0">
              <a:latin typeface="NikoshBAN" pitchFamily="2" charset="0"/>
              <a:cs typeface="NikoshBAN" pitchFamily="2" charset="0"/>
            </a:endParaRPr>
          </a:p>
        </p:txBody>
      </p:sp>
    </p:spTree>
  </p:cSld>
  <p:clrMapOvr>
    <a:masterClrMapping/>
  </p:clrMapOvr>
  <p:transition>
    <p:wheel spokes="3"/>
    <p:sndAc>
      <p:stSnd>
        <p:snd r:embed="rId2" name="push.wav" builtIn="1"/>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41600" y="0"/>
            <a:ext cx="6299200" cy="1569660"/>
          </a:xfrm>
          <a:prstGeom prst="rect">
            <a:avLst/>
          </a:prstGeom>
          <a:noFill/>
          <a:ln w="57150">
            <a:solidFill>
              <a:schemeClr val="tx1"/>
            </a:solidFill>
          </a:ln>
        </p:spPr>
        <p:txBody>
          <a:bodyPr wrap="square" rtlCol="0">
            <a:spAutoFit/>
          </a:bodyPr>
          <a:lstStyle/>
          <a:p>
            <a:r>
              <a:rPr lang="bn-BD" sz="9600" b="1" dirty="0" smtClean="0">
                <a:solidFill>
                  <a:srgbClr val="FF0000"/>
                </a:solidFill>
                <a:latin typeface="NikoshBAN" pitchFamily="2" charset="0"/>
                <a:cs typeface="NikoshBAN" pitchFamily="2" charset="0"/>
              </a:rPr>
              <a:t>বাড়ির কাজ</a:t>
            </a:r>
            <a:endParaRPr lang="en-US" sz="9600" b="1" dirty="0">
              <a:solidFill>
                <a:srgbClr val="FF0000"/>
              </a:solidFill>
              <a:latin typeface="NikoshBAN" pitchFamily="2" charset="0"/>
              <a:cs typeface="NikoshBAN" pitchFamily="2" charset="0"/>
            </a:endParaRPr>
          </a:p>
        </p:txBody>
      </p:sp>
      <p:pic>
        <p:nvPicPr>
          <p:cNvPr id="1026" name="Picture 2" descr="D:\Users\User\Desktop\Downloaded Picture\images.jpg"/>
          <p:cNvPicPr>
            <a:picLocks noChangeAspect="1" noChangeArrowheads="1"/>
          </p:cNvPicPr>
          <p:nvPr/>
        </p:nvPicPr>
        <p:blipFill>
          <a:blip r:embed="rId3"/>
          <a:srcRect/>
          <a:stretch>
            <a:fillRect/>
          </a:stretch>
        </p:blipFill>
        <p:spPr bwMode="auto">
          <a:xfrm>
            <a:off x="1100183" y="3202578"/>
            <a:ext cx="10160000" cy="3429000"/>
          </a:xfrm>
          <a:prstGeom prst="rect">
            <a:avLst/>
          </a:prstGeom>
          <a:noFill/>
        </p:spPr>
      </p:pic>
      <p:sp>
        <p:nvSpPr>
          <p:cNvPr id="4" name="TextBox 3"/>
          <p:cNvSpPr txBox="1"/>
          <p:nvPr/>
        </p:nvSpPr>
        <p:spPr>
          <a:xfrm>
            <a:off x="0" y="5791201"/>
            <a:ext cx="12192000" cy="1200329"/>
          </a:xfrm>
          <a:prstGeom prst="rect">
            <a:avLst/>
          </a:prstGeom>
          <a:solidFill>
            <a:schemeClr val="bg1"/>
          </a:solidFill>
          <a:ln w="38100">
            <a:solidFill>
              <a:srgbClr val="FF0000"/>
            </a:solidFill>
          </a:ln>
        </p:spPr>
        <p:txBody>
          <a:bodyPr wrap="square" rtlCol="0">
            <a:spAutoFit/>
          </a:bodyPr>
          <a:lstStyle/>
          <a:p>
            <a:pPr algn="ctr"/>
            <a:r>
              <a:rPr lang="bn-BD" sz="3600" dirty="0" smtClean="0">
                <a:solidFill>
                  <a:srgbClr val="002060"/>
                </a:solidFill>
                <a:latin typeface="NikoshBAN" pitchFamily="2" charset="0"/>
                <a:cs typeface="NikoshBAN" pitchFamily="2" charset="0"/>
              </a:rPr>
              <a:t>   অধিক মুনাফার জন্য মাল লুকিয়ে রেখে কৃত্রিম সংকট সৃষ্টি করা ইসলামে হারাম ও কবীরা গুনাহ, কেন? ব্যাখ্যা কর।   </a:t>
            </a:r>
            <a:endParaRPr lang="en-US" sz="4400" dirty="0">
              <a:solidFill>
                <a:srgbClr val="002060"/>
              </a:solidFill>
              <a:latin typeface="NikoshBAN" pitchFamily="2" charset="0"/>
              <a:cs typeface="NikoshBAN" pitchFamily="2" charset="0"/>
            </a:endParaRPr>
          </a:p>
        </p:txBody>
      </p:sp>
      <p:pic>
        <p:nvPicPr>
          <p:cNvPr id="5" name="Picture 4"/>
          <p:cNvPicPr/>
          <p:nvPr/>
        </p:nvPicPr>
        <p:blipFill>
          <a:blip r:embed="rId4"/>
          <a:srcRect/>
          <a:stretch>
            <a:fillRect/>
          </a:stretch>
        </p:blipFill>
        <p:spPr>
          <a:xfrm>
            <a:off x="0" y="1600200"/>
            <a:ext cx="12192000" cy="4191000"/>
          </a:xfrm>
          <a:prstGeom prst="rect">
            <a:avLst/>
          </a:prstGeom>
          <a:noFill/>
        </p:spPr>
      </p:pic>
    </p:spTree>
  </p:cSld>
  <p:clrMapOvr>
    <a:masterClrMapping/>
  </p:clrMapOvr>
  <p:transition>
    <p:sndAc>
      <p:stSnd>
        <p:snd r:embed="rId2" name="drumroll.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80">
                                          <p:stCondLst>
                                            <p:cond delay="0"/>
                                          </p:stCondLst>
                                        </p:cTn>
                                        <p:tgtEl>
                                          <p:spTgt spid="4">
                                            <p:txEl>
                                              <p:pRg st="0" end="0"/>
                                            </p:txEl>
                                          </p:spTgt>
                                        </p:tgtEl>
                                      </p:cBhvr>
                                    </p:animEffect>
                                    <p:anim calcmode="lin" valueType="num">
                                      <p:cBhvr>
                                        <p:cTn id="8"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0" end="0"/>
                                            </p:txEl>
                                          </p:spTgt>
                                        </p:tgtEl>
                                      </p:cBhvr>
                                      <p:to x="100000" y="60000"/>
                                    </p:animScale>
                                    <p:animScale>
                                      <p:cBhvr>
                                        <p:cTn id="14" dur="166" decel="50000">
                                          <p:stCondLst>
                                            <p:cond delay="676"/>
                                          </p:stCondLst>
                                        </p:cTn>
                                        <p:tgtEl>
                                          <p:spTgt spid="4">
                                            <p:txEl>
                                              <p:pRg st="0" end="0"/>
                                            </p:txEl>
                                          </p:spTgt>
                                        </p:tgtEl>
                                      </p:cBhvr>
                                      <p:to x="100000" y="100000"/>
                                    </p:animScale>
                                    <p:animScale>
                                      <p:cBhvr>
                                        <p:cTn id="15" dur="26">
                                          <p:stCondLst>
                                            <p:cond delay="1312"/>
                                          </p:stCondLst>
                                        </p:cTn>
                                        <p:tgtEl>
                                          <p:spTgt spid="4">
                                            <p:txEl>
                                              <p:pRg st="0" end="0"/>
                                            </p:txEl>
                                          </p:spTgt>
                                        </p:tgtEl>
                                      </p:cBhvr>
                                      <p:to x="100000" y="80000"/>
                                    </p:animScale>
                                    <p:animScale>
                                      <p:cBhvr>
                                        <p:cTn id="16" dur="166" decel="50000">
                                          <p:stCondLst>
                                            <p:cond delay="1338"/>
                                          </p:stCondLst>
                                        </p:cTn>
                                        <p:tgtEl>
                                          <p:spTgt spid="4">
                                            <p:txEl>
                                              <p:pRg st="0" end="0"/>
                                            </p:txEl>
                                          </p:spTgt>
                                        </p:tgtEl>
                                      </p:cBhvr>
                                      <p:to x="100000" y="100000"/>
                                    </p:animScale>
                                    <p:animScale>
                                      <p:cBhvr>
                                        <p:cTn id="17" dur="26">
                                          <p:stCondLst>
                                            <p:cond delay="1642"/>
                                          </p:stCondLst>
                                        </p:cTn>
                                        <p:tgtEl>
                                          <p:spTgt spid="4">
                                            <p:txEl>
                                              <p:pRg st="0" end="0"/>
                                            </p:txEl>
                                          </p:spTgt>
                                        </p:tgtEl>
                                      </p:cBhvr>
                                      <p:to x="100000" y="90000"/>
                                    </p:animScale>
                                    <p:animScale>
                                      <p:cBhvr>
                                        <p:cTn id="18" dur="166" decel="50000">
                                          <p:stCondLst>
                                            <p:cond delay="1668"/>
                                          </p:stCondLst>
                                        </p:cTn>
                                        <p:tgtEl>
                                          <p:spTgt spid="4">
                                            <p:txEl>
                                              <p:pRg st="0" end="0"/>
                                            </p:txEl>
                                          </p:spTgt>
                                        </p:tgtEl>
                                      </p:cBhvr>
                                      <p:to x="100000" y="100000"/>
                                    </p:animScale>
                                    <p:animScale>
                                      <p:cBhvr>
                                        <p:cTn id="19" dur="26">
                                          <p:stCondLst>
                                            <p:cond delay="1808"/>
                                          </p:stCondLst>
                                        </p:cTn>
                                        <p:tgtEl>
                                          <p:spTgt spid="4">
                                            <p:txEl>
                                              <p:pRg st="0" end="0"/>
                                            </p:txEl>
                                          </p:spTgt>
                                        </p:tgtEl>
                                      </p:cBhvr>
                                      <p:to x="100000" y="95000"/>
                                    </p:animScale>
                                    <p:animScale>
                                      <p:cBhvr>
                                        <p:cTn id="20" dur="166" decel="50000">
                                          <p:stCondLst>
                                            <p:cond delay="1834"/>
                                          </p:stCondLst>
                                        </p:cTn>
                                        <p:tgtEl>
                                          <p:spTgt spid="4">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 y="0"/>
            <a:ext cx="9245599" cy="1336431"/>
          </a:xfrm>
          <a:solidFill>
            <a:srgbClr val="002060"/>
          </a:solidFill>
        </p:spPr>
        <p:txBody>
          <a:bodyPr>
            <a:normAutofit fontScale="90000"/>
          </a:bodyPr>
          <a:lstStyle/>
          <a:p>
            <a:pPr algn="ctr"/>
            <a:r>
              <a:rPr lang="bn-IN" sz="8900" b="1" dirty="0" smtClean="0">
                <a:solidFill>
                  <a:schemeClr val="bg1"/>
                </a:solidFill>
                <a:latin typeface="NikoshBAN" pitchFamily="2" charset="0"/>
                <a:cs typeface="NikoshBAN" pitchFamily="2" charset="0"/>
              </a:rPr>
              <a:t>ধ</a:t>
            </a:r>
            <a:r>
              <a:rPr lang="bn-BD" sz="8900" b="1" dirty="0" smtClean="0">
                <a:solidFill>
                  <a:schemeClr val="bg1"/>
                </a:solidFill>
                <a:latin typeface="NikoshBAN" pitchFamily="2" charset="0"/>
                <a:cs typeface="NikoshBAN" pitchFamily="2" charset="0"/>
              </a:rPr>
              <a:t>ন্যবাদ</a:t>
            </a:r>
            <a:r>
              <a:rPr lang="bn-IN" sz="8900" b="1" dirty="0" smtClean="0">
                <a:solidFill>
                  <a:schemeClr val="bg1"/>
                </a:solidFill>
                <a:latin typeface="NikoshBAN" pitchFamily="2" charset="0"/>
                <a:cs typeface="NikoshBAN" pitchFamily="2" charset="0"/>
              </a:rPr>
              <a:t> সবাইকে</a:t>
            </a:r>
            <a:endParaRPr lang="en-US" sz="8900" b="1" dirty="0">
              <a:solidFill>
                <a:schemeClr val="bg1"/>
              </a:solidFill>
              <a:latin typeface="NikoshBAN" pitchFamily="2" charset="0"/>
              <a:cs typeface="NikoshBAN" pitchFamily="2" charset="0"/>
            </a:endParaRPr>
          </a:p>
        </p:txBody>
      </p:sp>
      <p:pic>
        <p:nvPicPr>
          <p:cNvPr id="4" name="Content Placeholder 3"/>
          <p:cNvPicPr>
            <a:picLocks noGrp="1" noChangeAspect="1"/>
          </p:cNvPicPr>
          <p:nvPr>
            <p:ph idx="1"/>
          </p:nvPr>
        </p:nvPicPr>
        <p:blipFill>
          <a:blip r:embed="rId3">
            <a:extLst>
              <a:ext uri="{28A0092B-C50C-407E-A947-70E740481C1C}">
                <a14:useLocalDpi xmlns="" xmlns:a14="http://schemas.microsoft.com/office/drawing/2010/main" val="0"/>
              </a:ext>
            </a:extLst>
          </a:blip>
          <a:stretch>
            <a:fillRect/>
          </a:stretch>
        </p:blipFill>
        <p:spPr>
          <a:xfrm>
            <a:off x="0" y="1322363"/>
            <a:ext cx="9245600" cy="5535637"/>
          </a:xfrm>
        </p:spPr>
      </p:pic>
      <p:pic>
        <p:nvPicPr>
          <p:cNvPr id="5" name="Picture 4" descr="marguerite-daisy-beautiful-beauty.jpg"/>
          <p:cNvPicPr>
            <a:picLocks noChangeAspect="1"/>
          </p:cNvPicPr>
          <p:nvPr/>
        </p:nvPicPr>
        <p:blipFill>
          <a:blip r:embed="rId4"/>
          <a:stretch>
            <a:fillRect/>
          </a:stretch>
        </p:blipFill>
        <p:spPr>
          <a:xfrm>
            <a:off x="9245600" y="0"/>
            <a:ext cx="2946400" cy="6858000"/>
          </a:xfrm>
          <a:prstGeom prst="rect">
            <a:avLst/>
          </a:prstGeom>
        </p:spPr>
      </p:pic>
    </p:spTree>
    <p:extLst>
      <p:ext uri="{BB962C8B-B14F-4D97-AF65-F5344CB8AC3E}">
        <p14:creationId xmlns="" xmlns:p14="http://schemas.microsoft.com/office/powerpoint/2010/main" val="1406532121"/>
      </p:ext>
    </p:extLst>
  </p:cSld>
  <p:clrMapOvr>
    <a:masterClrMapping/>
  </p:clrMapOvr>
  <p:transition>
    <p:newsflash/>
    <p:sndAc>
      <p:stSnd>
        <p:snd r:embed="rId2" name="chimes.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SC_0003.jpg"/>
          <p:cNvPicPr>
            <a:picLocks noChangeAspect="1"/>
          </p:cNvPicPr>
          <p:nvPr/>
        </p:nvPicPr>
        <p:blipFill>
          <a:blip r:embed="rId3"/>
          <a:stretch>
            <a:fillRect/>
          </a:stretch>
        </p:blipFill>
        <p:spPr>
          <a:xfrm>
            <a:off x="0" y="2303723"/>
            <a:ext cx="4626571" cy="4554279"/>
          </a:xfrm>
          <a:prstGeom prst="rect">
            <a:avLst/>
          </a:prstGeom>
          <a:scene3d>
            <a:camera prst="orthographicFront"/>
            <a:lightRig rig="threePt" dir="t"/>
          </a:scene3d>
          <a:sp3d>
            <a:bevelT/>
          </a:sp3d>
        </p:spPr>
      </p:pic>
      <p:sp>
        <p:nvSpPr>
          <p:cNvPr id="7" name="Oval 6"/>
          <p:cNvSpPr/>
          <p:nvPr/>
        </p:nvSpPr>
        <p:spPr>
          <a:xfrm>
            <a:off x="0" y="1"/>
            <a:ext cx="4572000" cy="2571751"/>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lIns="86585" tIns="43292" rIns="86585" bIns="43292" rtlCol="0" anchor="ctr"/>
          <a:lstStyle/>
          <a:p>
            <a:pPr algn="ctr"/>
            <a:r>
              <a:rPr lang="bn-BD" sz="5100" dirty="0" smtClean="0">
                <a:latin typeface="NikoshBAN" pitchFamily="2" charset="0"/>
                <a:cs typeface="NikoshBAN" pitchFamily="2" charset="0"/>
              </a:rPr>
              <a:t>শিক্ষক পরিচিতিঃ </a:t>
            </a:r>
            <a:endParaRPr lang="en-US" sz="5100" dirty="0">
              <a:latin typeface="NikoshBAN" pitchFamily="2" charset="0"/>
              <a:cs typeface="NikoshBAN" pitchFamily="2" charset="0"/>
            </a:endParaRPr>
          </a:p>
        </p:txBody>
      </p:sp>
      <p:sp>
        <p:nvSpPr>
          <p:cNvPr id="8" name="Bevel 7"/>
          <p:cNvSpPr/>
          <p:nvPr/>
        </p:nvSpPr>
        <p:spPr>
          <a:xfrm>
            <a:off x="4644572" y="0"/>
            <a:ext cx="7547429" cy="6858000"/>
          </a:xfrm>
          <a:prstGeom prst="bevel">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86585" tIns="43292" rIns="86585" bIns="43292" rtlCol="0" anchor="ctr"/>
          <a:lstStyle/>
          <a:p>
            <a:pPr>
              <a:defRPr/>
            </a:pPr>
            <a:r>
              <a:rPr lang="bn-BD" sz="4500" dirty="0" smtClean="0">
                <a:solidFill>
                  <a:schemeClr val="tx1"/>
                </a:solidFill>
                <a:latin typeface="NikoshBAN" pitchFamily="2" charset="0"/>
                <a:cs typeface="NikoshBAN" pitchFamily="2" charset="0"/>
              </a:rPr>
              <a:t>মোঃ সাইদুর রহমান </a:t>
            </a:r>
          </a:p>
          <a:p>
            <a:pPr>
              <a:defRPr/>
            </a:pPr>
            <a:r>
              <a:rPr lang="bn-BD" sz="4500" dirty="0" smtClean="0">
                <a:solidFill>
                  <a:schemeClr val="tx1"/>
                </a:solidFill>
                <a:latin typeface="NikoshBAN" pitchFamily="2" charset="0"/>
                <a:cs typeface="NikoshBAN" pitchFamily="2" charset="0"/>
              </a:rPr>
              <a:t>সহকারি সুপার</a:t>
            </a:r>
          </a:p>
          <a:p>
            <a:pPr>
              <a:defRPr/>
            </a:pPr>
            <a:r>
              <a:rPr lang="bn-BD" sz="4500" dirty="0" smtClean="0">
                <a:latin typeface="NikoshBAN" pitchFamily="2" charset="0"/>
                <a:cs typeface="NikoshBAN" pitchFamily="2" charset="0"/>
              </a:rPr>
              <a:t>গোয়ালন্দ ইদ্রিসিয়া ইসলামিয়া দাখিল মাদ্রাসা</a:t>
            </a:r>
          </a:p>
          <a:p>
            <a:pPr>
              <a:defRPr/>
            </a:pPr>
            <a:r>
              <a:rPr lang="bn-BD" sz="4500" dirty="0" smtClean="0">
                <a:latin typeface="NikoshBAN" pitchFamily="2" charset="0"/>
                <a:cs typeface="NikoshBAN" pitchFamily="2" charset="0"/>
              </a:rPr>
              <a:t>গোয়ালন্দ, রাজবাড়ি।</a:t>
            </a:r>
          </a:p>
          <a:p>
            <a:pPr>
              <a:defRPr/>
            </a:pPr>
            <a:r>
              <a:rPr lang="bn-BD" sz="4500" dirty="0" smtClean="0">
                <a:latin typeface="NikoshBAN" pitchFamily="2" charset="0"/>
                <a:cs typeface="NikoshBAN" pitchFamily="2" charset="0"/>
              </a:rPr>
              <a:t> মোবাইলঃ ০১৭০৬০৫০৩৪৬ </a:t>
            </a:r>
            <a:endParaRPr lang="en-US" sz="4500" dirty="0">
              <a:latin typeface="NikoshBAN" pitchFamily="2" charset="0"/>
              <a:cs typeface="NikoshBAN" pitchFamily="2" charset="0"/>
            </a:endParaRPr>
          </a:p>
        </p:txBody>
      </p:sp>
    </p:spTree>
    <p:extLst>
      <p:ext uri="{BB962C8B-B14F-4D97-AF65-F5344CB8AC3E}">
        <p14:creationId xmlns="" xmlns:p14="http://schemas.microsoft.com/office/powerpoint/2010/main" val="3988537052"/>
      </p:ext>
    </p:extLst>
  </p:cSld>
  <p:clrMapOvr>
    <a:masterClrMapping/>
  </p:clrMapOvr>
  <p:transition spd="slow">
    <p:diamond/>
    <p:sndAc>
      <p:stSnd>
        <p:snd r:embed="rId2" name="explod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Magnetic Disk 2"/>
          <p:cNvSpPr/>
          <p:nvPr/>
        </p:nvSpPr>
        <p:spPr>
          <a:xfrm>
            <a:off x="812800" y="762000"/>
            <a:ext cx="10566400" cy="5867400"/>
          </a:xfrm>
          <a:prstGeom prst="flowChartMagneticDisk">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7200" dirty="0" smtClean="0">
                <a:solidFill>
                  <a:schemeClr val="tx1"/>
                </a:solidFill>
                <a:latin typeface="NikoshBAN" pitchFamily="2" charset="0"/>
                <a:cs typeface="NikoshBAN" pitchFamily="2" charset="0"/>
              </a:rPr>
              <a:t>পাঠ পরিচিতিঃ</a:t>
            </a:r>
          </a:p>
          <a:p>
            <a:pPr algn="ctr"/>
            <a:endParaRPr lang="bn-BD" sz="4400" dirty="0" smtClean="0">
              <a:latin typeface="NikoshBAN" pitchFamily="2" charset="0"/>
              <a:cs typeface="NikoshBAN" pitchFamily="2" charset="0"/>
            </a:endParaRPr>
          </a:p>
          <a:p>
            <a:pPr algn="ctr"/>
            <a:r>
              <a:rPr lang="bn-BD" sz="4400" dirty="0" smtClean="0">
                <a:latin typeface="NikoshBAN" pitchFamily="2" charset="0"/>
                <a:cs typeface="NikoshBAN" pitchFamily="2" charset="0"/>
              </a:rPr>
              <a:t>হাদিস শরীফ</a:t>
            </a:r>
          </a:p>
          <a:p>
            <a:pPr algn="ctr"/>
            <a:r>
              <a:rPr lang="bn-BD" sz="4400" dirty="0" smtClean="0">
                <a:latin typeface="NikoshBAN" pitchFamily="2" charset="0"/>
                <a:cs typeface="NikoshBAN" pitchFamily="2" charset="0"/>
              </a:rPr>
              <a:t>দাখিলঃ ১০ম শ্রেণি</a:t>
            </a:r>
          </a:p>
          <a:p>
            <a:pPr algn="ctr"/>
            <a:r>
              <a:rPr lang="bn-BD" sz="4400" dirty="0" smtClean="0">
                <a:latin typeface="NikoshBAN" pitchFamily="2" charset="0"/>
                <a:cs typeface="NikoshBAN" pitchFamily="2" charset="0"/>
              </a:rPr>
              <a:t>ষষ্ঠবিংশ  অধ্যায় </a:t>
            </a:r>
          </a:p>
          <a:p>
            <a:pPr algn="ctr"/>
            <a:r>
              <a:rPr lang="bn-BD" sz="4400" dirty="0" smtClean="0">
                <a:latin typeface="NikoshBAN" pitchFamily="2" charset="0"/>
                <a:cs typeface="NikoshBAN" pitchFamily="2" charset="0"/>
              </a:rPr>
              <a:t>সময়ঃ ৪৫ মিনিট </a:t>
            </a:r>
          </a:p>
          <a:p>
            <a:pPr algn="ctr"/>
            <a:r>
              <a:rPr lang="bn-BD" sz="4400" dirty="0" smtClean="0">
                <a:latin typeface="NikoshBAN" pitchFamily="2" charset="0"/>
                <a:cs typeface="NikoshBAN" pitchFamily="2" charset="0"/>
              </a:rPr>
              <a:t>তারিখঃ </a:t>
            </a:r>
            <a:r>
              <a:rPr lang="bn-BD" sz="4400" dirty="0" smtClean="0">
                <a:latin typeface="NikoshBAN" pitchFamily="2" charset="0"/>
                <a:cs typeface="NikoshBAN" pitchFamily="2" charset="0"/>
              </a:rPr>
              <a:t>০</a:t>
            </a:r>
            <a:r>
              <a:rPr lang="en-US" sz="4400" smtClean="0">
                <a:latin typeface="NikoshBAN" pitchFamily="2" charset="0"/>
                <a:cs typeface="NikoshBAN" pitchFamily="2" charset="0"/>
              </a:rPr>
              <a:t>8</a:t>
            </a:r>
            <a:r>
              <a:rPr lang="bn-BD" sz="4400" smtClean="0">
                <a:latin typeface="NikoshBAN" pitchFamily="2" charset="0"/>
                <a:cs typeface="NikoshBAN" pitchFamily="2" charset="0"/>
              </a:rPr>
              <a:t>/১২/২০২০ </a:t>
            </a:r>
            <a:r>
              <a:rPr lang="bn-BD" sz="4400" dirty="0" smtClean="0">
                <a:latin typeface="NikoshBAN" pitchFamily="2" charset="0"/>
                <a:cs typeface="NikoshBAN" pitchFamily="2" charset="0"/>
              </a:rPr>
              <a:t>ইং </a:t>
            </a:r>
          </a:p>
          <a:p>
            <a:pPr algn="ctr"/>
            <a:r>
              <a:rPr lang="bn-BD" sz="4400" dirty="0" smtClean="0">
                <a:latin typeface="NikoshBAN" pitchFamily="2" charset="0"/>
                <a:cs typeface="NikoshBAN" pitchFamily="2" charset="0"/>
              </a:rPr>
              <a:t> </a:t>
            </a:r>
          </a:p>
          <a:p>
            <a:pPr algn="ctr"/>
            <a:r>
              <a:rPr lang="bn-BD" sz="4400" dirty="0" smtClean="0">
                <a:latin typeface="NikoshBAN" pitchFamily="2" charset="0"/>
                <a:cs typeface="NikoshBAN" pitchFamily="2" charset="0"/>
              </a:rPr>
              <a:t>  </a:t>
            </a:r>
            <a:endParaRPr lang="en-US" sz="4400" dirty="0">
              <a:latin typeface="NikoshBAN" pitchFamily="2" charset="0"/>
              <a:cs typeface="NikoshBAN" pitchFamily="2" charset="0"/>
            </a:endParaRPr>
          </a:p>
        </p:txBody>
      </p:sp>
    </p:spTree>
  </p:cSld>
  <p:clrMapOvr>
    <a:masterClrMapping/>
  </p:clrMapOvr>
  <p:transition spd="slow">
    <p:wipe dir="u"/>
    <p:sndAc>
      <p:stSnd>
        <p:snd r:embed="rId2" name="applause.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SC_0112.jpg"/>
          <p:cNvPicPr>
            <a:picLocks noChangeAspect="1"/>
          </p:cNvPicPr>
          <p:nvPr/>
        </p:nvPicPr>
        <p:blipFill>
          <a:blip r:embed="rId3"/>
          <a:stretch>
            <a:fillRect/>
          </a:stretch>
        </p:blipFill>
        <p:spPr>
          <a:xfrm>
            <a:off x="309490" y="984738"/>
            <a:ext cx="3657599" cy="5120641"/>
          </a:xfrm>
          <a:prstGeom prst="rect">
            <a:avLst/>
          </a:prstGeom>
        </p:spPr>
      </p:pic>
      <p:pic>
        <p:nvPicPr>
          <p:cNvPr id="6" name="Picture 5" descr="download (14).jpg"/>
          <p:cNvPicPr>
            <a:picLocks noChangeAspect="1"/>
          </p:cNvPicPr>
          <p:nvPr/>
        </p:nvPicPr>
        <p:blipFill>
          <a:blip r:embed="rId4"/>
          <a:stretch>
            <a:fillRect/>
          </a:stretch>
        </p:blipFill>
        <p:spPr>
          <a:xfrm>
            <a:off x="3938954" y="942535"/>
            <a:ext cx="3595321" cy="5219114"/>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7709094" y="1026943"/>
            <a:ext cx="4206241" cy="509250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8" name="Oval 7"/>
          <p:cNvSpPr/>
          <p:nvPr/>
        </p:nvSpPr>
        <p:spPr>
          <a:xfrm>
            <a:off x="464233" y="6077243"/>
            <a:ext cx="2124221" cy="7807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latin typeface="NikoshBAN" pitchFamily="2" charset="0"/>
                <a:cs typeface="NikoshBAN" pitchFamily="2" charset="0"/>
              </a:rPr>
              <a:t>কুলি </a:t>
            </a:r>
            <a:endParaRPr lang="en-US" dirty="0">
              <a:latin typeface="NikoshBAN" pitchFamily="2" charset="0"/>
              <a:cs typeface="NikoshBAN" pitchFamily="2" charset="0"/>
            </a:endParaRPr>
          </a:p>
        </p:txBody>
      </p:sp>
      <p:sp>
        <p:nvSpPr>
          <p:cNvPr id="9" name="Oval 8"/>
          <p:cNvSpPr/>
          <p:nvPr/>
        </p:nvSpPr>
        <p:spPr>
          <a:xfrm>
            <a:off x="4583723" y="6035040"/>
            <a:ext cx="2124221" cy="8229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latin typeface="NikoshBAN" pitchFamily="2" charset="0"/>
                <a:cs typeface="NikoshBAN" pitchFamily="2" charset="0"/>
              </a:rPr>
              <a:t>রাজমিস্ত্রী</a:t>
            </a:r>
            <a:r>
              <a:rPr lang="bn-BD" dirty="0" smtClean="0"/>
              <a:t> </a:t>
            </a:r>
            <a:endParaRPr lang="en-US" dirty="0"/>
          </a:p>
        </p:txBody>
      </p:sp>
      <p:sp>
        <p:nvSpPr>
          <p:cNvPr id="10" name="Oval 9"/>
          <p:cNvSpPr/>
          <p:nvPr/>
        </p:nvSpPr>
        <p:spPr>
          <a:xfrm>
            <a:off x="9068971" y="6105378"/>
            <a:ext cx="2382131" cy="7526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latin typeface="NikoshBAN" pitchFamily="2" charset="0"/>
                <a:cs typeface="NikoshBAN" pitchFamily="2" charset="0"/>
              </a:rPr>
              <a:t>দিন মুজুর </a:t>
            </a:r>
            <a:endParaRPr lang="en-US" sz="3600" dirty="0">
              <a:latin typeface="NikoshBAN" pitchFamily="2" charset="0"/>
              <a:cs typeface="NikoshBAN" pitchFamily="2" charset="0"/>
            </a:endParaRPr>
          </a:p>
        </p:txBody>
      </p:sp>
      <p:sp>
        <p:nvSpPr>
          <p:cNvPr id="11" name="Rectangle 10"/>
          <p:cNvSpPr/>
          <p:nvPr/>
        </p:nvSpPr>
        <p:spPr>
          <a:xfrm>
            <a:off x="3221502" y="281354"/>
            <a:ext cx="6330461" cy="769441"/>
          </a:xfrm>
          <a:prstGeom prst="rect">
            <a:avLst/>
          </a:prstGeom>
        </p:spPr>
        <p:txBody>
          <a:bodyPr wrap="square">
            <a:spAutoFit/>
          </a:bodyPr>
          <a:lstStyle/>
          <a:p>
            <a:pPr algn="ctr"/>
            <a:r>
              <a:rPr lang="bn-BD" sz="4400" dirty="0" smtClean="0">
                <a:solidFill>
                  <a:srgbClr val="FF0000"/>
                </a:solidFill>
                <a:latin typeface="NikoshBAN" panose="02000000000000000000" pitchFamily="2" charset="0"/>
                <a:cs typeface="NikoshBAN" panose="02000000000000000000" pitchFamily="2" charset="0"/>
              </a:rPr>
              <a:t>ছবি গুলো লক্ষ্য কর</a:t>
            </a:r>
            <a:endParaRPr lang="en-US" sz="4400" dirty="0">
              <a:solidFill>
                <a:srgbClr val="FF0000"/>
              </a:solidFill>
              <a:latin typeface="NikoshBAN" panose="02000000000000000000" pitchFamily="2" charset="0"/>
              <a:cs typeface="NikoshBAN" panose="02000000000000000000" pitchFamily="2" charset="0"/>
            </a:endParaRPr>
          </a:p>
        </p:txBody>
      </p:sp>
    </p:spTree>
  </p:cSld>
  <p:clrMapOvr>
    <a:masterClrMapping/>
  </p:clrMapOvr>
  <p:transition>
    <p:sndAc>
      <p:stSnd>
        <p:snd r:embed="rId2" name="explod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5103-1504002687.jpg"/>
          <p:cNvPicPr>
            <a:picLocks noChangeAspect="1"/>
          </p:cNvPicPr>
          <p:nvPr/>
        </p:nvPicPr>
        <p:blipFill>
          <a:blip r:embed="rId3"/>
          <a:stretch>
            <a:fillRect/>
          </a:stretch>
        </p:blipFill>
        <p:spPr>
          <a:xfrm>
            <a:off x="0" y="407084"/>
            <a:ext cx="4881489" cy="5143500"/>
          </a:xfrm>
          <a:prstGeom prst="rect">
            <a:avLst/>
          </a:prstGeom>
        </p:spPr>
      </p:pic>
      <p:pic>
        <p:nvPicPr>
          <p:cNvPr id="3" name="Picture 2" descr="download (16).jpg"/>
          <p:cNvPicPr>
            <a:picLocks noChangeAspect="1"/>
          </p:cNvPicPr>
          <p:nvPr/>
        </p:nvPicPr>
        <p:blipFill>
          <a:blip r:embed="rId4"/>
          <a:stretch>
            <a:fillRect/>
          </a:stretch>
        </p:blipFill>
        <p:spPr>
          <a:xfrm>
            <a:off x="4881489" y="422031"/>
            <a:ext cx="3587262" cy="5120640"/>
          </a:xfrm>
          <a:prstGeom prst="rect">
            <a:avLst/>
          </a:prstGeom>
        </p:spPr>
      </p:pic>
      <p:pic>
        <p:nvPicPr>
          <p:cNvPr id="4" name="Picture 3" descr="download (17).jpg"/>
          <p:cNvPicPr>
            <a:picLocks noChangeAspect="1"/>
          </p:cNvPicPr>
          <p:nvPr/>
        </p:nvPicPr>
        <p:blipFill>
          <a:blip r:embed="rId5"/>
          <a:stretch>
            <a:fillRect/>
          </a:stretch>
        </p:blipFill>
        <p:spPr>
          <a:xfrm>
            <a:off x="8440615" y="462475"/>
            <a:ext cx="3526302" cy="5108332"/>
          </a:xfrm>
          <a:prstGeom prst="rect">
            <a:avLst/>
          </a:prstGeom>
        </p:spPr>
      </p:pic>
      <p:sp>
        <p:nvSpPr>
          <p:cNvPr id="5" name="Oval 4"/>
          <p:cNvSpPr/>
          <p:nvPr/>
        </p:nvSpPr>
        <p:spPr>
          <a:xfrm>
            <a:off x="717453" y="5669280"/>
            <a:ext cx="2011680" cy="6893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latin typeface="NikoshBAN" pitchFamily="2" charset="0"/>
                <a:cs typeface="NikoshBAN" pitchFamily="2" charset="0"/>
              </a:rPr>
              <a:t>কামার </a:t>
            </a:r>
            <a:endParaRPr lang="en-US" sz="4000" dirty="0">
              <a:latin typeface="NikoshBAN" pitchFamily="2" charset="0"/>
              <a:cs typeface="NikoshBAN" pitchFamily="2" charset="0"/>
            </a:endParaRPr>
          </a:p>
        </p:txBody>
      </p:sp>
      <p:sp>
        <p:nvSpPr>
          <p:cNvPr id="7" name="Oval 6"/>
          <p:cNvSpPr/>
          <p:nvPr/>
        </p:nvSpPr>
        <p:spPr>
          <a:xfrm>
            <a:off x="5528603" y="5582530"/>
            <a:ext cx="2250831"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latin typeface="NikoshBAN" pitchFamily="2" charset="0"/>
                <a:cs typeface="NikoshBAN" pitchFamily="2" charset="0"/>
              </a:rPr>
              <a:t>কুমোর </a:t>
            </a:r>
            <a:endParaRPr lang="en-US" sz="3600" dirty="0">
              <a:latin typeface="NikoshBAN" pitchFamily="2" charset="0"/>
              <a:cs typeface="NikoshBAN" pitchFamily="2" charset="0"/>
            </a:endParaRPr>
          </a:p>
        </p:txBody>
      </p:sp>
      <p:sp>
        <p:nvSpPr>
          <p:cNvPr id="8" name="Oval 7"/>
          <p:cNvSpPr/>
          <p:nvPr/>
        </p:nvSpPr>
        <p:spPr>
          <a:xfrm>
            <a:off x="9884898" y="5552049"/>
            <a:ext cx="183349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latin typeface="NikoshBAN" pitchFamily="2" charset="0"/>
                <a:cs typeface="NikoshBAN" pitchFamily="2" charset="0"/>
              </a:rPr>
              <a:t>তাঁতি</a:t>
            </a:r>
            <a:endParaRPr lang="en-US" sz="4000" dirty="0">
              <a:latin typeface="NikoshBAN" pitchFamily="2" charset="0"/>
              <a:cs typeface="NikoshBAN" pitchFamily="2" charset="0"/>
            </a:endParaRPr>
          </a:p>
        </p:txBody>
      </p:sp>
    </p:spTree>
  </p:cSld>
  <p:clrMapOvr>
    <a:masterClrMapping/>
  </p:clrMapOvr>
  <p:transition spd="slow">
    <p:newsflash/>
    <p:sndAc>
      <p:stSnd>
        <p:snd r:embed="rId2" name="chimes.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8299939" y="365760"/>
            <a:ext cx="3469804" cy="507843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Picture 5"/>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642339" y="365760"/>
            <a:ext cx="3488788" cy="509250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8" name="Rectangle 7"/>
          <p:cNvSpPr/>
          <p:nvPr/>
        </p:nvSpPr>
        <p:spPr>
          <a:xfrm>
            <a:off x="231820" y="235390"/>
            <a:ext cx="11732653" cy="6358593"/>
          </a:xfrm>
          <a:prstGeom prst="rect">
            <a:avLst/>
          </a:prstGeom>
          <a:no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06" name="AutoShape 2" descr="https://upload.wikimedia.org/wikipedia/commons/thumb/c/c6/Garments_Factory_in_Bangladesh.JPG/350px-Garments_Factory_in_Bangladesh.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08" name="AutoShape 4" descr="https://upload.wikimedia.org/wikipedia/commons/thumb/c/c6/Garments_Factory_in_Bangladesh.JPG/350px-Garments_Factory_in_Bangladesh.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0" name="AutoShape 6" descr="https://upload.wikimedia.org/wikipedia/commons/thumb/c/c6/Garments_Factory_in_Bangladesh.JPG/350px-Garments_Factory_in_Bangladesh.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 name="Picture 9" descr="350px-Garments_Factory_in_Bangladesh.jpg"/>
          <p:cNvPicPr>
            <a:picLocks noChangeAspect="1"/>
          </p:cNvPicPr>
          <p:nvPr/>
        </p:nvPicPr>
        <p:blipFill>
          <a:blip r:embed="rId5"/>
          <a:stretch>
            <a:fillRect/>
          </a:stretch>
        </p:blipFill>
        <p:spPr>
          <a:xfrm>
            <a:off x="225083" y="351692"/>
            <a:ext cx="4360985" cy="5134708"/>
          </a:xfrm>
          <a:prstGeom prst="rect">
            <a:avLst/>
          </a:prstGeom>
        </p:spPr>
      </p:pic>
      <p:sp>
        <p:nvSpPr>
          <p:cNvPr id="12" name="Oval 11"/>
          <p:cNvSpPr/>
          <p:nvPr/>
        </p:nvSpPr>
        <p:spPr>
          <a:xfrm>
            <a:off x="464233" y="5528603"/>
            <a:ext cx="2715065" cy="9847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latin typeface="NikoshBAN" pitchFamily="2" charset="0"/>
                <a:cs typeface="NikoshBAN" pitchFamily="2" charset="0"/>
              </a:rPr>
              <a:t>গার্মেন্টস শিল্প  </a:t>
            </a:r>
            <a:endParaRPr lang="en-US" sz="3200" dirty="0">
              <a:latin typeface="NikoshBAN" pitchFamily="2" charset="0"/>
              <a:cs typeface="NikoshBAN" pitchFamily="2" charset="0"/>
            </a:endParaRPr>
          </a:p>
        </p:txBody>
      </p:sp>
      <p:sp>
        <p:nvSpPr>
          <p:cNvPr id="13" name="Oval 12"/>
          <p:cNvSpPr/>
          <p:nvPr/>
        </p:nvSpPr>
        <p:spPr>
          <a:xfrm>
            <a:off x="9071316" y="5512191"/>
            <a:ext cx="2576733" cy="10152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latin typeface="NikoshBAN" pitchFamily="2" charset="0"/>
                <a:cs typeface="NikoshBAN" pitchFamily="2" charset="0"/>
              </a:rPr>
              <a:t> মৎস্য খামার </a:t>
            </a:r>
            <a:endParaRPr lang="en-US" sz="3200" dirty="0">
              <a:latin typeface="NikoshBAN" pitchFamily="2" charset="0"/>
              <a:cs typeface="NikoshBAN" pitchFamily="2" charset="0"/>
            </a:endParaRPr>
          </a:p>
        </p:txBody>
      </p:sp>
      <p:sp>
        <p:nvSpPr>
          <p:cNvPr id="14" name="Oval 13"/>
          <p:cNvSpPr/>
          <p:nvPr/>
        </p:nvSpPr>
        <p:spPr>
          <a:xfrm>
            <a:off x="5022167" y="5469987"/>
            <a:ext cx="2897944" cy="98708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latin typeface="NikoshBAN" pitchFamily="2" charset="0"/>
                <a:cs typeface="NikoshBAN" pitchFamily="2" charset="0"/>
              </a:rPr>
              <a:t>হস্তশিল্প </a:t>
            </a:r>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xmlns="" val="186745028"/>
      </p:ext>
    </p:extLst>
  </p:cSld>
  <p:clrMapOvr>
    <a:masterClrMapping/>
  </p:clrMapOvr>
  <p:transition spd="slow">
    <p:split dir="in"/>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wnload (18).jpg"/>
          <p:cNvPicPr>
            <a:picLocks noChangeAspect="1"/>
          </p:cNvPicPr>
          <p:nvPr/>
        </p:nvPicPr>
        <p:blipFill>
          <a:blip r:embed="rId3"/>
          <a:stretch>
            <a:fillRect/>
          </a:stretch>
        </p:blipFill>
        <p:spPr>
          <a:xfrm>
            <a:off x="6583680" y="379829"/>
            <a:ext cx="5275385" cy="4994030"/>
          </a:xfrm>
          <a:prstGeom prst="rect">
            <a:avLst/>
          </a:prstGeom>
        </p:spPr>
      </p:pic>
      <p:pic>
        <p:nvPicPr>
          <p:cNvPr id="3" name="Picture 2" descr="images (20).jpg"/>
          <p:cNvPicPr>
            <a:picLocks noChangeAspect="1"/>
          </p:cNvPicPr>
          <p:nvPr/>
        </p:nvPicPr>
        <p:blipFill>
          <a:blip r:embed="rId4"/>
          <a:stretch>
            <a:fillRect/>
          </a:stretch>
        </p:blipFill>
        <p:spPr>
          <a:xfrm>
            <a:off x="407964" y="379828"/>
            <a:ext cx="6147582" cy="4965895"/>
          </a:xfrm>
          <a:prstGeom prst="rect">
            <a:avLst/>
          </a:prstGeom>
        </p:spPr>
      </p:pic>
      <p:sp>
        <p:nvSpPr>
          <p:cNvPr id="4" name="Rectangle 3"/>
          <p:cNvSpPr/>
          <p:nvPr/>
        </p:nvSpPr>
        <p:spPr>
          <a:xfrm>
            <a:off x="464235" y="5430129"/>
            <a:ext cx="578182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latin typeface="NikoshBAN" pitchFamily="2" charset="0"/>
                <a:cs typeface="NikoshBAN" pitchFamily="2" charset="0"/>
              </a:rPr>
              <a:t>গোপনে ঘুষ </a:t>
            </a:r>
            <a:endParaRPr lang="en-US" sz="5400" dirty="0">
              <a:latin typeface="NikoshBAN" pitchFamily="2" charset="0"/>
              <a:cs typeface="NikoshBAN" pitchFamily="2" charset="0"/>
            </a:endParaRPr>
          </a:p>
        </p:txBody>
      </p:sp>
      <p:sp>
        <p:nvSpPr>
          <p:cNvPr id="5" name="Rectangle 4"/>
          <p:cNvSpPr/>
          <p:nvPr/>
        </p:nvSpPr>
        <p:spPr>
          <a:xfrm>
            <a:off x="6398457" y="5441852"/>
            <a:ext cx="578182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latin typeface="NikoshBAN" pitchFamily="2" charset="0"/>
                <a:cs typeface="NikoshBAN" pitchFamily="2" charset="0"/>
              </a:rPr>
              <a:t>প্রকাশ্যে ঘুষ </a:t>
            </a:r>
            <a:endParaRPr lang="en-US" sz="5400" dirty="0">
              <a:latin typeface="NikoshBAN" pitchFamily="2" charset="0"/>
              <a:cs typeface="NikoshBAN" pitchFamily="2" charset="0"/>
            </a:endParaRPr>
          </a:p>
        </p:txBody>
      </p:sp>
    </p:spTree>
  </p:cSld>
  <p:clrMapOvr>
    <a:masterClrMapping/>
  </p:clrMapOvr>
  <p:transition spd="slow">
    <p:newsflash/>
    <p:sndAc>
      <p:stSnd>
        <p:snd r:embed="rId2" name="drumroll.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wnload (15).jpg"/>
          <p:cNvPicPr>
            <a:picLocks noChangeAspect="1"/>
          </p:cNvPicPr>
          <p:nvPr/>
        </p:nvPicPr>
        <p:blipFill>
          <a:blip r:embed="rId3"/>
          <a:stretch>
            <a:fillRect/>
          </a:stretch>
        </p:blipFill>
        <p:spPr>
          <a:xfrm>
            <a:off x="0" y="368542"/>
            <a:ext cx="6611815" cy="4977179"/>
          </a:xfrm>
          <a:prstGeom prst="rect">
            <a:avLst/>
          </a:prstGeom>
        </p:spPr>
      </p:pic>
      <p:pic>
        <p:nvPicPr>
          <p:cNvPr id="6" name="Picture 5" descr="download (20).jpg"/>
          <p:cNvPicPr>
            <a:picLocks noChangeAspect="1"/>
          </p:cNvPicPr>
          <p:nvPr/>
        </p:nvPicPr>
        <p:blipFill>
          <a:blip r:embed="rId4"/>
          <a:stretch>
            <a:fillRect/>
          </a:stretch>
        </p:blipFill>
        <p:spPr>
          <a:xfrm>
            <a:off x="6677465" y="379829"/>
            <a:ext cx="5195668" cy="4965895"/>
          </a:xfrm>
          <a:prstGeom prst="rect">
            <a:avLst/>
          </a:prstGeom>
        </p:spPr>
      </p:pic>
      <p:sp>
        <p:nvSpPr>
          <p:cNvPr id="7" name="Rectangle 6"/>
          <p:cNvSpPr/>
          <p:nvPr/>
        </p:nvSpPr>
        <p:spPr>
          <a:xfrm>
            <a:off x="0" y="5331655"/>
            <a:ext cx="3924886" cy="759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latin typeface="NikoshBAN" pitchFamily="2" charset="0"/>
                <a:cs typeface="NikoshBAN" pitchFamily="2" charset="0"/>
              </a:rPr>
              <a:t>দুধের মধ্যে টেংরা মাছ </a:t>
            </a:r>
            <a:endParaRPr lang="en-US" sz="3600" dirty="0">
              <a:latin typeface="NikoshBAN" pitchFamily="2" charset="0"/>
              <a:cs typeface="NikoshBAN" pitchFamily="2" charset="0"/>
            </a:endParaRPr>
          </a:p>
        </p:txBody>
      </p:sp>
      <p:sp>
        <p:nvSpPr>
          <p:cNvPr id="8" name="Rectangle 7"/>
          <p:cNvSpPr/>
          <p:nvPr/>
        </p:nvSpPr>
        <p:spPr>
          <a:xfrm>
            <a:off x="4220308" y="5359791"/>
            <a:ext cx="3826411" cy="7033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latin typeface="NikoshBAN" pitchFamily="2" charset="0"/>
                <a:cs typeface="NikoshBAN" pitchFamily="2" charset="0"/>
              </a:rPr>
              <a:t>খাদ্যে ভেজাল </a:t>
            </a:r>
            <a:endParaRPr lang="en-US" sz="4000" dirty="0">
              <a:latin typeface="NikoshBAN" pitchFamily="2" charset="0"/>
              <a:cs typeface="NikoshBAN" pitchFamily="2" charset="0"/>
            </a:endParaRPr>
          </a:p>
        </p:txBody>
      </p:sp>
      <p:sp>
        <p:nvSpPr>
          <p:cNvPr id="9" name="Rectangle 8"/>
          <p:cNvSpPr/>
          <p:nvPr/>
        </p:nvSpPr>
        <p:spPr>
          <a:xfrm>
            <a:off x="8665698" y="5425440"/>
            <a:ext cx="3263705" cy="5955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latin typeface="NikoshBAN" pitchFamily="2" charset="0"/>
                <a:cs typeface="NikoshBAN" pitchFamily="2" charset="0"/>
              </a:rPr>
              <a:t>কাঁচা টমেটোতে  রঙ </a:t>
            </a:r>
            <a:endParaRPr lang="en-US" sz="3600" dirty="0">
              <a:latin typeface="NikoshBAN" pitchFamily="2" charset="0"/>
              <a:cs typeface="NikoshBAN" pitchFamily="2" charset="0"/>
            </a:endParaRPr>
          </a:p>
        </p:txBody>
      </p:sp>
    </p:spTree>
  </p:cSld>
  <p:clrMapOvr>
    <a:masterClrMapping/>
  </p:clrMapOvr>
  <p:transition>
    <p:strips/>
    <p:sndAc>
      <p:stSnd>
        <p:snd r:embed="rId2" name="chimes.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12191999" cy="5908431"/>
          </a:xfrm>
          <a:prstGeom prst="rect">
            <a:avLst/>
          </a:prstGeom>
        </p:spPr>
      </p:pic>
      <p:sp>
        <p:nvSpPr>
          <p:cNvPr id="3" name="Rectangle 2"/>
          <p:cNvSpPr/>
          <p:nvPr/>
        </p:nvSpPr>
        <p:spPr>
          <a:xfrm>
            <a:off x="4206240" y="5894364"/>
            <a:ext cx="3798277" cy="6611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latin typeface="NikoshBAN" pitchFamily="2" charset="0"/>
                <a:cs typeface="NikoshBAN" pitchFamily="2" charset="0"/>
              </a:rPr>
              <a:t>টাকা</a:t>
            </a:r>
            <a:r>
              <a:rPr lang="bn-BD" dirty="0" smtClean="0"/>
              <a:t> </a:t>
            </a:r>
            <a:endParaRPr lang="en-US" dirty="0"/>
          </a:p>
        </p:txBody>
      </p:sp>
    </p:spTree>
  </p:cSld>
  <p:clrMapOvr>
    <a:masterClrMapping/>
  </p:clrMapOvr>
  <p:transition spd="slow">
    <p:comb/>
    <p:sndAc>
      <p:stSnd>
        <p:snd r:embed="rId2" name="laser.wav" builtIn="1"/>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1184</TotalTime>
  <Words>818</Words>
  <Application>Microsoft Office PowerPoint</Application>
  <PresentationFormat>Custom</PresentationFormat>
  <Paragraphs>60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Aspect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ধন্যবাদ সবাইকে</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السلام عليكم و رحمة الله و بركاته</dc:title>
  <dc:creator>DOEL</dc:creator>
  <cp:lastModifiedBy>Ma</cp:lastModifiedBy>
  <cp:revision>146</cp:revision>
  <dcterms:created xsi:type="dcterms:W3CDTF">2020-01-07T15:48:04Z</dcterms:created>
  <dcterms:modified xsi:type="dcterms:W3CDTF">2020-12-08T09:17:40Z</dcterms:modified>
</cp:coreProperties>
</file>