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3" autoAdjust="0"/>
    <p:restoredTop sz="94702" autoAdjust="0"/>
  </p:normalViewPr>
  <p:slideViewPr>
    <p:cSldViewPr>
      <p:cViewPr varScale="1">
        <p:scale>
          <a:sx n="67" d="100"/>
          <a:sy n="67" d="100"/>
        </p:scale>
        <p:origin x="15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B22993-CA2C-4748-8D90-281CF938819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3A2C46-8993-445C-A6C9-95D6447ADBD3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ফল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26EFB98-1579-4C13-B8F4-0534D800D651}" type="parTrans" cxnId="{7B9D09C8-D762-461C-9A8B-00AF730AAF68}">
      <dgm:prSet/>
      <dgm:spPr/>
      <dgm:t>
        <a:bodyPr/>
        <a:lstStyle/>
        <a:p>
          <a:endParaRPr lang="en-US"/>
        </a:p>
      </dgm:t>
    </dgm:pt>
    <dgm:pt modelId="{F263C9FA-49F4-48AC-83CD-FF0D265EA8DF}" type="sibTrans" cxnId="{7B9D09C8-D762-461C-9A8B-00AF730AAF68}">
      <dgm:prSet/>
      <dgm:spPr/>
      <dgm:t>
        <a:bodyPr/>
        <a:lstStyle/>
        <a:p>
          <a:endParaRPr lang="en-US"/>
        </a:p>
      </dgm:t>
    </dgm:pt>
    <dgm:pt modelId="{02E29B04-13C9-4CFE-BBAF-FDE5CFDCEE67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dirty="0" smtClean="0">
              <a:latin typeface="Kalpurush" panose="02000600000000000000" pitchFamily="2" charset="0"/>
              <a:cs typeface="Kalpurush" panose="02000600000000000000" pitchFamily="2" charset="0"/>
            </a:rPr>
            <a:t>সরল</a:t>
          </a:r>
        </a:p>
        <a:p>
          <a:r>
            <a:rPr lang="bn-BD" dirty="0" smtClean="0">
              <a:latin typeface="Kalpurush" panose="02000600000000000000" pitchFamily="2" charset="0"/>
              <a:cs typeface="Kalpurush" panose="02000600000000000000" pitchFamily="2" charset="0"/>
            </a:rPr>
            <a:t>ফল</a:t>
          </a:r>
          <a:endParaRPr lang="en-US" dirty="0">
            <a:latin typeface="Kalpurush" panose="02000600000000000000" pitchFamily="2" charset="0"/>
            <a:cs typeface="Kalpurush" panose="02000600000000000000" pitchFamily="2" charset="0"/>
          </a:endParaRPr>
        </a:p>
      </dgm:t>
    </dgm:pt>
    <dgm:pt modelId="{7D65E124-3E4F-446E-A351-7A39990F3C7F}" type="parTrans" cxnId="{A3B794C2-A44C-4311-AF84-41CBF993F937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9D054B06-0F88-442B-B934-6190A326A911}" type="sibTrans" cxnId="{A3B794C2-A44C-4311-AF84-41CBF993F937}">
      <dgm:prSet/>
      <dgm:spPr/>
      <dgm:t>
        <a:bodyPr/>
        <a:lstStyle/>
        <a:p>
          <a:endParaRPr lang="en-US"/>
        </a:p>
      </dgm:t>
    </dgm:pt>
    <dgm:pt modelId="{43E49C53-6A08-4F94-9434-33F3A50756B0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bn-BD" dirty="0" smtClean="0">
              <a:latin typeface="Kalpurush" panose="02000600000000000000" pitchFamily="2" charset="0"/>
              <a:cs typeface="Kalpurush" panose="02000600000000000000" pitchFamily="2" charset="0"/>
            </a:rPr>
            <a:t>গুচ্ছ</a:t>
          </a:r>
        </a:p>
        <a:p>
          <a:r>
            <a:rPr lang="bn-BD" dirty="0" smtClean="0">
              <a:latin typeface="Kalpurush" panose="02000600000000000000" pitchFamily="2" charset="0"/>
              <a:cs typeface="Kalpurush" panose="02000600000000000000" pitchFamily="2" charset="0"/>
            </a:rPr>
            <a:t>ফল</a:t>
          </a:r>
          <a:endParaRPr lang="en-US" dirty="0">
            <a:latin typeface="Kalpurush" panose="02000600000000000000" pitchFamily="2" charset="0"/>
            <a:cs typeface="Kalpurush" panose="02000600000000000000" pitchFamily="2" charset="0"/>
          </a:endParaRPr>
        </a:p>
      </dgm:t>
    </dgm:pt>
    <dgm:pt modelId="{82E9F679-2E22-4F1F-BA07-D15BA4647E66}" type="parTrans" cxnId="{0A744BFB-ABD4-4B24-B3B5-D6EFA6428660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A6C08297-8813-42E4-B0F0-FFB26A708970}" type="sibTrans" cxnId="{0A744BFB-ABD4-4B24-B3B5-D6EFA6428660}">
      <dgm:prSet/>
      <dgm:spPr/>
      <dgm:t>
        <a:bodyPr/>
        <a:lstStyle/>
        <a:p>
          <a:endParaRPr lang="en-US"/>
        </a:p>
      </dgm:t>
    </dgm:pt>
    <dgm:pt modelId="{206A872A-4DB3-4D8B-BDDB-89CDD9509F3B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dirty="0" smtClean="0">
              <a:latin typeface="Kalpurush" panose="02000600000000000000" pitchFamily="2" charset="0"/>
              <a:cs typeface="Kalpurush" panose="02000600000000000000" pitchFamily="2" charset="0"/>
            </a:rPr>
            <a:t>যৌগিক</a:t>
          </a:r>
        </a:p>
        <a:p>
          <a:r>
            <a:rPr lang="bn-BD" dirty="0" smtClean="0">
              <a:latin typeface="Kalpurush" panose="02000600000000000000" pitchFamily="2" charset="0"/>
              <a:cs typeface="Kalpurush" panose="02000600000000000000" pitchFamily="2" charset="0"/>
            </a:rPr>
            <a:t>ফল</a:t>
          </a:r>
          <a:endParaRPr lang="en-US" dirty="0">
            <a:latin typeface="Kalpurush" panose="02000600000000000000" pitchFamily="2" charset="0"/>
            <a:cs typeface="Kalpurush" panose="02000600000000000000" pitchFamily="2" charset="0"/>
          </a:endParaRPr>
        </a:p>
      </dgm:t>
    </dgm:pt>
    <dgm:pt modelId="{13B6D10D-AC7F-48CD-B494-F82998780758}" type="parTrans" cxnId="{4C32FB17-BB37-4165-8439-F15ACB5E6901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DC559D16-9CA3-49C6-8CE2-07761555D166}" type="sibTrans" cxnId="{4C32FB17-BB37-4165-8439-F15ACB5E6901}">
      <dgm:prSet/>
      <dgm:spPr/>
      <dgm:t>
        <a:bodyPr/>
        <a:lstStyle/>
        <a:p>
          <a:endParaRPr lang="en-US"/>
        </a:p>
      </dgm:t>
    </dgm:pt>
    <dgm:pt modelId="{74483A5D-FF3E-4C3B-AF2D-6DFEAAB7A283}" type="pres">
      <dgm:prSet presAssocID="{C8B22993-CA2C-4748-8D90-281CF938819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9A080E-A106-4E94-971D-ED6B3228A2E0}" type="pres">
      <dgm:prSet presAssocID="{DD3A2C46-8993-445C-A6C9-95D6447ADBD3}" presName="centerShape" presStyleLbl="node0" presStyleIdx="0" presStyleCnt="1"/>
      <dgm:spPr/>
      <dgm:t>
        <a:bodyPr/>
        <a:lstStyle/>
        <a:p>
          <a:endParaRPr lang="en-US"/>
        </a:p>
      </dgm:t>
    </dgm:pt>
    <dgm:pt modelId="{81342C4B-E735-4733-8BDF-5CDE8A420F49}" type="pres">
      <dgm:prSet presAssocID="{7D65E124-3E4F-446E-A351-7A39990F3C7F}" presName="parTrans" presStyleLbl="bgSibTrans2D1" presStyleIdx="0" presStyleCnt="3" custLinFactNeighborX="11043" custRadScaleRad="169776" custRadScaleInc="-2147483648"/>
      <dgm:spPr/>
      <dgm:t>
        <a:bodyPr/>
        <a:lstStyle/>
        <a:p>
          <a:endParaRPr lang="en-US"/>
        </a:p>
      </dgm:t>
    </dgm:pt>
    <dgm:pt modelId="{DD4E685C-678F-47F3-961A-496E52E22EC0}" type="pres">
      <dgm:prSet presAssocID="{02E29B04-13C9-4CFE-BBAF-FDE5CFDCEE6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462CEE-4B97-4BAD-8E25-C8C6B864905E}" type="pres">
      <dgm:prSet presAssocID="{82E9F679-2E22-4F1F-BA07-D15BA4647E66}" presName="parTrans" presStyleLbl="bgSibTrans2D1" presStyleIdx="1" presStyleCnt="3" custLinFactNeighborY="19505"/>
      <dgm:spPr/>
      <dgm:t>
        <a:bodyPr/>
        <a:lstStyle/>
        <a:p>
          <a:endParaRPr lang="en-US"/>
        </a:p>
      </dgm:t>
    </dgm:pt>
    <dgm:pt modelId="{970C6187-EDFF-4834-94EF-3D4E6979D991}" type="pres">
      <dgm:prSet presAssocID="{43E49C53-6A08-4F94-9434-33F3A50756B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F886C-70C1-4940-BDBB-690CA22A2A66}" type="pres">
      <dgm:prSet presAssocID="{13B6D10D-AC7F-48CD-B494-F82998780758}" presName="parTrans" presStyleLbl="bgSibTrans2D1" presStyleIdx="2" presStyleCnt="3" custLinFactNeighborX="-6132" custLinFactNeighborY="7881" custRadScaleRad="211672" custRadScaleInc="-2147483648"/>
      <dgm:spPr/>
      <dgm:t>
        <a:bodyPr/>
        <a:lstStyle/>
        <a:p>
          <a:endParaRPr lang="en-US"/>
        </a:p>
      </dgm:t>
    </dgm:pt>
    <dgm:pt modelId="{2C06A522-F8C1-4227-9890-79C6A77DE376}" type="pres">
      <dgm:prSet presAssocID="{206A872A-4DB3-4D8B-BDDB-89CDD9509F3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991FFF-B85C-4395-AA58-99A0CB2C14BD}" type="presOf" srcId="{C8B22993-CA2C-4748-8D90-281CF9388199}" destId="{74483A5D-FF3E-4C3B-AF2D-6DFEAAB7A283}" srcOrd="0" destOrd="0" presId="urn:microsoft.com/office/officeart/2005/8/layout/radial4"/>
    <dgm:cxn modelId="{034FEDE7-229C-488D-B213-59DD6403649A}" type="presOf" srcId="{82E9F679-2E22-4F1F-BA07-D15BA4647E66}" destId="{02462CEE-4B97-4BAD-8E25-C8C6B864905E}" srcOrd="0" destOrd="0" presId="urn:microsoft.com/office/officeart/2005/8/layout/radial4"/>
    <dgm:cxn modelId="{BD3003B1-8E51-4175-9A57-9E4F3E5946EC}" type="presOf" srcId="{43E49C53-6A08-4F94-9434-33F3A50756B0}" destId="{970C6187-EDFF-4834-94EF-3D4E6979D991}" srcOrd="0" destOrd="0" presId="urn:microsoft.com/office/officeart/2005/8/layout/radial4"/>
    <dgm:cxn modelId="{0A744BFB-ABD4-4B24-B3B5-D6EFA6428660}" srcId="{DD3A2C46-8993-445C-A6C9-95D6447ADBD3}" destId="{43E49C53-6A08-4F94-9434-33F3A50756B0}" srcOrd="1" destOrd="0" parTransId="{82E9F679-2E22-4F1F-BA07-D15BA4647E66}" sibTransId="{A6C08297-8813-42E4-B0F0-FFB26A708970}"/>
    <dgm:cxn modelId="{A3B794C2-A44C-4311-AF84-41CBF993F937}" srcId="{DD3A2C46-8993-445C-A6C9-95D6447ADBD3}" destId="{02E29B04-13C9-4CFE-BBAF-FDE5CFDCEE67}" srcOrd="0" destOrd="0" parTransId="{7D65E124-3E4F-446E-A351-7A39990F3C7F}" sibTransId="{9D054B06-0F88-442B-B934-6190A326A911}"/>
    <dgm:cxn modelId="{4C32FB17-BB37-4165-8439-F15ACB5E6901}" srcId="{DD3A2C46-8993-445C-A6C9-95D6447ADBD3}" destId="{206A872A-4DB3-4D8B-BDDB-89CDD9509F3B}" srcOrd="2" destOrd="0" parTransId="{13B6D10D-AC7F-48CD-B494-F82998780758}" sibTransId="{DC559D16-9CA3-49C6-8CE2-07761555D166}"/>
    <dgm:cxn modelId="{A1A01210-CDF0-48B6-A23C-80BBD84358F1}" type="presOf" srcId="{7D65E124-3E4F-446E-A351-7A39990F3C7F}" destId="{81342C4B-E735-4733-8BDF-5CDE8A420F49}" srcOrd="0" destOrd="0" presId="urn:microsoft.com/office/officeart/2005/8/layout/radial4"/>
    <dgm:cxn modelId="{D59EDD4B-BF40-4652-89DC-A8847C8E27C3}" type="presOf" srcId="{13B6D10D-AC7F-48CD-B494-F82998780758}" destId="{DD1F886C-70C1-4940-BDBB-690CA22A2A66}" srcOrd="0" destOrd="0" presId="urn:microsoft.com/office/officeart/2005/8/layout/radial4"/>
    <dgm:cxn modelId="{8C84F117-936B-48F5-939A-0F9D18275E8F}" type="presOf" srcId="{02E29B04-13C9-4CFE-BBAF-FDE5CFDCEE67}" destId="{DD4E685C-678F-47F3-961A-496E52E22EC0}" srcOrd="0" destOrd="0" presId="urn:microsoft.com/office/officeart/2005/8/layout/radial4"/>
    <dgm:cxn modelId="{F8133F34-BBB6-430D-98ED-6FFC2E97FC14}" type="presOf" srcId="{206A872A-4DB3-4D8B-BDDB-89CDD9509F3B}" destId="{2C06A522-F8C1-4227-9890-79C6A77DE376}" srcOrd="0" destOrd="0" presId="urn:microsoft.com/office/officeart/2005/8/layout/radial4"/>
    <dgm:cxn modelId="{7B9D09C8-D762-461C-9A8B-00AF730AAF68}" srcId="{C8B22993-CA2C-4748-8D90-281CF9388199}" destId="{DD3A2C46-8993-445C-A6C9-95D6447ADBD3}" srcOrd="0" destOrd="0" parTransId="{B26EFB98-1579-4C13-B8F4-0534D800D651}" sibTransId="{F263C9FA-49F4-48AC-83CD-FF0D265EA8DF}"/>
    <dgm:cxn modelId="{D56B3EC3-09C8-48AF-857F-51FF435F334D}" type="presOf" srcId="{DD3A2C46-8993-445C-A6C9-95D6447ADBD3}" destId="{8F9A080E-A106-4E94-971D-ED6B3228A2E0}" srcOrd="0" destOrd="0" presId="urn:microsoft.com/office/officeart/2005/8/layout/radial4"/>
    <dgm:cxn modelId="{D85E02B2-9C04-4848-97C9-CD711A6EE7E2}" type="presParOf" srcId="{74483A5D-FF3E-4C3B-AF2D-6DFEAAB7A283}" destId="{8F9A080E-A106-4E94-971D-ED6B3228A2E0}" srcOrd="0" destOrd="0" presId="urn:microsoft.com/office/officeart/2005/8/layout/radial4"/>
    <dgm:cxn modelId="{38117032-CEA3-4CA8-BBAA-BABA888DF2B8}" type="presParOf" srcId="{74483A5D-FF3E-4C3B-AF2D-6DFEAAB7A283}" destId="{81342C4B-E735-4733-8BDF-5CDE8A420F49}" srcOrd="1" destOrd="0" presId="urn:microsoft.com/office/officeart/2005/8/layout/radial4"/>
    <dgm:cxn modelId="{C29BAC50-5DAC-4743-9FCE-428A0503C8FD}" type="presParOf" srcId="{74483A5D-FF3E-4C3B-AF2D-6DFEAAB7A283}" destId="{DD4E685C-678F-47F3-961A-496E52E22EC0}" srcOrd="2" destOrd="0" presId="urn:microsoft.com/office/officeart/2005/8/layout/radial4"/>
    <dgm:cxn modelId="{1BDF0AE3-50D4-456E-8AA3-43316B9FF842}" type="presParOf" srcId="{74483A5D-FF3E-4C3B-AF2D-6DFEAAB7A283}" destId="{02462CEE-4B97-4BAD-8E25-C8C6B864905E}" srcOrd="3" destOrd="0" presId="urn:microsoft.com/office/officeart/2005/8/layout/radial4"/>
    <dgm:cxn modelId="{C10422FE-BF1A-46A3-9FD0-3C3D63A0E94A}" type="presParOf" srcId="{74483A5D-FF3E-4C3B-AF2D-6DFEAAB7A283}" destId="{970C6187-EDFF-4834-94EF-3D4E6979D991}" srcOrd="4" destOrd="0" presId="urn:microsoft.com/office/officeart/2005/8/layout/radial4"/>
    <dgm:cxn modelId="{F2857405-FE48-4D74-9367-0478C247EDB5}" type="presParOf" srcId="{74483A5D-FF3E-4C3B-AF2D-6DFEAAB7A283}" destId="{DD1F886C-70C1-4940-BDBB-690CA22A2A66}" srcOrd="5" destOrd="0" presId="urn:microsoft.com/office/officeart/2005/8/layout/radial4"/>
    <dgm:cxn modelId="{F802CF7A-A264-4134-B973-789531DEE4A7}" type="presParOf" srcId="{74483A5D-FF3E-4C3B-AF2D-6DFEAAB7A283}" destId="{2C06A522-F8C1-4227-9890-79C6A77DE37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A080E-A106-4E94-971D-ED6B3228A2E0}">
      <dsp:nvSpPr>
        <dsp:cNvPr id="0" name=""/>
        <dsp:cNvSpPr/>
      </dsp:nvSpPr>
      <dsp:spPr>
        <a:xfrm>
          <a:off x="2948178" y="2972232"/>
          <a:ext cx="2180844" cy="2180844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500" kern="1200" dirty="0" smtClean="0">
              <a:latin typeface="NikoshBAN" pitchFamily="2" charset="0"/>
              <a:cs typeface="NikoshBAN" pitchFamily="2" charset="0"/>
            </a:rPr>
            <a:t>ফল</a:t>
          </a:r>
          <a:endParaRPr lang="en-US" sz="6500" kern="1200" dirty="0">
            <a:latin typeface="NikoshBAN" pitchFamily="2" charset="0"/>
            <a:cs typeface="NikoshBAN" pitchFamily="2" charset="0"/>
          </a:endParaRPr>
        </a:p>
      </dsp:txBody>
      <dsp:txXfrm>
        <a:off x="3267555" y="3291609"/>
        <a:ext cx="1542090" cy="1542090"/>
      </dsp:txXfrm>
    </dsp:sp>
    <dsp:sp modelId="{81342C4B-E735-4733-8BDF-5CDE8A420F49}">
      <dsp:nvSpPr>
        <dsp:cNvPr id="0" name=""/>
        <dsp:cNvSpPr/>
      </dsp:nvSpPr>
      <dsp:spPr>
        <a:xfrm rot="12900000">
          <a:off x="1432540" y="2478844"/>
          <a:ext cx="2022667" cy="62154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E685C-678F-47F3-961A-496E52E22EC0}">
      <dsp:nvSpPr>
        <dsp:cNvPr id="0" name=""/>
        <dsp:cNvSpPr/>
      </dsp:nvSpPr>
      <dsp:spPr>
        <a:xfrm>
          <a:off x="356174" y="1380817"/>
          <a:ext cx="2071801" cy="165744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Kalpurush" panose="02000600000000000000" pitchFamily="2" charset="0"/>
              <a:cs typeface="Kalpurush" panose="02000600000000000000" pitchFamily="2" charset="0"/>
            </a:rPr>
            <a:t>সরল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Kalpurush" panose="02000600000000000000" pitchFamily="2" charset="0"/>
              <a:cs typeface="Kalpurush" panose="02000600000000000000" pitchFamily="2" charset="0"/>
            </a:rPr>
            <a:t>ফল</a:t>
          </a:r>
          <a:endParaRPr lang="en-US" sz="3200" kern="1200" dirty="0">
            <a:latin typeface="Kalpurush" panose="02000600000000000000" pitchFamily="2" charset="0"/>
            <a:cs typeface="Kalpurush" panose="02000600000000000000" pitchFamily="2" charset="0"/>
          </a:endParaRPr>
        </a:p>
      </dsp:txBody>
      <dsp:txXfrm>
        <a:off x="404719" y="1429362"/>
        <a:ext cx="1974711" cy="1560351"/>
      </dsp:txXfrm>
    </dsp:sp>
    <dsp:sp modelId="{02462CEE-4B97-4BAD-8E25-C8C6B864905E}">
      <dsp:nvSpPr>
        <dsp:cNvPr id="0" name=""/>
        <dsp:cNvSpPr/>
      </dsp:nvSpPr>
      <dsp:spPr>
        <a:xfrm rot="16200000">
          <a:off x="3027266" y="1653638"/>
          <a:ext cx="2022667" cy="62154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0C6187-EDFF-4834-94EF-3D4E6979D991}">
      <dsp:nvSpPr>
        <dsp:cNvPr id="0" name=""/>
        <dsp:cNvSpPr/>
      </dsp:nvSpPr>
      <dsp:spPr>
        <a:xfrm>
          <a:off x="3002699" y="3123"/>
          <a:ext cx="2071801" cy="165744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Kalpurush" panose="02000600000000000000" pitchFamily="2" charset="0"/>
              <a:cs typeface="Kalpurush" panose="02000600000000000000" pitchFamily="2" charset="0"/>
            </a:rPr>
            <a:t>গুচ্ছ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Kalpurush" panose="02000600000000000000" pitchFamily="2" charset="0"/>
              <a:cs typeface="Kalpurush" panose="02000600000000000000" pitchFamily="2" charset="0"/>
            </a:rPr>
            <a:t>ফল</a:t>
          </a:r>
          <a:endParaRPr lang="en-US" sz="3200" kern="1200" dirty="0">
            <a:latin typeface="Kalpurush" panose="02000600000000000000" pitchFamily="2" charset="0"/>
            <a:cs typeface="Kalpurush" panose="02000600000000000000" pitchFamily="2" charset="0"/>
          </a:endParaRPr>
        </a:p>
      </dsp:txBody>
      <dsp:txXfrm>
        <a:off x="3051244" y="51668"/>
        <a:ext cx="1974711" cy="1560351"/>
      </dsp:txXfrm>
    </dsp:sp>
    <dsp:sp modelId="{DD1F886C-70C1-4940-BDBB-690CA22A2A66}">
      <dsp:nvSpPr>
        <dsp:cNvPr id="0" name=""/>
        <dsp:cNvSpPr/>
      </dsp:nvSpPr>
      <dsp:spPr>
        <a:xfrm rot="19500000">
          <a:off x="4721325" y="2527828"/>
          <a:ext cx="2022667" cy="62154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06A522-F8C1-4227-9890-79C6A77DE376}">
      <dsp:nvSpPr>
        <dsp:cNvPr id="0" name=""/>
        <dsp:cNvSpPr/>
      </dsp:nvSpPr>
      <dsp:spPr>
        <a:xfrm>
          <a:off x="5649224" y="1380817"/>
          <a:ext cx="2071801" cy="165744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Kalpurush" panose="02000600000000000000" pitchFamily="2" charset="0"/>
              <a:cs typeface="Kalpurush" panose="02000600000000000000" pitchFamily="2" charset="0"/>
            </a:rPr>
            <a:t>যৌগিক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Kalpurush" panose="02000600000000000000" pitchFamily="2" charset="0"/>
              <a:cs typeface="Kalpurush" panose="02000600000000000000" pitchFamily="2" charset="0"/>
            </a:rPr>
            <a:t>ফল</a:t>
          </a:r>
          <a:endParaRPr lang="en-US" sz="3200" kern="1200" dirty="0">
            <a:latin typeface="Kalpurush" panose="02000600000000000000" pitchFamily="2" charset="0"/>
            <a:cs typeface="Kalpurush" panose="02000600000000000000" pitchFamily="2" charset="0"/>
          </a:endParaRPr>
        </a:p>
      </dsp:txBody>
      <dsp:txXfrm>
        <a:off x="5697769" y="1429362"/>
        <a:ext cx="1974711" cy="1560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D5921-1C5D-4A86-B6CC-6BD11EE5E561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4E74A-8BFF-48F5-9BF6-BED4FF6FF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9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4E74A-8BFF-48F5-9BF6-BED4FF6FF67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04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4E74A-8BFF-48F5-9BF6-BED4FF6FF6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20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4E74A-8BFF-48F5-9BF6-BED4FF6FF67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75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4E74A-8BFF-48F5-9BF6-BED4FF6FF67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49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6D3A-C944-4046-ACCA-11BFFF0CEBE6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65AA-2C6B-491C-8F1C-768C2BEFA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6D3A-C944-4046-ACCA-11BFFF0CEBE6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65AA-2C6B-491C-8F1C-768C2BEFA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6D3A-C944-4046-ACCA-11BFFF0CEBE6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65AA-2C6B-491C-8F1C-768C2BEFA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6D3A-C944-4046-ACCA-11BFFF0CEBE6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65AA-2C6B-491C-8F1C-768C2BEFA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6D3A-C944-4046-ACCA-11BFFF0CEBE6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65AA-2C6B-491C-8F1C-768C2BEFA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6D3A-C944-4046-ACCA-11BFFF0CEBE6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65AA-2C6B-491C-8F1C-768C2BEFA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6D3A-C944-4046-ACCA-11BFFF0CEBE6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65AA-2C6B-491C-8F1C-768C2BEFA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6D3A-C944-4046-ACCA-11BFFF0CEBE6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65AA-2C6B-491C-8F1C-768C2BEFA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6D3A-C944-4046-ACCA-11BFFF0CEBE6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65AA-2C6B-491C-8F1C-768C2BEFA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6D3A-C944-4046-ACCA-11BFFF0CEBE6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65AA-2C6B-491C-8F1C-768C2BEFA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36D3A-C944-4046-ACCA-11BFFF0CEBE6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565AA-2C6B-491C-8F1C-768C2BEFA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36D3A-C944-4046-ACCA-11BFFF0CEBE6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565AA-2C6B-491C-8F1C-768C2BEFA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"/>
            <a:ext cx="9082768" cy="68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2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05192585"/>
              </p:ext>
            </p:extLst>
          </p:nvPr>
        </p:nvGraphicFramePr>
        <p:xfrm>
          <a:off x="762000" y="304800"/>
          <a:ext cx="80772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0" y="5867400"/>
            <a:ext cx="41148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ফলের শ্রেণিবিভাগ</a:t>
            </a:r>
            <a:endParaRPr lang="en-US" sz="4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4435"/>
            <a:ext cx="4191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ফলের শ্রেণিবিভাগ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609600" y="838200"/>
            <a:ext cx="5562600" cy="13849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সরল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ফলঃ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যে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ফল একটি ফুলের একটিমাত্র গর্ভপত্র বা একাধিক যুক্ত গর্ভপত্র বিশিষ্ট ডিম্বাশয় থেকে  সৃষ্টি হয় তাকে সরল ফল বলে।যেমন,আম।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Mango &amp; Peach foodnetb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0"/>
            <a:ext cx="2819400" cy="2209800"/>
          </a:xfrm>
          <a:prstGeom prst="rect">
            <a:avLst/>
          </a:prstGeom>
        </p:spPr>
      </p:pic>
      <p:pic>
        <p:nvPicPr>
          <p:cNvPr id="6" name="Picture 5" descr="show_image_spPGNewspro.php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362200"/>
            <a:ext cx="2971800" cy="2057400"/>
          </a:xfrm>
          <a:prstGeom prst="rect">
            <a:avLst/>
          </a:prstGeom>
        </p:spPr>
      </p:pic>
      <p:pic>
        <p:nvPicPr>
          <p:cNvPr id="7" name="Picture 6" descr="jackfrui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4495800"/>
            <a:ext cx="2971800" cy="1981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8637" y="2574667"/>
            <a:ext cx="5562600" cy="1569660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গুচ্ছফলঃ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যে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সব ফল একটি ফুলের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একাধিক মুক্ত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গর্ভপত্র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বিশিষ্ট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ডিম্বাশয়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সৃষ্টি হয় তাকে গুচ্ছ ফল বলে।যেমন,আতা।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611231"/>
            <a:ext cx="5486400" cy="138499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যৌগিকফলঃ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পুষ্পমঞ্জরীর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সব ফুল মিলে যখন একটি ফলে পরিনত হয় তখন সে ফলকে যৌগিক ফল বলে।যেমন,কাঠাল।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5-Point Star 11"/>
          <p:cNvSpPr/>
          <p:nvPr/>
        </p:nvSpPr>
        <p:spPr>
          <a:xfrm flipH="1">
            <a:off x="0" y="685800"/>
            <a:ext cx="457200" cy="6858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 flipH="1">
            <a:off x="0" y="4343400"/>
            <a:ext cx="457200" cy="6096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0" y="2286000"/>
            <a:ext cx="533400" cy="6096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4724400" cy="769441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457200" y="4572000"/>
            <a:ext cx="8387270" cy="1446550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(৩)গুচ্ছফল ও যৌগিক ফলের মধ্যে ২টি </a:t>
            </a:r>
          </a:p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পার্থক্য লিখ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905000"/>
            <a:ext cx="8229600" cy="769441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ফল কাকে বলে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1" y="3191235"/>
            <a:ext cx="8229600" cy="7694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(২) ফলের কয়টি অংশ ও কি কি?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304800"/>
            <a:ext cx="2667000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মূল্যায়ন</a:t>
            </a:r>
            <a:endParaRPr lang="en-US" sz="7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4" y="2057400"/>
            <a:ext cx="8677275" cy="129540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(১) যৌগিক ফলের ৩টি উদাহরন দাও।</a:t>
            </a:r>
            <a:endParaRPr lang="en-US" sz="4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4" y="4038600"/>
            <a:ext cx="9058276" cy="1828800"/>
          </a:xfrm>
          <a:prstGeom prst="rect">
            <a:avLst/>
          </a:prstGeom>
          <a:ln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(২)সরল </a:t>
            </a:r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ফল</a:t>
            </a:r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কাকে বলে?১টি</a:t>
            </a:r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উদাহরন</a:t>
            </a:r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দাও</a:t>
            </a:r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4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685800"/>
            <a:ext cx="2514600" cy="76944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বাড়ীর কাজ</a:t>
            </a:r>
            <a:endParaRPr lang="en-US" sz="4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133600"/>
            <a:ext cx="8077200" cy="2819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ফলের শ্রেনিবিভাগ আলোচনা কর</a:t>
            </a:r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bn-BD" sz="4400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owers_gift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81000"/>
            <a:ext cx="8741889" cy="608704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UL15assrt10_2_PF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01037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42784" y="152400"/>
            <a:ext cx="7991615" cy="5562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আসসালামু</a:t>
            </a:r>
            <a:r>
              <a:rPr lang="en-US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আলাইকুম</a:t>
            </a:r>
            <a:endParaRPr lang="en-US" sz="4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71" y="1073293"/>
            <a:ext cx="4688529" cy="46927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336" y="52530"/>
            <a:ext cx="4716463" cy="1066800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উপস্থাপনায়</a:t>
            </a:r>
            <a:endParaRPr lang="en-US" sz="4000" dirty="0">
              <a:solidFill>
                <a:srgbClr val="00B05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207" y="5727984"/>
            <a:ext cx="4688528" cy="1058863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মোঃ</a:t>
            </a:r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রিয়াজ</a:t>
            </a:r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উদ্দিন</a:t>
            </a:r>
            <a:endParaRPr lang="en-US" sz="4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2" name="AutoShape 2" descr="অষ্টম শ্রেণির বিজ্ঞান বই pdf download | Class 8 Science Book pdf |৮ম শ্রেণির  বিজ্ঞান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4" descr="অষ্টম শ্রেণির বিজ্ঞান বই pdf download | Class 8 Science Book pdf |৮ম শ্রেণির  বিজ্ঞান"/>
          <p:cNvSpPr>
            <a:spLocks noChangeAspect="1" noChangeArrowheads="1"/>
          </p:cNvSpPr>
          <p:nvPr/>
        </p:nvSpPr>
        <p:spPr bwMode="auto">
          <a:xfrm>
            <a:off x="6629400" y="2133600"/>
            <a:ext cx="1676400" cy="167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1105042"/>
            <a:ext cx="3742371" cy="465469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105399" y="374015"/>
            <a:ext cx="3742371" cy="699278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সহকারি</a:t>
            </a:r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শিক্ষক</a:t>
            </a:r>
            <a:endParaRPr lang="en-US" sz="32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399" y="5903599"/>
            <a:ext cx="3742371" cy="954401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r>
              <a:rPr lang="en-US" sz="24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বড়ৈকান্দি</a:t>
            </a:r>
            <a:r>
              <a:rPr lang="en-US" sz="2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বাহরুল</a:t>
            </a:r>
            <a:r>
              <a:rPr lang="en-US" sz="2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r>
              <a:rPr lang="en-US" sz="24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উলূম</a:t>
            </a:r>
            <a:r>
              <a:rPr lang="en-US" sz="2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দাখিল</a:t>
            </a:r>
            <a:r>
              <a:rPr lang="en-US" sz="2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মাদরাসা</a:t>
            </a:r>
            <a:endParaRPr lang="en-US" sz="24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rui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014845"/>
            <a:ext cx="8001000" cy="53097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362200" y="33337"/>
            <a:ext cx="4953000" cy="76944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ছবিটি লক্ষ্য কর</a:t>
            </a:r>
            <a:endParaRPr lang="en-US" sz="44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143000" y="152400"/>
            <a:ext cx="6019800" cy="1676400"/>
          </a:xfrm>
          <a:prstGeom prst="ribbon">
            <a:avLst>
              <a:gd name="adj1" fmla="val 7292"/>
              <a:gd name="adj2" fmla="val 4894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পাঠ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শিরোনাম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981200"/>
            <a:ext cx="8839200" cy="4495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</a:t>
            </a:r>
            <a:r>
              <a:rPr lang="en-US" sz="3600" b="1" dirty="0" err="1" smtClean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আমাদের</a:t>
            </a:r>
            <a:r>
              <a:rPr lang="en-US" sz="3600" b="1" dirty="0" smtClean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আজকের</a:t>
            </a:r>
            <a:r>
              <a:rPr lang="en-US" sz="3600" b="1" dirty="0" smtClean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পাঠ</a:t>
            </a:r>
            <a:r>
              <a:rPr lang="en-US" sz="3600" b="1" dirty="0" smtClean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r>
              <a:rPr lang="en-US" sz="4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ফলের</a:t>
            </a:r>
            <a:r>
              <a:rPr lang="en-US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উৎপত্তি</a:t>
            </a:r>
            <a:r>
              <a:rPr lang="en-US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ও </a:t>
            </a:r>
            <a:r>
              <a:rPr lang="en-US" sz="4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শ্রেণী</a:t>
            </a:r>
            <a:r>
              <a:rPr lang="en-US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বিভাগ</a:t>
            </a:r>
            <a:endParaRPr lang="en-US" sz="4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693247"/>
            <a:ext cx="8686800" cy="769441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ফল কি তা বলতে পারবে।</a:t>
            </a:r>
            <a:endParaRPr lang="en-US" sz="4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9062" y="2984569"/>
            <a:ext cx="8686800" cy="14465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একটি আদর্শ ফলের কয়টি অংশ তা </a:t>
            </a:r>
          </a:p>
          <a:p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বলতে পারবে।</a:t>
            </a:r>
            <a:endParaRPr lang="en-US" sz="44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687" y="4953000"/>
            <a:ext cx="8672513" cy="149709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ফলের শ্রেণিবিভাগ আলোচনা করতে </a:t>
            </a:r>
          </a:p>
          <a:p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পারবে।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43200" y="228600"/>
            <a:ext cx="3124200" cy="70788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শিখণ</a:t>
            </a:r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ফল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6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81200" y="2547088"/>
            <a:ext cx="4495800" cy="7694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ফলের </a:t>
            </a:r>
            <a:r>
              <a:rPr lang="bn-BD" sz="44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বিভিন্ন</a:t>
            </a:r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অংশ</a:t>
            </a:r>
            <a:endParaRPr lang="en-US" sz="4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567" y="3762403"/>
            <a:ext cx="8602266" cy="12905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একটি আদর্শ ফলের প্রধানতঃদুইটি অংশ     থাকে।</a:t>
            </a:r>
            <a:endParaRPr lang="en-US" sz="4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328" y="5715000"/>
            <a:ext cx="8754071" cy="76944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যেমন </a:t>
            </a:r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(১)</a:t>
            </a:r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ফলত্বক  ও</a:t>
            </a:r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(২</a:t>
            </a:r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)</a:t>
            </a:r>
            <a:r>
              <a:rPr lang="en-US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BD" sz="44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বীজ</a:t>
            </a:r>
            <a:endParaRPr lang="en-US" sz="4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85800"/>
            <a:ext cx="8915400" cy="1323439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ফুলের গর্ভাশয়  নিষিক্ত,পরিপুষ্ট ও পরিণত হয়ে যে অংগ গঠন করে তাকে ফল বলে।</a:t>
            </a:r>
            <a:endParaRPr lang="en-US" sz="4000" i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0800000" flipV="1">
            <a:off x="228600" y="3733800"/>
            <a:ext cx="4229826" cy="2800767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২)বীজঃ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ফলের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অভ্যন্তরে আমের একটি মাত্র বীজ আটির মধ্যে লুকানো থাকে।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295400"/>
            <a:ext cx="4191000" cy="2123658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১)ফলত্বকঃ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ফলের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বাইরের আবরনকে ফলত্বক বলে।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304800"/>
            <a:ext cx="3886200" cy="769441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ফলের বিভিন্ন অংশ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AutoShape 2" descr="মটরশুঁটি | 944801 | কালের কণ্ঠ | kalerkanth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766720"/>
            <a:ext cx="4267200" cy="2862680"/>
          </a:xfrm>
          <a:prstGeom prst="rect">
            <a:avLst/>
          </a:prstGeom>
        </p:spPr>
      </p:pic>
      <p:sp>
        <p:nvSpPr>
          <p:cNvPr id="5" name="AutoShape 4" descr="কেন স্বাদ নেই টুকটুকে হলুদ পাকা আমে | BD Times365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295400"/>
            <a:ext cx="4114800" cy="20658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ngo &amp; Peach foodnetb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0"/>
            <a:ext cx="4495800" cy="2895600"/>
          </a:xfrm>
          <a:prstGeom prst="rect">
            <a:avLst/>
          </a:prstGeom>
        </p:spPr>
      </p:pic>
      <p:pic>
        <p:nvPicPr>
          <p:cNvPr id="4" name="Picture 3" descr="jackfrui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657600"/>
            <a:ext cx="4363571" cy="2514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2819400"/>
            <a:ext cx="381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শুষ্ক ফল(মটর)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27432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রসাল ফল (আম)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show_image_spPGNewspro.php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548" y="3657600"/>
            <a:ext cx="4167052" cy="2514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90600" y="6088559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গুচ্ছ ফল(আতা)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6134725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যৌগিক ফল (কাঠাল)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152401"/>
            <a:ext cx="3962400" cy="25668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260</Words>
  <Application>Microsoft Office PowerPoint</Application>
  <PresentationFormat>On-screen Show (4:3)</PresentationFormat>
  <Paragraphs>56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Kalpurush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</dc:creator>
  <cp:lastModifiedBy>Riaz Uddin Duk Sir</cp:lastModifiedBy>
  <cp:revision>138</cp:revision>
  <dcterms:created xsi:type="dcterms:W3CDTF">2012-05-11T06:41:27Z</dcterms:created>
  <dcterms:modified xsi:type="dcterms:W3CDTF">2020-12-06T16:18:18Z</dcterms:modified>
</cp:coreProperties>
</file>