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7" r:id="rId1"/>
  </p:sldMasterIdLst>
  <p:notesMasterIdLst>
    <p:notesMasterId r:id="rId27"/>
  </p:notesMasterIdLst>
  <p:sldIdLst>
    <p:sldId id="427" r:id="rId2"/>
    <p:sldId id="426" r:id="rId3"/>
    <p:sldId id="403" r:id="rId4"/>
    <p:sldId id="425" r:id="rId5"/>
    <p:sldId id="259" r:id="rId6"/>
    <p:sldId id="313" r:id="rId7"/>
    <p:sldId id="315" r:id="rId8"/>
    <p:sldId id="316" r:id="rId9"/>
    <p:sldId id="317" r:id="rId10"/>
    <p:sldId id="318" r:id="rId11"/>
    <p:sldId id="320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2" r:id="rId20"/>
    <p:sldId id="344" r:id="rId21"/>
    <p:sldId id="400" r:id="rId22"/>
    <p:sldId id="305" r:id="rId23"/>
    <p:sldId id="401" r:id="rId24"/>
    <p:sldId id="306" r:id="rId25"/>
    <p:sldId id="41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æ·±è²æ ·å¼ 1 - å¼ºè°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ä¸­åº¦æ ·å¼ 2 - å¼ºè°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118B1-CF99-45E4-91DA-BF26C8D10790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5422A-36AA-4F99-9DBD-5270494E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4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হাইড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দেখাতেও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24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C4627-452B-4529-B4ED-0BBE71673D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47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2563191-C026-47E9-A637-9A16582AF3A4}" type="slidenum">
              <a:rPr lang="en-US" altLang="en-US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83EB7E-8A53-4EE4-9706-C75326A6D2F4}" type="slidenum">
              <a:rPr lang="en-US" altLang="en-US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A30EF18-B362-4CA5-86F7-80C667AB863B}" type="slidenum">
              <a:rPr lang="en-US" altLang="en-US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1E2F60E-428C-481B-9AC3-DEE5E0C1C588}" type="slidenum">
              <a:rPr lang="en-US" altLang="en-US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0DED18B-2DD9-4664-9CC0-0A97C37D75B8}" type="slidenum">
              <a:rPr lang="en-US" altLang="en-US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4F5CA92-5A3F-4998-B1AF-B9F4BE0C5FD8}" type="slidenum">
              <a:rPr lang="en-US" altLang="en-US"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570C911-59B2-4185-957E-4F7FFE56321A}" type="slidenum">
              <a:rPr lang="en-US" altLang="en-US"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98829BE-BD03-431D-B464-095B3D7A70A8}" type="slidenum">
              <a:rPr lang="en-US" altLang="en-US"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894F28A-21F1-48B9-BAB3-0E3087AFB51A}" type="slidenum">
              <a:rPr lang="en-US" altLang="en-US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DF3BDEC-795C-4CB7-84AB-4A9E69F6C21B}" type="slidenum">
              <a:rPr lang="en-US" altLang="en-US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CFE27C1-6781-4BF6-96A1-A4B6915C1870}" type="slidenum">
              <a:rPr lang="en-US" altLang="en-US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48835EF-20A1-45A6-BFA6-65F3F7777593}" type="slidenum">
              <a:rPr lang="en-US" altLang="en-US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4B05C81-75CD-4932-A40C-E6ED28913ED6}" type="slidenum">
              <a:rPr lang="en-US" altLang="en-US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3056C8-A376-4058-BCBB-FE467D24CF87}" type="slidenum">
              <a:rPr lang="en-US" altLang="en-US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79973EE-6153-40A8-92EC-5447B314A7F5}" type="slidenum">
              <a:rPr lang="en-US" altLang="en-US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12A1F69-2613-4DF3-A68E-8F59B74ECE1E}" type="slidenum">
              <a:rPr lang="en-US" altLang="en-US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25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069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0829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308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250922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226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6594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33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363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919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786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4803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890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9388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7366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0439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10D5-DEB8-4287-8E27-9C891A8A89F1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978FE5C-05D7-4EC0-A2B8-9C5131579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0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audio" Target="../media/audio1.wav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audio" Target="../media/audio1.wav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43" y="-664871"/>
            <a:ext cx="7620000" cy="5715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26631" y="4732313"/>
            <a:ext cx="5311069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60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বুলিয়ান </a:t>
            </a:r>
            <a:r>
              <a:rPr lang="en-US" sz="6000" b="1" dirty="0" err="1">
                <a:ln/>
                <a:latin typeface="nikosh"/>
              </a:rPr>
              <a:t>অ্যালজেবরা</a:t>
            </a:r>
            <a:r>
              <a:rPr lang="en-GB" sz="6000" dirty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5511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6072" y="3445960"/>
            <a:ext cx="7894320" cy="614680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51740" y="4549202"/>
            <a:ext cx="7893685" cy="60769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Rectangle: Rounded Corners 2"/>
          <p:cNvSpPr/>
          <p:nvPr/>
        </p:nvSpPr>
        <p:spPr>
          <a:xfrm>
            <a:off x="2149475" y="224402"/>
            <a:ext cx="6336405" cy="113792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বুলিয়ান</a:t>
            </a:r>
            <a:r>
              <a:rPr lang="en-US" sz="48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48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পূরক</a:t>
            </a:r>
          </a:p>
        </p:txBody>
      </p:sp>
      <p:sp>
        <p:nvSpPr>
          <p:cNvPr id="9" name="Rectangle 8"/>
          <p:cNvSpPr/>
          <p:nvPr/>
        </p:nvSpPr>
        <p:spPr>
          <a:xfrm>
            <a:off x="512617" y="1620132"/>
            <a:ext cx="8541231" cy="1478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বুলিয়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বীজগণিতে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চলকের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সম্ভাব্য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২টি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মান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০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এবং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১।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এক্ষেত্রে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600" b="1" dirty="0" smtClean="0">
                <a:ln/>
                <a:solidFill>
                  <a:schemeClr val="accent4"/>
                </a:solidFill>
                <a:effectLst/>
                <a:latin typeface="nikosh"/>
              </a:rPr>
              <a:t>১</a:t>
            </a:r>
            <a:r>
              <a:rPr lang="bn-BD" sz="3600" b="1" dirty="0" smtClean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এর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পূরক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০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এবং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০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এর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পূরক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১।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63414" y="2953725"/>
            <a:ext cx="4116070" cy="66421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9444" y="4002745"/>
            <a:ext cx="4116070" cy="66421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60239" y="5002235"/>
            <a:ext cx="4119245" cy="63563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62779" y="5975690"/>
            <a:ext cx="4116705" cy="61214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88069" y="2928960"/>
            <a:ext cx="4078605" cy="67564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74099" y="3971630"/>
            <a:ext cx="4078605" cy="67564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88069" y="4998425"/>
            <a:ext cx="4090670" cy="65659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88069" y="5973785"/>
            <a:ext cx="4091305" cy="61595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Rectangle: Rounded Corners 2"/>
          <p:cNvSpPr/>
          <p:nvPr/>
        </p:nvSpPr>
        <p:spPr>
          <a:xfrm>
            <a:off x="1298715" y="217808"/>
            <a:ext cx="8271163" cy="1210942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বুলিয়ান</a:t>
            </a:r>
            <a:r>
              <a:rPr lang="en-US" sz="44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উপপাদ্য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98715" y="1696621"/>
            <a:ext cx="8280659" cy="790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মৌলিক</a:t>
            </a:r>
            <a:r>
              <a:rPr lang="en-US" sz="44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উপপাদ্য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5316" y="3973266"/>
            <a:ext cx="4070350" cy="52451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53886" y="4819721"/>
            <a:ext cx="4070350" cy="56769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76151" y="3969456"/>
            <a:ext cx="4371975" cy="52832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65356" y="4819721"/>
            <a:ext cx="4382770" cy="56769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Rectangle: Rounded Corners 2"/>
          <p:cNvSpPr/>
          <p:nvPr/>
        </p:nvSpPr>
        <p:spPr>
          <a:xfrm>
            <a:off x="127171" y="472440"/>
            <a:ext cx="8926678" cy="121920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বুলিয়ান</a:t>
            </a:r>
            <a:r>
              <a:rPr lang="en-US" sz="44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উপপাদ্য</a:t>
            </a:r>
          </a:p>
        </p:txBody>
      </p:sp>
      <p:sp>
        <p:nvSpPr>
          <p:cNvPr id="6" name="Rectangle 5"/>
          <p:cNvSpPr/>
          <p:nvPr/>
        </p:nvSpPr>
        <p:spPr>
          <a:xfrm>
            <a:off x="181514" y="2433038"/>
            <a:ext cx="4479892" cy="791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বিনিময়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উপপাদ্য</a:t>
            </a:r>
          </a:p>
        </p:txBody>
      </p:sp>
      <p:sp>
        <p:nvSpPr>
          <p:cNvPr id="7" name="Rectangle 6"/>
          <p:cNvSpPr/>
          <p:nvPr/>
        </p:nvSpPr>
        <p:spPr>
          <a:xfrm>
            <a:off x="5776151" y="2433038"/>
            <a:ext cx="4426260" cy="791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অনুষঙ্গ</a:t>
            </a:r>
            <a:r>
              <a:rPr lang="en-US" sz="40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40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উপপাদ্য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8524" y="3322955"/>
            <a:ext cx="3816985" cy="71818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8049" y="4731385"/>
            <a:ext cx="3816985" cy="76898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42569" y="3329940"/>
            <a:ext cx="3807460" cy="71628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52094" y="4731385"/>
            <a:ext cx="3797935" cy="76898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Rectangle 3"/>
          <p:cNvSpPr/>
          <p:nvPr/>
        </p:nvSpPr>
        <p:spPr>
          <a:xfrm>
            <a:off x="6110605" y="2239645"/>
            <a:ext cx="3939424" cy="73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ডি-মরগ্যান</a:t>
            </a:r>
            <a:r>
              <a:rPr lang="en-US" sz="36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উপপাদ্য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48524" y="767080"/>
            <a:ext cx="9502140" cy="111315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বুলিয়ান</a:t>
            </a:r>
            <a:r>
              <a:rPr lang="en-US" sz="44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উপপাদ্য</a:t>
            </a:r>
          </a:p>
        </p:txBody>
      </p:sp>
      <p:sp>
        <p:nvSpPr>
          <p:cNvPr id="7" name="Rectangle 6"/>
          <p:cNvSpPr/>
          <p:nvPr/>
        </p:nvSpPr>
        <p:spPr>
          <a:xfrm>
            <a:off x="504074" y="2234565"/>
            <a:ext cx="4784090" cy="735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সহায়ক</a:t>
            </a:r>
            <a:r>
              <a:rPr lang="en-US" sz="40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40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উপপাদ্য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94375" y="3208110"/>
            <a:ext cx="4512310" cy="74041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94375" y="4311740"/>
            <a:ext cx="4512310" cy="76644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Rectangle: Rounded Corners 3"/>
          <p:cNvSpPr/>
          <p:nvPr/>
        </p:nvSpPr>
        <p:spPr>
          <a:xfrm>
            <a:off x="635" y="599530"/>
            <a:ext cx="10306050" cy="133667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 err="1">
                <a:ln/>
                <a:solidFill>
                  <a:schemeClr val="tx1"/>
                </a:solidFill>
                <a:effectLst/>
                <a:latin typeface="nikosh"/>
              </a:rPr>
              <a:t>বুলিয়ান</a:t>
            </a:r>
            <a:r>
              <a:rPr lang="en-US" sz="48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4800" b="1" dirty="0" err="1">
                <a:ln/>
                <a:solidFill>
                  <a:schemeClr val="tx1"/>
                </a:solidFill>
                <a:effectLst/>
                <a:latin typeface="nikosh"/>
              </a:rPr>
              <a:t>উপপাদ্য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999705"/>
            <a:ext cx="10306685" cy="788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বিভাজন</a:t>
            </a:r>
            <a:r>
              <a:rPr lang="en-US" sz="40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40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উপপাদ্য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70" y="3206205"/>
            <a:ext cx="4738370" cy="72136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70" y="4311740"/>
            <a:ext cx="4738370" cy="76644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4440" y="5219619"/>
            <a:ext cx="8230235" cy="96583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Rectangle: Rounded Corners 2"/>
          <p:cNvSpPr/>
          <p:nvPr/>
        </p:nvSpPr>
        <p:spPr>
          <a:xfrm>
            <a:off x="1041659" y="197663"/>
            <a:ext cx="8243016" cy="123168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 err="1">
                <a:ln/>
                <a:solidFill>
                  <a:schemeClr val="tx1"/>
                </a:solidFill>
                <a:effectLst/>
                <a:latin typeface="nikosh"/>
              </a:rPr>
              <a:t>সূত্রসমূহের</a:t>
            </a:r>
            <a:r>
              <a:rPr lang="en-US" sz="48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4800" b="1" dirty="0" err="1">
                <a:ln/>
                <a:solidFill>
                  <a:schemeClr val="tx1"/>
                </a:solidFill>
                <a:effectLst/>
                <a:latin typeface="nikosh"/>
              </a:rPr>
              <a:t>ব্যাখ্যা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83015" y="1824274"/>
            <a:ext cx="8242935" cy="110490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4440" y="3049189"/>
            <a:ext cx="8244205" cy="99314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4440" y="4162344"/>
            <a:ext cx="8230235" cy="96583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8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81505" y="1595755"/>
            <a:ext cx="8242300" cy="67691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82140" y="2379980"/>
            <a:ext cx="8241665" cy="67691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80870" y="3244850"/>
            <a:ext cx="8242300" cy="69278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35150" y="4058285"/>
            <a:ext cx="8274050" cy="64008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35150" y="4829175"/>
            <a:ext cx="8274050" cy="73850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35150" y="5717540"/>
            <a:ext cx="8274050" cy="73850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Rectangle: Rounded Corners 6"/>
          <p:cNvSpPr/>
          <p:nvPr/>
        </p:nvSpPr>
        <p:spPr>
          <a:xfrm>
            <a:off x="1881505" y="469265"/>
            <a:ext cx="8242935" cy="98488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সূত্রসমূহের</a:t>
            </a:r>
            <a:r>
              <a:rPr lang="en-US" sz="44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ব্যাখ্যা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10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75790" y="1687195"/>
            <a:ext cx="8220710" cy="71056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75790" y="2550795"/>
            <a:ext cx="8220710" cy="65849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54200" y="3336290"/>
            <a:ext cx="4232910" cy="66230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96000" y="3336290"/>
            <a:ext cx="3990340" cy="66103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63725" y="4151630"/>
            <a:ext cx="4222750" cy="80327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09970" y="4152900"/>
            <a:ext cx="3980815" cy="80327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61820" y="5158105"/>
            <a:ext cx="8235950" cy="71882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9" name="Rectangle: Rounded Corners 8"/>
          <p:cNvSpPr/>
          <p:nvPr/>
        </p:nvSpPr>
        <p:spPr>
          <a:xfrm>
            <a:off x="1853937" y="492901"/>
            <a:ext cx="8243016" cy="111169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সূত্রসমূহের</a:t>
            </a:r>
            <a:r>
              <a:rPr lang="en-US" sz="44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44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ব্যাখ্যা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682625" y="415568"/>
            <a:ext cx="8680316" cy="1209675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 err="1">
                <a:ln/>
                <a:solidFill>
                  <a:schemeClr val="tx1"/>
                </a:solidFill>
                <a:effectLst/>
                <a:latin typeface="nikosh"/>
              </a:rPr>
              <a:t>সত্যক</a:t>
            </a:r>
            <a:r>
              <a:rPr lang="en-US" sz="48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4800" b="1" dirty="0" err="1">
                <a:ln/>
                <a:solidFill>
                  <a:schemeClr val="tx1"/>
                </a:solidFill>
                <a:effectLst/>
                <a:latin typeface="nikosh"/>
              </a:rPr>
              <a:t>সারণি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501" y="2740696"/>
            <a:ext cx="5704840" cy="2599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/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লজিক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ফাংশনে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এক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বা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একাধিক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ইনপুট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থাকে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কিন্তু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একটি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মাত্র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আউটপুট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পাওয়া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যায়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যে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সারণির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সাহায্যে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এই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ইনপুট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এবং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আউটপুটের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মধ্যে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সস্পক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দেখানো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যায়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তাকে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সত্যক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সারণি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800" b="1" dirty="0" err="1">
                <a:ln/>
                <a:solidFill>
                  <a:schemeClr val="accent4"/>
                </a:solidFill>
                <a:effectLst/>
              </a:rPr>
              <a:t>বলে</a:t>
            </a:r>
            <a:r>
              <a:rPr lang="en-US" sz="2800" b="1" dirty="0">
                <a:ln/>
                <a:solidFill>
                  <a:schemeClr val="accent4"/>
                </a:solidFill>
                <a:effectLst/>
              </a:rPr>
              <a:t>।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72423" y="2740696"/>
            <a:ext cx="5019040" cy="259905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12906" y="1562198"/>
            <a:ext cx="8248650" cy="109283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67821" y="2927448"/>
            <a:ext cx="8275955" cy="192976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67821" y="5275678"/>
            <a:ext cx="8294370" cy="115252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9" name="Rectangle: Rounded Corners 8"/>
          <p:cNvSpPr/>
          <p:nvPr/>
        </p:nvSpPr>
        <p:spPr>
          <a:xfrm>
            <a:off x="1018763" y="244322"/>
            <a:ext cx="8243015" cy="120361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/>
              </a:rPr>
              <a:t>সত্যক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/>
              </a:rPr>
              <a:t>সারণি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8609" y="297081"/>
            <a:ext cx="8519452" cy="1333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63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5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5630" y="4534078"/>
            <a:ext cx="406037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ফাতিমা আক্তার  হাসি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700" dirty="0">
                <a:latin typeface="NikoshBAN" pitchFamily="2" charset="0"/>
                <a:cs typeface="NikoshBAN" pitchFamily="2" charset="0"/>
              </a:rPr>
              <a:t>প্রভাষক </a:t>
            </a:r>
            <a:r>
              <a:rPr lang="en-US" sz="27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700" dirty="0" err="1">
                <a:latin typeface="NikoshBAN" pitchFamily="2" charset="0"/>
                <a:cs typeface="NikoshBAN" pitchFamily="2" charset="0"/>
              </a:rPr>
              <a:t>আইসি</a:t>
            </a:r>
            <a:r>
              <a:rPr lang="en-GB" sz="2700" dirty="0" err="1">
                <a:latin typeface="NikoshBAN" pitchFamily="2" charset="0"/>
                <a:cs typeface="NikoshBAN" pitchFamily="2" charset="0"/>
              </a:rPr>
              <a:t>টি)</a:t>
            </a:r>
          </a:p>
          <a:p>
            <a:pPr algn="ctr"/>
            <a:r>
              <a:rPr lang="en-US" sz="2700" dirty="0">
                <a:latin typeface="NikoshBAN" pitchFamily="2" charset="0"/>
                <a:cs typeface="NikoshBAN" pitchFamily="2" charset="0"/>
              </a:rPr>
              <a:t>ই</a:t>
            </a:r>
            <a:r>
              <a:rPr lang="en-US" sz="2700" dirty="0" err="1">
                <a:latin typeface="NikoshBAN" pitchFamily="2" charset="0"/>
                <a:cs typeface="NikoshBAN" pitchFamily="2" charset="0"/>
              </a:rPr>
              <a:t>মেইলঃ</a:t>
            </a:r>
            <a:r>
              <a:rPr lang="en-GB" sz="1500" b="1" dirty="0" err="1">
                <a:latin typeface="NikoshBAN" pitchFamily="2" charset="0"/>
                <a:cs typeface="NikoshBAN" pitchFamily="2" charset="0"/>
              </a:rPr>
              <a:t>fatemahashi</a:t>
            </a:r>
            <a:r>
              <a:rPr lang="en-US" sz="1500" b="1" dirty="0"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36886" y="4476338"/>
            <a:ext cx="354328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তৃতীয়  </a:t>
            </a:r>
            <a:r>
              <a:rPr lang="en-IN" sz="24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অধ্যায়</a:t>
            </a:r>
            <a:r>
              <a:rPr lang="en-IN" sz="2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bn-BD" sz="24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bn-BD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বুলিয়ান </a:t>
            </a:r>
            <a:r>
              <a:rPr lang="en-US" b="1" dirty="0" err="1">
                <a:ln/>
                <a:latin typeface="nikosh"/>
              </a:rPr>
              <a:t>অ্যালজেবরা</a:t>
            </a:r>
            <a:r>
              <a:rPr lang="en-GB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700" dirty="0" smtClean="0">
                <a:latin typeface="NikoshBAN" pitchFamily="2" charset="0"/>
                <a:cs typeface="NikoshBAN" pitchFamily="2" charset="0"/>
              </a:rPr>
              <a:t>০৯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GB" sz="27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7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/২০২০ </a:t>
            </a:r>
            <a:r>
              <a:rPr lang="en-US" sz="2700" dirty="0" err="1">
                <a:latin typeface="NikoshBAN" pitchFamily="2" charset="0"/>
                <a:cs typeface="NikoshBAN" pitchFamily="2" charset="0"/>
              </a:rPr>
              <a:t>ইং</a:t>
            </a:r>
            <a:endParaRPr lang="en-US" sz="27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A1CBCD91-1553-A440-8888-7BC0F3A0312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803" y="1571152"/>
            <a:ext cx="2198916" cy="29629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359" y="1815920"/>
            <a:ext cx="4339551" cy="231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41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450272" y="1799631"/>
          <a:ext cx="11291456" cy="46136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45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5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8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সাধারণ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অ্যালজেবরা</a:t>
                      </a:r>
                      <a:endParaRPr lang="en-US" sz="2400" dirty="0" err="1">
                        <a:latin typeface="nikos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বুলিয়ান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অ্যালজেবরা</a:t>
                      </a:r>
                      <a:endParaRPr lang="en-US" sz="2400" dirty="0" err="1">
                        <a:latin typeface="nikos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202">
                <a:tc>
                  <a:txBody>
                    <a:bodyPr/>
                    <a:lstStyle/>
                    <a:p>
                      <a:r>
                        <a:rPr lang="en-US" sz="2000" dirty="0" err="1"/>
                        <a:t>যে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কোন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অংক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ব্যবহার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করা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যায়</a:t>
                      </a:r>
                      <a:endParaRPr lang="en-US" sz="2000" dirty="0" err="1">
                        <a:latin typeface="nikos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শুধূ</a:t>
                      </a:r>
                      <a:r>
                        <a:rPr lang="en-US" sz="2000" dirty="0"/>
                        <a:t> ০ </a:t>
                      </a:r>
                      <a:r>
                        <a:rPr lang="en-US" sz="2000" dirty="0" err="1"/>
                        <a:t>এবং</a:t>
                      </a:r>
                      <a:r>
                        <a:rPr lang="en-US" sz="2000" dirty="0"/>
                        <a:t> ১ </a:t>
                      </a:r>
                      <a:r>
                        <a:rPr lang="en-US" sz="2000" dirty="0" err="1"/>
                        <a:t>ব্যবহার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হয়</a:t>
                      </a:r>
                      <a:endParaRPr lang="en-US" sz="2000" dirty="0" err="1">
                        <a:latin typeface="nikos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dirty="0" err="1"/>
                        <a:t>যোগ,বিয়োগ,গুন,ভাগ</a:t>
                      </a:r>
                      <a:r>
                        <a:rPr lang="en-US" sz="2000" dirty="0"/>
                        <a:t>,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বর্গ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যে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কোন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গাণিতিক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প্রক্রিয়া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সম্ভব</a:t>
                      </a:r>
                      <a:endParaRPr lang="en-US" sz="2000" dirty="0" err="1">
                        <a:latin typeface="nikos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শুধু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যোগ</a:t>
                      </a:r>
                      <a:r>
                        <a:rPr lang="en-US" sz="2000" dirty="0"/>
                        <a:t> ও </a:t>
                      </a:r>
                      <a:r>
                        <a:rPr lang="en-US" sz="2000" dirty="0" err="1"/>
                        <a:t>গুন</a:t>
                      </a:r>
                      <a:r>
                        <a:rPr lang="en-US" sz="2000" dirty="0"/>
                        <a:t>  </a:t>
                      </a:r>
                      <a:r>
                        <a:rPr lang="en-US" sz="2000" dirty="0" err="1"/>
                        <a:t>গাণিতিক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প্রক্রিয়া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সম্ভব</a:t>
                      </a:r>
                      <a:endParaRPr lang="en-US" sz="2000" dirty="0" err="1">
                        <a:latin typeface="nikos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202">
                <a:tc>
                  <a:txBody>
                    <a:bodyPr/>
                    <a:lstStyle/>
                    <a:p>
                      <a:r>
                        <a:rPr lang="en-US" sz="2000" dirty="0" err="1"/>
                        <a:t>পূরক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চলকের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ব্যবহার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নেই</a:t>
                      </a:r>
                      <a:endParaRPr lang="en-US" sz="2000" dirty="0" err="1">
                        <a:latin typeface="nikos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পূরক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চলকের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ব্যবহার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আছে</a:t>
                      </a:r>
                      <a:endParaRPr lang="en-US" sz="2000" dirty="0" err="1">
                        <a:latin typeface="nikos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202">
                <a:tc>
                  <a:txBody>
                    <a:bodyPr/>
                    <a:lstStyle/>
                    <a:p>
                      <a:r>
                        <a:rPr lang="en-US" sz="2000" dirty="0" err="1"/>
                        <a:t>ভগ্নাংশ,ঋণাতক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সংখ্যা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ব্যবহার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হয়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ভগ্নাংশ,ঋণাতক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সংখ্যা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ব্যবহার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হয়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না</a:t>
                      </a:r>
                      <a:endParaRPr lang="en-US" sz="2000" dirty="0" err="1">
                        <a:latin typeface="nikos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4064">
                <a:tc>
                  <a:txBody>
                    <a:bodyPr/>
                    <a:lstStyle/>
                    <a:p>
                      <a:r>
                        <a:rPr lang="en-US" sz="2000" dirty="0" err="1"/>
                        <a:t>জ্যামিতিক</a:t>
                      </a:r>
                      <a:r>
                        <a:rPr lang="en-US" sz="2000" dirty="0"/>
                        <a:t> ও </a:t>
                      </a:r>
                      <a:r>
                        <a:rPr lang="en-US" sz="2000" dirty="0" err="1"/>
                        <a:t>ত্রিকোণমিতিক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সূত্র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ব্যবহার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করা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যায়</a:t>
                      </a:r>
                      <a:endParaRPr lang="en-US" sz="2000" dirty="0" err="1">
                        <a:latin typeface="nikos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dirty="0" err="1"/>
                        <a:t>জ্যামিতিক</a:t>
                      </a:r>
                      <a:r>
                        <a:rPr lang="en-US" sz="2000" dirty="0"/>
                        <a:t> ও </a:t>
                      </a:r>
                      <a:r>
                        <a:rPr lang="en-US" sz="2000" dirty="0" err="1"/>
                        <a:t>ত্রিকোণমিতিক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সূত্র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ব্যবহার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করা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যায়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না</a:t>
                      </a:r>
                      <a:endParaRPr lang="en-US" sz="2000" dirty="0"/>
                    </a:p>
                    <a:p>
                      <a:endParaRPr lang="en-US" sz="2000" dirty="0">
                        <a:latin typeface="nikos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: Rounded Corners 5"/>
          <p:cNvSpPr/>
          <p:nvPr/>
        </p:nvSpPr>
        <p:spPr>
          <a:xfrm>
            <a:off x="450215" y="537845"/>
            <a:ext cx="11292205" cy="112204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সাধারণ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অ্যালজেবরা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এবং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বুলিয়ান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অ্যালজেবরার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মধ্যে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পাথক্য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/>
          <p:cNvSpPr/>
          <p:nvPr/>
        </p:nvSpPr>
        <p:spPr>
          <a:xfrm>
            <a:off x="687070" y="477520"/>
            <a:ext cx="10839450" cy="1212215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SolaimanLipi" panose="03000609000000000000" pitchFamily="2" charset="0"/>
            </a:endParaRPr>
          </a:p>
          <a:p>
            <a:pPr algn="ctr"/>
            <a:r>
              <a:rPr lang="en-US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SolaimanLipi" panose="03000609000000000000" pitchFamily="2" charset="0"/>
              </a:rPr>
              <a:t>একক কাজ</a:t>
            </a:r>
            <a:r>
              <a:rPr lang="en-US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US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AutoShape 57"/>
          <p:cNvSpPr>
            <a:spLocks noChangeArrowheads="1"/>
          </p:cNvSpPr>
          <p:nvPr/>
        </p:nvSpPr>
        <p:spPr bwMode="auto">
          <a:xfrm>
            <a:off x="687705" y="4437380"/>
            <a:ext cx="5069840" cy="1026160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SolaimanLipi" panose="03000609000000000000" pitchFamily="2" charset="0"/>
              </a:rPr>
              <a:t>গ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SolaimanLipi" panose="03000609000000000000" pitchFamily="2" charset="0"/>
              </a:rPr>
              <a:t>.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ভাগের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মাধ্যমে</a:t>
            </a:r>
          </a:p>
        </p:txBody>
      </p:sp>
      <p:sp>
        <p:nvSpPr>
          <p:cNvPr id="16" name="AutoShape 56"/>
          <p:cNvSpPr>
            <a:spLocks noChangeArrowheads="1"/>
          </p:cNvSpPr>
          <p:nvPr/>
        </p:nvSpPr>
        <p:spPr bwMode="auto">
          <a:xfrm>
            <a:off x="6393815" y="4413885"/>
            <a:ext cx="5119370" cy="1026160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threePt" dir="t"/>
            </a:scene3d>
          </a:bodyPr>
          <a:lstStyle>
            <a:lvl1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SolaimanLipi" panose="03000609000000000000" pitchFamily="2" charset="0"/>
              </a:rPr>
              <a:t>ঘ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SolaimanLipi" panose="03000609000000000000" pitchFamily="2" charset="0"/>
              </a:rPr>
              <a:t>. 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যোগ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 ও 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গুণের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মাধ্যমে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7705" y="5575935"/>
            <a:ext cx="10839450" cy="74676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সঠিক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উত্তর 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: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যোগ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 ও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গুণের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মাধ্যমে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</a:p>
        </p:txBody>
      </p:sp>
      <p:sp>
        <p:nvSpPr>
          <p:cNvPr id="19" name="AutoShape 55"/>
          <p:cNvSpPr>
            <a:spLocks noChangeArrowheads="1"/>
          </p:cNvSpPr>
          <p:nvPr/>
        </p:nvSpPr>
        <p:spPr bwMode="auto">
          <a:xfrm>
            <a:off x="6393815" y="3321685"/>
            <a:ext cx="5133340" cy="1026160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"/>
              <a:cs typeface="SolaimanLipi" panose="03000609000000000000" pitchFamily="2" charset="0"/>
            </a:endParaRPr>
          </a:p>
          <a:p>
            <a:pPr algn="ctr"/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SolaimanLipi" panose="03000609000000000000" pitchFamily="2" charset="0"/>
              </a:rPr>
              <a:t>খ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SolaimanLipi" panose="03000609000000000000" pitchFamily="2" charset="0"/>
              </a:rPr>
              <a:t>. 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গুণের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মাধ্যমে</a:t>
            </a:r>
            <a:endParaRPr 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SolaimanLipi" panose="03000609000000000000" pitchFamily="2" charset="0"/>
              </a:rPr>
              <a:t>  </a:t>
            </a: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auto">
          <a:xfrm>
            <a:off x="687705" y="1725930"/>
            <a:ext cx="10839450" cy="1526540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বুলিয়ান</a:t>
            </a:r>
            <a:r>
              <a:rPr 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অ্যালজেবরা কাজ</a:t>
            </a:r>
            <a:r>
              <a:rPr 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করে</a:t>
            </a:r>
          </a:p>
        </p:txBody>
      </p:sp>
      <p:sp>
        <p:nvSpPr>
          <p:cNvPr id="13" name="AutoShape 53"/>
          <p:cNvSpPr>
            <a:spLocks noChangeArrowheads="1"/>
          </p:cNvSpPr>
          <p:nvPr/>
        </p:nvSpPr>
        <p:spPr bwMode="auto">
          <a:xfrm>
            <a:off x="687705" y="3321685"/>
            <a:ext cx="5069840" cy="1049655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30048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13004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ক.যোগের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মাধ্যমে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6" grpId="0" bldLvl="0" animBg="1"/>
      <p:bldP spid="17" grpId="0" bldLvl="0" animBg="1"/>
      <p:bldP spid="19" grpId="0" bldLvl="0" animBg="1"/>
      <p:bldP spid="12" grpId="0" bldLvl="0" animBg="1"/>
      <p:bldP spid="13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690936" y="2000106"/>
            <a:ext cx="8810936" cy="583565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	১.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জর্জ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বুল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কে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04791" y="2874712"/>
            <a:ext cx="8810937" cy="583565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	২.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বুলিয়ান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অ্যালজেবরা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কী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28885" y="3741966"/>
            <a:ext cx="8810937" cy="583565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	৩.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বুলিয়ান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স্বত:সিদ্ধ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কী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46109" y="4591113"/>
            <a:ext cx="8810937" cy="583565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SolaimanLipi" panose="03000609000000000000" pitchFamily="2" charset="0"/>
              </a:rPr>
              <a:t>	৪.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সত্যক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সারণী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কী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" name="Rectangle: Rounded Corners 26"/>
          <p:cNvSpPr/>
          <p:nvPr/>
        </p:nvSpPr>
        <p:spPr>
          <a:xfrm>
            <a:off x="1691005" y="464185"/>
            <a:ext cx="8810625" cy="1334770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মূল্যায়ন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46350" y="5440219"/>
            <a:ext cx="8810937" cy="583565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	৫. বুলিয়ান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চলক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কী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4" grpId="0" bldLvl="0" animBg="1"/>
      <p:bldP spid="25" grpId="0" bldLvl="0" animBg="1"/>
      <p:bldP spid="26" grpId="0" bldLvl="0" animBg="1"/>
      <p:bldP spid="16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70305" y="2091690"/>
            <a:ext cx="9851390" cy="52197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ক -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দল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72210" y="4125595"/>
            <a:ext cx="9849485" cy="64516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SolaimanLipi" panose="03000609000000000000" pitchFamily="2" charset="0"/>
              </a:rPr>
              <a:t>খ-</a:t>
            </a:r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  <a:cs typeface="SolaimanLipi" panose="03000609000000000000" pitchFamily="2" charset="0"/>
              </a:rPr>
              <a:t>দল</a:t>
            </a:r>
          </a:p>
        </p:txBody>
      </p:sp>
      <p:sp>
        <p:nvSpPr>
          <p:cNvPr id="2" name="Rectangle 1"/>
          <p:cNvSpPr/>
          <p:nvPr/>
        </p:nvSpPr>
        <p:spPr>
          <a:xfrm>
            <a:off x="1171575" y="2772410"/>
            <a:ext cx="9850120" cy="1218565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অ্যালজেবরার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বৈশিষ্ট্যসমূহ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আলোচনা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কর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1171575" y="4829810"/>
            <a:ext cx="9850120" cy="1550035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স্বত:সিদ্ধ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সম্পর্কে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আলোচনা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কর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।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170940" y="598170"/>
            <a:ext cx="9850755" cy="1334770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দলীয়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কাজ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2" grpId="0" bldLvl="0" animBg="1"/>
      <p:bldP spid="2" grpId="0" bldLvl="0" animBg="1"/>
      <p:bldP spid="3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721485" y="3318510"/>
            <a:ext cx="8749665" cy="1322069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সাধারণ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অ্যালজেবরা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এবং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বুলিয়ান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অ্যালজেবরার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মধ্যে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তুলনামূলক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আলোচনা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কর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।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721485" y="1870075"/>
            <a:ext cx="8749030" cy="988060"/>
          </a:xfrm>
          <a:prstGeom prst="chevron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1418" tIns="45709" rIns="91418" bIns="45709" anchor="ctr"/>
          <a:lstStyle/>
          <a:p>
            <a:pPr algn="ctr">
              <a:defRPr/>
            </a:pP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বাড়ীর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olaimanLipi" panose="03000609000000000000" pitchFamily="2" charset="0"/>
                <a:cs typeface="SolaimanLipi" panose="03000609000000000000" pitchFamily="2" charset="0"/>
              </a:rPr>
              <a:t> কাজ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062" y="1232320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endParaRPr lang="bn-BD" sz="8800" b="1" dirty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IN" sz="8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ধন্যবাদ </a:t>
            </a:r>
            <a:endParaRPr lang="en-US" sz="8800" b="1" dirty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841102"/>
            <a:ext cx="6342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     </a:t>
            </a:r>
            <a:r>
              <a:rPr lang="en-IN" sz="2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বিষয়ঃ</a:t>
            </a:r>
            <a:r>
              <a:rPr lang="en-IN" sz="2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IN" sz="24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তথ্য</a:t>
            </a:r>
            <a:r>
              <a:rPr lang="en-IN" sz="2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IN" sz="24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যোগাযোগ</a:t>
            </a:r>
            <a:r>
              <a:rPr lang="en-IN" sz="2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IN" sz="24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প্রযুক্তি</a:t>
            </a:r>
            <a:r>
              <a:rPr lang="en-IN" sz="2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2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5369" y="2022230"/>
            <a:ext cx="708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IN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               </a:t>
            </a: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en-IN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</a:t>
            </a:r>
            <a:r>
              <a:rPr lang="en-IN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IN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শ্রেণিঃ</a:t>
            </a:r>
            <a:r>
              <a:rPr lang="en-IN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IN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একাদশ</a:t>
            </a:r>
            <a:r>
              <a:rPr lang="en-IN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IN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ও </a:t>
            </a: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IN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দ্বাদশ</a:t>
            </a:r>
            <a:r>
              <a:rPr lang="en-IN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IN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IN" dirty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                       </a:t>
            </a:r>
            <a:r>
              <a:rPr lang="bn-BD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en-IN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</a:t>
            </a:r>
            <a:r>
              <a:rPr lang="en-IN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IN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বিষয়</a:t>
            </a:r>
            <a:r>
              <a:rPr lang="en-IN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IN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কোডঃ</a:t>
            </a:r>
            <a:r>
              <a:rPr lang="en-IN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IN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২৭৫</a:t>
            </a:r>
            <a:endParaRPr lang="bn-BD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en-IN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       </a:t>
            </a:r>
            <a:r>
              <a:rPr lang="en-IN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আলোচনার</a:t>
            </a:r>
            <a:r>
              <a:rPr lang="en-IN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IN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বিষয়ঃ</a:t>
            </a:r>
            <a:r>
              <a:rPr lang="en-IN" b="1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bn-BD" b="1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তৃতীয়  </a:t>
            </a:r>
            <a:r>
              <a:rPr lang="en-IN" b="1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অধ্যায়</a:t>
            </a:r>
            <a:r>
              <a:rPr lang="en-IN" b="1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–</a:t>
            </a:r>
            <a:r>
              <a:rPr lang="bn-BD" b="1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IN" b="1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( </a:t>
            </a:r>
            <a:r>
              <a:rPr lang="bn-BD" b="1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বুলিয়ান </a:t>
            </a:r>
            <a:r>
              <a:rPr lang="en-US" sz="1400" b="1" dirty="0" err="1" smtClean="0">
                <a:ln/>
                <a:solidFill>
                  <a:srgbClr val="C00000"/>
                </a:solidFill>
                <a:latin typeface="nikosh"/>
              </a:rPr>
              <a:t>অ্যালজেবরা</a:t>
            </a:r>
            <a:r>
              <a:rPr lang="bn-BD" sz="1400" b="1" dirty="0" smtClean="0">
                <a:ln/>
                <a:solidFill>
                  <a:schemeClr val="accent4"/>
                </a:solidFill>
                <a:latin typeface="nikosh"/>
              </a:rPr>
              <a:t>  </a:t>
            </a:r>
            <a:r>
              <a:rPr lang="en-IN" b="1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) </a:t>
            </a:r>
            <a:endParaRPr lang="en-US" b="1" dirty="0">
              <a:solidFill>
                <a:srgbClr val="C0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en-US" b="1" dirty="0">
              <a:solidFill>
                <a:srgbClr val="C0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83235" y="1717675"/>
            <a:ext cx="11329670" cy="47123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  <a:p>
            <a:pPr lvl="1"/>
            <a:r>
              <a:rPr lang="en-US" sz="3200" b="1" dirty="0" err="1">
                <a:ln/>
                <a:solidFill>
                  <a:schemeClr val="tx1"/>
                </a:solidFill>
                <a:latin typeface="nikosh"/>
              </a:rPr>
              <a:t>এই</a:t>
            </a:r>
            <a:r>
              <a:rPr lang="en-US" sz="3200" b="1" dirty="0">
                <a:ln/>
                <a:solidFill>
                  <a:schemeClr val="tx1"/>
                </a:solidFill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latin typeface="nikosh"/>
              </a:rPr>
              <a:t>পাঠে</a:t>
            </a:r>
            <a:r>
              <a:rPr lang="en-US" sz="3200" b="1" dirty="0">
                <a:ln/>
                <a:solidFill>
                  <a:schemeClr val="tx1"/>
                </a:solidFill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latin typeface="nikosh"/>
              </a:rPr>
              <a:t>শিক্ষাথীরা</a:t>
            </a:r>
            <a:r>
              <a:rPr lang="en-US" sz="3200" b="1" dirty="0">
                <a:ln/>
                <a:solidFill>
                  <a:schemeClr val="tx1"/>
                </a:solidFill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latin typeface="nikosh"/>
              </a:rPr>
              <a:t>যা</a:t>
            </a:r>
            <a:r>
              <a:rPr lang="en-US" sz="3200" b="1" dirty="0">
                <a:ln/>
                <a:solidFill>
                  <a:schemeClr val="tx1"/>
                </a:solidFill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latin typeface="nikosh"/>
              </a:rPr>
              <a:t>শিখবে</a:t>
            </a:r>
            <a:endParaRPr lang="en-US" sz="3200" b="1" dirty="0">
              <a:ln/>
              <a:solidFill>
                <a:schemeClr val="tx1"/>
              </a:solidFill>
              <a:latin typeface="nikosh"/>
            </a:endParaRPr>
          </a:p>
          <a:p>
            <a:pPr lvl="1"/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বুলিয়ান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অ্যালজেবরা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বুলিয়ান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স্বত:সিদ্ধ</a:t>
            </a:r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বুলিয়ান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উপপাদ্য</a:t>
            </a:r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বুলিয়ান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চলক, ধ্রূবক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এবং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পূরক</a:t>
            </a:r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সত্যক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সারণী</a:t>
            </a:r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সাধারণ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অ্যালজেবরা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এবং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বুলিয়ান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অ্যালজেবরার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মধ্যে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accent4"/>
                </a:solidFill>
                <a:effectLst/>
                <a:latin typeface="nikosh"/>
              </a:rPr>
              <a:t>পার্থক্য</a:t>
            </a:r>
            <a:r>
              <a:rPr lang="en-US" sz="3200" b="1" dirty="0">
                <a:ln/>
                <a:solidFill>
                  <a:schemeClr val="accent4"/>
                </a:solidFill>
                <a:effectLst/>
                <a:latin typeface="nikosh"/>
              </a:rPr>
              <a:t> </a:t>
            </a:r>
          </a:p>
          <a:p>
            <a:pPr lvl="1"/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3200" b="1" dirty="0">
              <a:ln/>
              <a:solidFill>
                <a:schemeClr val="accent4"/>
              </a:solidFill>
              <a:effectLst/>
              <a:latin typeface="nikosh"/>
            </a:endParaRPr>
          </a:p>
        </p:txBody>
      </p:sp>
      <p:sp>
        <p:nvSpPr>
          <p:cNvPr id="30" name="Rectangle: Rounded Corners 29"/>
          <p:cNvSpPr/>
          <p:nvPr/>
        </p:nvSpPr>
        <p:spPr>
          <a:xfrm>
            <a:off x="2286278" y="134871"/>
            <a:ext cx="5402410" cy="112712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4000" b="1" dirty="0" smtClean="0">
                <a:ln/>
                <a:solidFill>
                  <a:schemeClr val="tx1"/>
                </a:solidFill>
                <a:latin typeface="nikosh"/>
              </a:rPr>
              <a:t>শিখনফল </a:t>
            </a:r>
            <a:endParaRPr lang="en-US" sz="4000" b="1" dirty="0" err="1">
              <a:ln/>
              <a:solidFill>
                <a:schemeClr val="tx1"/>
              </a:solidFill>
              <a:effectLst/>
              <a:latin typeface="nikosh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7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1683385"/>
            <a:ext cx="3971290" cy="473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/>
          <p:cNvSpPr/>
          <p:nvPr/>
        </p:nvSpPr>
        <p:spPr>
          <a:xfrm>
            <a:off x="434975" y="495935"/>
            <a:ext cx="11321415" cy="104140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বীজগণিত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975" y="1683385"/>
            <a:ext cx="6969125" cy="4733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প্রখ্যাত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গণিতবিদ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</a:rPr>
              <a:t>জর্জ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বুল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১৮৫৪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সালে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গণিত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ও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যুক্তির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মধ্যে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</a:rPr>
              <a:t>সম্পর্ক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স্থাপন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করে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এই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অ্যালজেবরা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তৈরি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করেন</a:t>
            </a:r>
            <a:endParaRPr lang="en-US" sz="2400" b="1" dirty="0">
              <a:ln/>
              <a:solidFill>
                <a:schemeClr val="tx1"/>
              </a:solidFill>
              <a:effectLst/>
              <a:latin typeface="nikosh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err="1">
                <a:ln/>
                <a:solidFill>
                  <a:schemeClr val="tx1"/>
                </a:solidFill>
                <a:effectLst/>
              </a:rPr>
              <a:t>জর্জ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বুল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১৮৫৪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সালে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`An Investigation of the Laws of Thought’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গ্রন্থে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এই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অ্যালজেবরা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</a:rPr>
              <a:t>সম্পর্কে</a:t>
            </a:r>
            <a:r>
              <a:rPr lang="en-US" sz="2400" b="1" dirty="0">
                <a:ln/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আলোচনা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করেন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এই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অ্যালজেবরা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০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এবং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১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নিয়ে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কাজ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করে</a:t>
            </a:r>
            <a:endParaRPr lang="en-US" sz="2400" b="1" dirty="0">
              <a:ln/>
              <a:solidFill>
                <a:schemeClr val="tx1"/>
              </a:solidFill>
              <a:effectLst/>
              <a:latin typeface="nikosh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এই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অ্যালজেবরায়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যাবতীয়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কাজ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হয়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বুলিয়ান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যোগ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ও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গুণের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মাধ্যমে</a:t>
            </a:r>
            <a:endParaRPr lang="en-US" sz="2400" b="1" dirty="0">
              <a:ln/>
              <a:solidFill>
                <a:schemeClr val="tx1"/>
              </a:solidFill>
              <a:effectLst/>
              <a:latin typeface="nikosh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>
              <a:ln/>
              <a:solidFill>
                <a:schemeClr val="tx1"/>
              </a:solidFill>
              <a:effectLst/>
              <a:latin typeface="nikosh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45302" y="130408"/>
            <a:ext cx="6191115" cy="1204595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বীজগণিত</a:t>
            </a:r>
          </a:p>
        </p:txBody>
      </p:sp>
      <p:sp>
        <p:nvSpPr>
          <p:cNvPr id="6" name="Rectangle 5"/>
          <p:cNvSpPr/>
          <p:nvPr/>
        </p:nvSpPr>
        <p:spPr>
          <a:xfrm>
            <a:off x="591422" y="1750774"/>
            <a:ext cx="4349437" cy="4507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0 state is for voltage</a:t>
            </a:r>
          </a:p>
          <a:p>
            <a:pPr lvl="1"/>
            <a:r>
              <a:rPr lang="en-US" sz="2800" b="1" dirty="0">
                <a:ln/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  level 0 to 0.8</a:t>
            </a:r>
          </a:p>
          <a:p>
            <a:pPr lvl="1"/>
            <a:endParaRPr lang="en-US" sz="2800" b="1" dirty="0">
              <a:ln/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1 state is for voltage</a:t>
            </a:r>
          </a:p>
          <a:p>
            <a:pPr lvl="1"/>
            <a:r>
              <a:rPr lang="en-US" sz="2800" b="1" dirty="0">
                <a:ln/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  level 2 to 5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1563" y="1750775"/>
            <a:ext cx="4252139" cy="4507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1"/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তিনটি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মৌলিক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ক্রিয়া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হলো</a:t>
            </a:r>
            <a:endParaRPr lang="en-US" sz="3200" b="1" dirty="0">
              <a:ln/>
              <a:solidFill>
                <a:schemeClr val="tx1"/>
              </a:solidFill>
              <a:effectLst/>
              <a:latin typeface="nikosh"/>
            </a:endParaRPr>
          </a:p>
          <a:p>
            <a:pPr lvl="1"/>
            <a:endParaRPr lang="en-US" b="1" dirty="0">
              <a:ln/>
              <a:solidFill>
                <a:schemeClr val="tx1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লজিক্যাল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অর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অপারেশন</a:t>
            </a:r>
            <a:endParaRPr lang="en-US" sz="3200" b="1" dirty="0">
              <a:ln/>
              <a:solidFill>
                <a:schemeClr val="tx1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লজিক্যাল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অ্যান্ড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অপারেশন</a:t>
            </a:r>
            <a:endParaRPr lang="en-US" sz="3200" b="1" dirty="0">
              <a:ln/>
              <a:solidFill>
                <a:schemeClr val="tx1"/>
              </a:solidFill>
              <a:effectLst/>
              <a:latin typeface="nikosh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লজিক্যাল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নট</a:t>
            </a:r>
            <a:r>
              <a:rPr lang="en-US" sz="32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3200" b="1" dirty="0" err="1">
                <a:ln/>
                <a:solidFill>
                  <a:schemeClr val="tx1"/>
                </a:solidFill>
                <a:effectLst/>
                <a:latin typeface="nikosh"/>
              </a:rPr>
              <a:t>অপারেশন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735366" y="340163"/>
            <a:ext cx="8138178" cy="1038153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স্বত:সিদ্ধ</a:t>
            </a:r>
          </a:p>
        </p:txBody>
      </p:sp>
      <p:sp>
        <p:nvSpPr>
          <p:cNvPr id="8" name="Rectangle 7"/>
          <p:cNvSpPr/>
          <p:nvPr/>
        </p:nvSpPr>
        <p:spPr>
          <a:xfrm>
            <a:off x="595085" y="1542781"/>
            <a:ext cx="8839745" cy="1040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বুলিয়ান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যোগ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এবং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গুণের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ক্ষেত্রে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যে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নিয়ম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মানা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হয়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তাকে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বুলিয়ান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স্বত:সিদ্ধ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 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  <a:latin typeface="nikosh"/>
              </a:rPr>
              <a:t>বলে</a:t>
            </a:r>
            <a:r>
              <a:rPr lang="en-US" sz="2400" b="1" dirty="0">
                <a:ln/>
                <a:solidFill>
                  <a:schemeClr val="tx1"/>
                </a:solidFill>
                <a:effectLst/>
                <a:latin typeface="nikosh"/>
              </a:rPr>
              <a:t>।</a:t>
            </a:r>
          </a:p>
        </p:txBody>
      </p:sp>
      <p:sp>
        <p:nvSpPr>
          <p:cNvPr id="9" name="Rectangle 8"/>
          <p:cNvSpPr/>
          <p:nvPr/>
        </p:nvSpPr>
        <p:spPr>
          <a:xfrm>
            <a:off x="575310" y="2745105"/>
            <a:ext cx="2525395" cy="1758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Logical OR operation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995" y="4667885"/>
            <a:ext cx="2525395" cy="1758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Logical AND operation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00705" y="2745105"/>
            <a:ext cx="6334125" cy="175831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20390" y="4667250"/>
            <a:ext cx="6314440" cy="175831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484" y="231829"/>
            <a:ext cx="5677508" cy="106235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fr-FR" sz="4000" b="1" dirty="0" err="1">
                <a:ln/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বুলিয়ান</a:t>
            </a:r>
            <a:r>
              <a:rPr lang="fr-FR" sz="4000" b="1" dirty="0">
                <a:ln/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lang="fr-FR" sz="4000" b="1" dirty="0" err="1">
                <a:ln/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অ্যালজেবরার</a:t>
            </a:r>
            <a:r>
              <a:rPr lang="fr-FR" sz="4000" b="1" dirty="0">
                <a:ln/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lang="fr-FR" sz="4000" b="1" dirty="0" err="1">
                <a:ln/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বৈশিষ্ট্য</a:t>
            </a:r>
            <a:endParaRPr lang="fr-FR" sz="4000" b="1" dirty="0">
              <a:ln/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0434" y="1661374"/>
            <a:ext cx="907960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>
              <a:ln/>
              <a:solidFill>
                <a:schemeClr val="accent4"/>
              </a:solidFill>
              <a:latin typeface="nikosh"/>
            </a:endParaRPr>
          </a:p>
          <a:p>
            <a:pPr algn="ctr"/>
            <a:r>
              <a:rPr lang="en-US" sz="4000" b="1" dirty="0" err="1">
                <a:ln/>
                <a:solidFill>
                  <a:schemeClr val="accent4"/>
                </a:solidFill>
                <a:latin typeface="nikosh"/>
              </a:rPr>
              <a:t>বুলিয়ান</a:t>
            </a:r>
            <a:r>
              <a:rPr lang="en-US" sz="40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4000" b="1" dirty="0" err="1">
                <a:ln/>
                <a:solidFill>
                  <a:schemeClr val="accent4"/>
                </a:solidFill>
                <a:latin typeface="nikosh"/>
              </a:rPr>
              <a:t>বীজগণিতের</a:t>
            </a:r>
            <a:r>
              <a:rPr lang="en-US" sz="40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4000" b="1" dirty="0" err="1">
                <a:ln/>
                <a:solidFill>
                  <a:schemeClr val="accent4"/>
                </a:solidFill>
                <a:latin typeface="nikosh"/>
              </a:rPr>
              <a:t>বৈশিষ্ট্যসমূহ</a:t>
            </a:r>
            <a:endParaRPr lang="en-US" sz="4000" b="1" dirty="0">
              <a:ln/>
              <a:solidFill>
                <a:schemeClr val="accent4"/>
              </a:solidFill>
              <a:latin typeface="nikosh"/>
            </a:endParaRPr>
          </a:p>
          <a:p>
            <a:pPr algn="ctr"/>
            <a:endParaRPr lang="en-US" sz="2000" b="1" dirty="0">
              <a:ln/>
              <a:solidFill>
                <a:schemeClr val="accent4"/>
              </a:solidFill>
              <a:latin typeface="nikosh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০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এবং</a:t>
            </a:r>
            <a:r>
              <a:rPr lang="en-US" sz="28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১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দুটি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অংক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ব্যবহার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হয়</a:t>
            </a:r>
            <a:endParaRPr lang="en-US" sz="3600" b="1" dirty="0">
              <a:ln/>
              <a:solidFill>
                <a:schemeClr val="accent4"/>
              </a:solidFill>
              <a:latin typeface="nikosh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যাবতীয়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কাজ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যোগ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ও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গুণের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মাধ্যমে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সম্পন্ন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হয়</a:t>
            </a:r>
            <a:endParaRPr lang="en-US" sz="3600" b="1" dirty="0">
              <a:ln/>
              <a:solidFill>
                <a:schemeClr val="accent4"/>
              </a:solidFill>
              <a:latin typeface="nikosh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ভগ্নাংশ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,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লগারিদম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, </a:t>
            </a:r>
            <a:r>
              <a:rPr lang="en-US" sz="3600" b="1" dirty="0" err="1">
                <a:ln/>
                <a:solidFill>
                  <a:schemeClr val="accent4"/>
                </a:solidFill>
              </a:rPr>
              <a:t>বর্গ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,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ঋণাত্মক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সংখ্যা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ব্যবহার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হয়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না</a:t>
            </a:r>
            <a:endParaRPr lang="en-US" sz="3600" b="1" dirty="0">
              <a:ln/>
              <a:solidFill>
                <a:schemeClr val="accent4"/>
              </a:solidFill>
              <a:latin typeface="nikosh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জ্যামিতিক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 ও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ত্রিকোণমিতিক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সূত্র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ব্যবহার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হয়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না</a:t>
            </a:r>
            <a:endParaRPr lang="en-US" sz="3600" b="1" dirty="0">
              <a:ln/>
              <a:solidFill>
                <a:schemeClr val="accent4"/>
              </a:solidFill>
              <a:latin typeface="nikosh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এটি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দশমিক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অ্যালজেবরার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"/>
              </a:rPr>
              <a:t>চেয়ে</a:t>
            </a:r>
            <a:r>
              <a:rPr lang="en-US" sz="3600" b="1" dirty="0">
                <a:ln/>
                <a:solidFill>
                  <a:schemeClr val="accent4"/>
                </a:solidFill>
                <a:latin typeface="nikosh"/>
              </a:rPr>
              <a:t> </a:t>
            </a:r>
            <a:r>
              <a:rPr lang="en-US" sz="3600" b="1" dirty="0" err="1" smtClean="0">
                <a:ln/>
                <a:solidFill>
                  <a:schemeClr val="accent4"/>
                </a:solidFill>
                <a:latin typeface="nikosh"/>
              </a:rPr>
              <a:t>সহজ</a:t>
            </a:r>
            <a:endParaRPr lang="en-US" sz="2800" b="1" dirty="0">
              <a:ln/>
              <a:solidFill>
                <a:schemeClr val="accent4"/>
              </a:solidFill>
              <a:latin typeface="nikosh"/>
            </a:endParaRPr>
          </a:p>
          <a:p>
            <a:endParaRPr lang="en-US" sz="2800" b="1" dirty="0">
              <a:ln/>
              <a:solidFill>
                <a:schemeClr val="accent4"/>
              </a:solidFill>
              <a:latin typeface="nikosh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8764" y="1633897"/>
            <a:ext cx="5824763" cy="2139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ধ্রবক</a:t>
            </a:r>
            <a:endParaRPr 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"/>
            </a:endParaRPr>
          </a:p>
          <a:p>
            <a:pPr algn="ctr"/>
            <a:endParaRPr lang="en-US" sz="1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"/>
            </a:endParaRPr>
          </a:p>
          <a:p>
            <a:pPr algn="ctr"/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অ্যালজেবরার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কোন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গাণিতিক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প্রক্রিয়ায়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যে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রাশির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মানের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পরিবর্তন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হয়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না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তাকে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ধ্রূবক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বলে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। 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116661" y="231274"/>
            <a:ext cx="7267486" cy="111442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ধ্রূবক</a:t>
            </a:r>
            <a:r>
              <a:rPr 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ও </a:t>
            </a:r>
            <a:r>
              <a:rPr lang="en-US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চলক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8928" y="4269542"/>
            <a:ext cx="5824763" cy="2298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চলক</a:t>
            </a:r>
            <a:endParaRPr 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"/>
            </a:endParaRPr>
          </a:p>
          <a:p>
            <a:pPr algn="ctr"/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"/>
            </a:endParaRPr>
          </a:p>
          <a:p>
            <a:pPr algn="ctr"/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অ্যালজেবরার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কোন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গাণিতিক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প্রক্রিয়ায়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যে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রাশির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মানের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পরিবর্তন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হয়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তাকে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বুলিয়ান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চলক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 </a:t>
            </a:r>
            <a:r>
              <a:rPr lang="en-US" sz="32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বলে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/>
              </a:rPr>
              <a:t>।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534</Words>
  <Application>Microsoft Office PowerPoint</Application>
  <PresentationFormat>Widescreen</PresentationFormat>
  <Paragraphs>138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9" baseType="lpstr">
      <vt:lpstr>Arial</vt:lpstr>
      <vt:lpstr>Arial Black</vt:lpstr>
      <vt:lpstr>Calibri</vt:lpstr>
      <vt:lpstr>nikosh</vt:lpstr>
      <vt:lpstr>NikoshBAN</vt:lpstr>
      <vt:lpstr>Shonar Bangla</vt:lpstr>
      <vt:lpstr>SolaimanLipi</vt:lpstr>
      <vt:lpstr>SutonnyMJ</vt:lpstr>
      <vt:lpstr>Times New Roman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বুলিয়ান অ্যালজেবরার বৈশিষ্ট্য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</dc:creator>
  <cp:lastModifiedBy>kash</cp:lastModifiedBy>
  <cp:revision>166</cp:revision>
  <dcterms:created xsi:type="dcterms:W3CDTF">2020-10-23T16:09:54Z</dcterms:created>
  <dcterms:modified xsi:type="dcterms:W3CDTF">2020-12-09T14:27:36Z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1033-11.1.0.9505</vt:lpwstr>
  </property>
</Properties>
</file>