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58082-0610-420F-8F80-4367BFF9E6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B091CE-C9BE-43A4-AC51-76E774E0DD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AD4D5A-83A7-425B-A150-A0B34AF75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99CAC-A0A7-4DD8-B308-CA449A6A8027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A1F0AE-8234-4F30-AEC0-4FA6C526E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49D7F2-C5E5-4A20-82CD-18485B45C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3EB85-ECA3-478F-A646-8D252A88B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578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9AFAC-0B05-4147-B86E-8F6C58FA8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B8C248-5218-4217-8552-64DD6E361F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276DFC-D47E-4825-9EC0-D00D21748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99CAC-A0A7-4DD8-B308-CA449A6A8027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C4167E-37EE-4972-A1D5-B529BF5C4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C9110E-C3FD-41F2-876C-D6E43DA0D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3EB85-ECA3-478F-A646-8D252A88B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2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8C6092-D993-46E2-8D0A-D45F86EEF6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59710A-4044-41D8-88A3-A8BEC25C6E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16BC1-D55D-4166-9591-5EEDD956D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99CAC-A0A7-4DD8-B308-CA449A6A8027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25E9B7-B302-4A32-AE7C-4AA4BC0CD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87EFB5-E03C-4448-BFEA-A53BE035C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3EB85-ECA3-478F-A646-8D252A88B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008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59A8D-C1A8-4A59-8D2B-16AF256FA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ABA61D-56C3-47DD-870D-50F9C2403F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F1A2FF-8410-44F6-A931-6583B7082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99CAC-A0A7-4DD8-B308-CA449A6A8027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07DD76-AFF7-494E-B57F-93CE12FB3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00B8C6-6704-44C2-BDCD-9D438C643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3EB85-ECA3-478F-A646-8D252A88B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869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55785-C08D-464D-87BC-0CD9011C2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C424A5-68B0-48CD-8B43-93AE196BD5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F119F1-8D9B-400A-8A97-980B4D666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99CAC-A0A7-4DD8-B308-CA449A6A8027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065093-1F6E-4112-AE3D-C3B5ABB3B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499E5A-83A4-4C80-BBE6-6F4698457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3EB85-ECA3-478F-A646-8D252A88B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728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7E31D-CF41-448B-A9CE-83FF180BA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F72477-1CC4-47D9-9E60-755BADB52D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274180-CD6F-400C-9313-478B4E9A7F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6BC109-C9A4-4CD0-AC98-5324DC5DA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99CAC-A0A7-4DD8-B308-CA449A6A8027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F8093A-6F42-4D2E-ABBA-55C94E16E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AC283A-BC38-40B1-92D8-A57D88A44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3EB85-ECA3-478F-A646-8D252A88B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124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1B85B-31CD-4588-BEF9-0F1E93D72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E60ED0-BFED-4E68-88CE-F1DF3B84D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CC8CA5-0160-4CF8-9167-6C9289D355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31863A-C03B-41E0-8494-340878C7EA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4613DD-31BA-4B21-8B92-9B76463602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CC9A37-BB9B-4CA7-9481-51759333C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99CAC-A0A7-4DD8-B308-CA449A6A8027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A42E5E-7986-4982-AF71-8D8220CA6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E5650E-741B-488E-AA68-757164BC1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3EB85-ECA3-478F-A646-8D252A88B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091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46AA6-095A-4010-AA83-4B2CB2D67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C3F36E-C090-4605-8338-FA1DF69ED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99CAC-A0A7-4DD8-B308-CA449A6A8027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625341-8997-4971-BA6D-4EA326652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2BDD4D-784C-456B-8229-5A3C43F61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3EB85-ECA3-478F-A646-8D252A88B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726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4B4886-ECAF-4081-93AA-092EC8CC5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99CAC-A0A7-4DD8-B308-CA449A6A8027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67FB01-B679-45BC-86D7-5273C9B7E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220556-7ADC-4BD8-908B-99101BACB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3EB85-ECA3-478F-A646-8D252A88B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767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0E0BD-BCBB-41EA-B52C-0179F6620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F5DD1A-B38E-4221-9827-0DE9B5591C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10CC86-89BB-4208-8F9F-394E87BF7B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7CCE55-6FE0-44F2-B9B7-BB288EED9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99CAC-A0A7-4DD8-B308-CA449A6A8027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259EA9-2B87-437D-A302-3266A5493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1E0269-3EFB-4478-AECB-E93D38B1A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3EB85-ECA3-478F-A646-8D252A88B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660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DAB17-F096-4C87-AD41-5CE050A07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21DE2B-E68F-4676-B8C5-017F3404ED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3BFA94-809E-43EF-A87B-DB9D4C882F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EB698C-6E88-462C-B3EC-1769445DC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99CAC-A0A7-4DD8-B308-CA449A6A8027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FFB1A5-3BE3-4BD8-8411-6F61009BB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CB4072-3512-492B-92AB-28BD23278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3EB85-ECA3-478F-A646-8D252A88B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089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24888C-7D64-4487-A0B0-3FA3022A7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C8F189-7242-4F3E-838A-2B1B21D8BA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504ABF-25CD-4E48-9B22-D2950F8008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99CAC-A0A7-4DD8-B308-CA449A6A8027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67BB08-DBF8-450D-9FA6-44815C1198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EEE0A4-BF9D-41D2-AB0D-7B73AE4AF1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3EB85-ECA3-478F-A646-8D252A88B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30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g"/><Relationship Id="rId4" Type="http://schemas.openxmlformats.org/officeDocument/2006/relationships/image" Target="../media/image17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20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jpg"/><Relationship Id="rId4" Type="http://schemas.openxmlformats.org/officeDocument/2006/relationships/image" Target="../media/image15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jpg"/><Relationship Id="rId4" Type="http://schemas.openxmlformats.org/officeDocument/2006/relationships/image" Target="../media/image25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91BB071-37D0-4900-9777-9ABB9B4B08BF}"/>
              </a:ext>
            </a:extLst>
          </p:cNvPr>
          <p:cNvSpPr/>
          <p:nvPr/>
        </p:nvSpPr>
        <p:spPr>
          <a:xfrm>
            <a:off x="0" y="-46063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4B18F94-9D02-4B5C-90C2-572754F03C9B}"/>
              </a:ext>
            </a:extLst>
          </p:cNvPr>
          <p:cNvSpPr txBox="1"/>
          <p:nvPr/>
        </p:nvSpPr>
        <p:spPr>
          <a:xfrm>
            <a:off x="335280" y="4104249"/>
            <a:ext cx="115214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আজকে</a:t>
            </a:r>
            <a:r>
              <a:rPr lang="bn-BD" sz="8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8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BD" sz="80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80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bn-BD" sz="80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bn-BD" sz="8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ইকে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সু-স্বাগতম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E52C594-B329-4C2C-857C-C3885BD060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5983" y="495638"/>
            <a:ext cx="3520034" cy="293336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131829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91BB071-37D0-4900-9777-9ABB9B4B08B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4A2E167-64FE-485C-8017-0F58133B70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328" y="165953"/>
            <a:ext cx="3724640" cy="408248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853CCD9-5002-4CB0-87A5-E6C66B41375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9536" y="165953"/>
            <a:ext cx="3696507" cy="408248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3E2C34D-0173-4BBB-8709-DB0131CC9FF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1033" y="165953"/>
            <a:ext cx="3696506" cy="408248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EC459187-CBCF-4B42-A84E-C0B105A87E85}"/>
              </a:ext>
            </a:extLst>
          </p:cNvPr>
          <p:cNvSpPr/>
          <p:nvPr/>
        </p:nvSpPr>
        <p:spPr>
          <a:xfrm>
            <a:off x="424376" y="4941276"/>
            <a:ext cx="11343247" cy="122388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কৃষকেরা চাষাবাদের কাজে পানি ব্যবহার করেন।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480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91BB071-37D0-4900-9777-9ABB9B4B08B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7EEE756-1230-4C09-BA7D-274D04CD23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0954" y="220906"/>
            <a:ext cx="3440760" cy="421041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F0B2B38-382C-4E45-B43B-05719C00ED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87" y="220907"/>
            <a:ext cx="4036292" cy="421041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0B965E9-4E19-47B9-8E0C-B63CE8E5153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0318" y="220905"/>
            <a:ext cx="3526896" cy="421041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1" name="Rectangle: Diagonal Corners Rounded 10">
            <a:extLst>
              <a:ext uri="{FF2B5EF4-FFF2-40B4-BE49-F238E27FC236}">
                <a16:creationId xmlns:a16="http://schemas.microsoft.com/office/drawing/2014/main" id="{854C0EB2-6C56-486D-9044-6A1E79E13142}"/>
              </a:ext>
            </a:extLst>
          </p:cNvPr>
          <p:cNvSpPr/>
          <p:nvPr/>
        </p:nvSpPr>
        <p:spPr>
          <a:xfrm>
            <a:off x="422031" y="4813998"/>
            <a:ext cx="11529683" cy="1790778"/>
          </a:xfrm>
          <a:prstGeom prst="round2Diag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 জল পথে যাতায়াত করি এবং নদী বা সমুদ্রপথে মালামাল পরিবহন করতে পারি।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200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91BB071-37D0-4900-9777-9ABB9B4B08B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/>
              <a:t> 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B568C15-0D38-480B-85D3-15C13825DE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582" y="230355"/>
            <a:ext cx="4072093" cy="441198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9447EB7-EFD8-487A-AFC0-9DCA77C774E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94"/>
          <a:stretch/>
        </p:blipFill>
        <p:spPr>
          <a:xfrm>
            <a:off x="4640887" y="230355"/>
            <a:ext cx="3626450" cy="441198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65F1AC7-92AB-4549-902B-0E7F19DE856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5549" y="230355"/>
            <a:ext cx="3355869" cy="441198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Rectangle: Diagonal Corners Rounded 8">
            <a:extLst>
              <a:ext uri="{FF2B5EF4-FFF2-40B4-BE49-F238E27FC236}">
                <a16:creationId xmlns:a16="http://schemas.microsoft.com/office/drawing/2014/main" id="{39A6B7B2-257F-42DE-A4B7-66CEE98708BE}"/>
              </a:ext>
            </a:extLst>
          </p:cNvPr>
          <p:cNvSpPr/>
          <p:nvPr/>
        </p:nvSpPr>
        <p:spPr>
          <a:xfrm>
            <a:off x="270582" y="4872693"/>
            <a:ext cx="11650836" cy="1754952"/>
          </a:xfrm>
          <a:prstGeom prst="round2Diag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শহরে পাইপ লাইনের মাধ্যমে বাসায়,অফিস-আদালতে এবং কারখানায় বিশুদ্ধ পানি সরবরাহ করা হয়। এছাড়া বড় বড় শিল্প-কারখানায়ও পানির প্রয়োজন হয়।এভাবে নানা কাজে আমাদের পানির প্রয়োজন হয়।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647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91BB071-37D0-4900-9777-9ABB9B4B08B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9FA51E4-95F7-4403-874A-E712F36862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278" y="315715"/>
            <a:ext cx="5542056" cy="427035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D731218-8D67-41D6-90C3-43459E26524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665" y="315716"/>
            <a:ext cx="5542057" cy="427035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Flowchart: Terminator 8">
            <a:extLst>
              <a:ext uri="{FF2B5EF4-FFF2-40B4-BE49-F238E27FC236}">
                <a16:creationId xmlns:a16="http://schemas.microsoft.com/office/drawing/2014/main" id="{12D3538B-5D33-4423-A831-B3997C7F0E17}"/>
              </a:ext>
            </a:extLst>
          </p:cNvPr>
          <p:cNvSpPr/>
          <p:nvPr/>
        </p:nvSpPr>
        <p:spPr>
          <a:xfrm>
            <a:off x="445783" y="5278900"/>
            <a:ext cx="11300433" cy="886265"/>
          </a:xfrm>
          <a:prstGeom prst="flowChartTerminator">
            <a:avLst/>
          </a:prstGeom>
          <a:solidFill>
            <a:schemeClr val="accent6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 আমাদের আরেকটি প্রাকৃতিক সম্পদ। বনে অনেক ধরনের গাছ জন্মে।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589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91BB071-37D0-4900-9777-9ABB9B4B08B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935BC42-E3B6-4BF9-A5AC-0E89F8B4DC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1553" y="148809"/>
            <a:ext cx="3335802" cy="42121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07E6490-64EC-4D0E-985F-69C1CFE210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15" y="148809"/>
            <a:ext cx="3669523" cy="42121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437F226-AEE6-49D2-A1C8-BED34EC4C3A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8370" y="148809"/>
            <a:ext cx="4342615" cy="42121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Flowchart: Alternate Process 8">
            <a:extLst>
              <a:ext uri="{FF2B5EF4-FFF2-40B4-BE49-F238E27FC236}">
                <a16:creationId xmlns:a16="http://schemas.microsoft.com/office/drawing/2014/main" id="{76A8621D-42C2-48C6-AFDB-2DC93856F9B1}"/>
              </a:ext>
            </a:extLst>
          </p:cNvPr>
          <p:cNvSpPr/>
          <p:nvPr/>
        </p:nvSpPr>
        <p:spPr>
          <a:xfrm>
            <a:off x="398585" y="4964797"/>
            <a:ext cx="11582400" cy="1744394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বনের গাছ থেকে আমরা ঘরবাড়ি ও আসবাবপত্র নির্মাণের জন্য কাঠ এবং খাওয়ার জন্য ফল পাই।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766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91BB071-37D0-4900-9777-9ABB9B4B08B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/>
              <a:t> 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21F6CC7-08B0-4CC5-BB7F-3ACCDDA9BA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3342" y="452949"/>
            <a:ext cx="5175226" cy="389396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1D9A4E9-EC8E-4802-99EA-BD160D515A4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029"/>
          <a:stretch/>
        </p:blipFill>
        <p:spPr>
          <a:xfrm>
            <a:off x="503432" y="452950"/>
            <a:ext cx="5362796" cy="389396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Flowchart: Terminator 6">
            <a:extLst>
              <a:ext uri="{FF2B5EF4-FFF2-40B4-BE49-F238E27FC236}">
                <a16:creationId xmlns:a16="http://schemas.microsoft.com/office/drawing/2014/main" id="{FD1BDEBA-3203-4C99-80DE-0A24B3003CFD}"/>
              </a:ext>
            </a:extLst>
          </p:cNvPr>
          <p:cNvSpPr/>
          <p:nvPr/>
        </p:nvSpPr>
        <p:spPr>
          <a:xfrm>
            <a:off x="503432" y="5120640"/>
            <a:ext cx="11299362" cy="1284410"/>
          </a:xfrm>
          <a:prstGeom prst="flowChartTerminator">
            <a:avLst/>
          </a:prstGeom>
          <a:solidFill>
            <a:schemeClr val="accent6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 বিভিন্ন প্রাণীকে নিরাপত্তা দেয়।</a:t>
            </a:r>
            <a:endParaRPr lang="en-US" sz="7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093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91BB071-37D0-4900-9777-9ABB9B4B08B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0978C01-6AC9-4184-9D53-6239C31DAA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3139" y="183905"/>
            <a:ext cx="4745722" cy="355471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Double Wave 3">
            <a:extLst>
              <a:ext uri="{FF2B5EF4-FFF2-40B4-BE49-F238E27FC236}">
                <a16:creationId xmlns:a16="http://schemas.microsoft.com/office/drawing/2014/main" id="{450923D5-7805-4CBB-97A4-A14AB20799D2}"/>
              </a:ext>
            </a:extLst>
          </p:cNvPr>
          <p:cNvSpPr/>
          <p:nvPr/>
        </p:nvSpPr>
        <p:spPr>
          <a:xfrm>
            <a:off x="-1" y="3966318"/>
            <a:ext cx="12192000" cy="2732522"/>
          </a:xfrm>
          <a:prstGeom prst="doubleWave">
            <a:avLst>
              <a:gd name="adj1" fmla="val 6250"/>
              <a:gd name="adj2" fmla="val -533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তোমাদের বাংলাদেশ ও বিশ্বপরিচয় বই এর ৪২নং পৃষ্ঠা বের করে মনযোগ সহকারে পড়।</a:t>
            </a:r>
            <a:endParaRPr lang="en-US" sz="6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940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91BB071-37D0-4900-9777-9ABB9B4B08B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/>
              <a:t> </a:t>
            </a:r>
            <a:endParaRPr lang="en-US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BC00A48A-4FB4-4A41-8CA3-494D0AABC8B7}"/>
              </a:ext>
            </a:extLst>
          </p:cNvPr>
          <p:cNvSpPr/>
          <p:nvPr/>
        </p:nvSpPr>
        <p:spPr>
          <a:xfrm>
            <a:off x="6284062" y="753501"/>
            <a:ext cx="4079631" cy="970670"/>
          </a:xfrm>
          <a:prstGeom prst="ellipse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B32DDA9-03AB-4ED7-818A-787F6E9A2C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300" y="196947"/>
            <a:ext cx="4635002" cy="260428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Flowchart: Punched Tape 4">
            <a:extLst>
              <a:ext uri="{FF2B5EF4-FFF2-40B4-BE49-F238E27FC236}">
                <a16:creationId xmlns:a16="http://schemas.microsoft.com/office/drawing/2014/main" id="{339CD769-B3A1-429A-8898-D5094D0B48C3}"/>
              </a:ext>
            </a:extLst>
          </p:cNvPr>
          <p:cNvSpPr/>
          <p:nvPr/>
        </p:nvSpPr>
        <p:spPr>
          <a:xfrm>
            <a:off x="506437" y="2998176"/>
            <a:ext cx="11324492" cy="1396218"/>
          </a:xfrm>
          <a:prstGeom prst="flowChartPunchedTap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দল-১ – পানির কয়েকটি ব্যবহার লিখ।</a:t>
            </a:r>
            <a:endParaRPr lang="en-US" sz="6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lowchart: Punched Tape 5">
            <a:extLst>
              <a:ext uri="{FF2B5EF4-FFF2-40B4-BE49-F238E27FC236}">
                <a16:creationId xmlns:a16="http://schemas.microsoft.com/office/drawing/2014/main" id="{A739D50E-A779-462E-8864-AAB2CA9C758B}"/>
              </a:ext>
            </a:extLst>
          </p:cNvPr>
          <p:cNvSpPr/>
          <p:nvPr/>
        </p:nvSpPr>
        <p:spPr>
          <a:xfrm>
            <a:off x="506437" y="4853354"/>
            <a:ext cx="11324492" cy="1396218"/>
          </a:xfrm>
          <a:prstGeom prst="flowChartPunchedTap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দল-২ – বন এর উপকারিতা লিখ।</a:t>
            </a:r>
            <a:endParaRPr lang="en-US" sz="8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09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91BB071-37D0-4900-9777-9ABB9B4B08B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/>
              <a:t> </a:t>
            </a:r>
            <a:endParaRPr lang="en-US" dirty="0"/>
          </a:p>
        </p:txBody>
      </p:sp>
      <p:sp>
        <p:nvSpPr>
          <p:cNvPr id="3" name="Flowchart: Terminator 2">
            <a:extLst>
              <a:ext uri="{FF2B5EF4-FFF2-40B4-BE49-F238E27FC236}">
                <a16:creationId xmlns:a16="http://schemas.microsoft.com/office/drawing/2014/main" id="{910363CC-5907-4431-8981-AA3C4B4FEC20}"/>
              </a:ext>
            </a:extLst>
          </p:cNvPr>
          <p:cNvSpPr/>
          <p:nvPr/>
        </p:nvSpPr>
        <p:spPr>
          <a:xfrm>
            <a:off x="4393809" y="436098"/>
            <a:ext cx="3404382" cy="1139484"/>
          </a:xfrm>
          <a:prstGeom prst="flowChartTerminator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7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28C06A3-580F-4972-8785-A2072F8CE2B6}"/>
              </a:ext>
            </a:extLst>
          </p:cNvPr>
          <p:cNvSpPr/>
          <p:nvPr/>
        </p:nvSpPr>
        <p:spPr>
          <a:xfrm>
            <a:off x="379828" y="2011680"/>
            <a:ext cx="11169747" cy="395302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 প্রাকৃতিক সম্পদ কাকে বলে?</a:t>
            </a:r>
          </a:p>
          <a:p>
            <a:pPr algn="ctr"/>
            <a:r>
              <a:rPr lang="bn-BD" sz="6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বন আমাদের কিভাবে উপকার করে</a:t>
            </a:r>
            <a:r>
              <a:rPr lang="bn-BD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483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91BB071-37D0-4900-9777-9ABB9B4B08B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/>
              <a:t> 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365E76E-28E2-4FFA-91AB-3A32814AC7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2886" y="471488"/>
            <a:ext cx="5866227" cy="407919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9393668-B074-4C25-9102-C4A5D8EE19E4}"/>
              </a:ext>
            </a:extLst>
          </p:cNvPr>
          <p:cNvSpPr txBox="1"/>
          <p:nvPr/>
        </p:nvSpPr>
        <p:spPr>
          <a:xfrm>
            <a:off x="3162886" y="4550679"/>
            <a:ext cx="58662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66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6600" dirty="0">
              <a:solidFill>
                <a:schemeClr val="accent5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177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91BB071-37D0-4900-9777-9ABB9B4B08B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49F54A3-2016-486E-8759-591B4CB41931}"/>
              </a:ext>
            </a:extLst>
          </p:cNvPr>
          <p:cNvSpPr/>
          <p:nvPr/>
        </p:nvSpPr>
        <p:spPr>
          <a:xfrm>
            <a:off x="3784209" y="506437"/>
            <a:ext cx="3938954" cy="88626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4A67E9A-5C76-4DB8-A753-8BEB6ED3D1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252" y="1551196"/>
            <a:ext cx="3182347" cy="455418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143ADF3-5AF5-4CC6-B3D9-0D06FBEB77C1}"/>
              </a:ext>
            </a:extLst>
          </p:cNvPr>
          <p:cNvSpPr txBox="1"/>
          <p:nvPr/>
        </p:nvSpPr>
        <p:spPr>
          <a:xfrm>
            <a:off x="4009292" y="2194560"/>
            <a:ext cx="789197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i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কৃষ্ণপদ বর্মন</a:t>
            </a:r>
          </a:p>
          <a:p>
            <a:r>
              <a:rPr lang="bn-BD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 </a:t>
            </a:r>
          </a:p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বাদামতলা ডি.এন.সরকারি প্রাথমিক বিদ্যালয়</a:t>
            </a:r>
          </a:p>
          <a:p>
            <a:r>
              <a:rPr lang="bn-BD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দাকোপ,খুলনা।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916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91BB071-37D0-4900-9777-9ABB9B4B08B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8FBA46E2-E5ED-44F3-9C4E-3BE2857548D0}"/>
              </a:ext>
            </a:extLst>
          </p:cNvPr>
          <p:cNvSpPr/>
          <p:nvPr/>
        </p:nvSpPr>
        <p:spPr>
          <a:xfrm>
            <a:off x="2201593" y="379829"/>
            <a:ext cx="7610622" cy="1125415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28A29E0-7D22-4D22-946D-DCD2FA7EF4C8}"/>
              </a:ext>
            </a:extLst>
          </p:cNvPr>
          <p:cNvSpPr/>
          <p:nvPr/>
        </p:nvSpPr>
        <p:spPr>
          <a:xfrm>
            <a:off x="351692" y="1772528"/>
            <a:ext cx="11451101" cy="470564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শ্রেণি-৪র্থ</a:t>
            </a:r>
          </a:p>
          <a:p>
            <a:pPr algn="ctr"/>
            <a:r>
              <a:rPr lang="bn-BD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বিষয়- বাংলাদেশ ও বিশ্বপরিচয়</a:t>
            </a:r>
          </a:p>
          <a:p>
            <a:pPr algn="ctr"/>
            <a:r>
              <a:rPr lang="bn-BD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অধ্যায়-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 (</a:t>
            </a:r>
            <a:r>
              <a:rPr lang="en-US" sz="5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সামজিক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রাষ্ট্রীয়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সম্পদ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</a:p>
          <a:p>
            <a:pPr algn="ctr"/>
            <a:r>
              <a:rPr lang="bn-BD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বিষয়বস্তু- আরও কিছু রাষ্ট্রীয়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সম্পদ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সময়-৩৫ মিনিট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123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91BB071-37D0-4900-9777-9ABB9B4B08B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loud 2">
            <a:extLst>
              <a:ext uri="{FF2B5EF4-FFF2-40B4-BE49-F238E27FC236}">
                <a16:creationId xmlns:a16="http://schemas.microsoft.com/office/drawing/2014/main" id="{69ACC5D0-140F-4C03-B6F3-D055C38C1A2C}"/>
              </a:ext>
            </a:extLst>
          </p:cNvPr>
          <p:cNvSpPr/>
          <p:nvPr/>
        </p:nvSpPr>
        <p:spPr>
          <a:xfrm>
            <a:off x="3784209" y="211015"/>
            <a:ext cx="4459459" cy="1252025"/>
          </a:xfrm>
          <a:prstGeom prst="cloud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শিক্ষণফল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: Diagonal Corners Rounded 4">
            <a:extLst>
              <a:ext uri="{FF2B5EF4-FFF2-40B4-BE49-F238E27FC236}">
                <a16:creationId xmlns:a16="http://schemas.microsoft.com/office/drawing/2014/main" id="{607BDC73-29F9-46EA-9271-37C120E9543D}"/>
              </a:ext>
            </a:extLst>
          </p:cNvPr>
          <p:cNvSpPr/>
          <p:nvPr/>
        </p:nvSpPr>
        <p:spPr>
          <a:xfrm>
            <a:off x="168812" y="1674055"/>
            <a:ext cx="11802794" cy="4972930"/>
          </a:xfrm>
          <a:prstGeom prst="round2DiagRect">
            <a:avLst/>
          </a:prstGeom>
          <a:solidFill>
            <a:schemeClr val="bg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aseline="-25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৫.১.১</a:t>
            </a:r>
            <a:r>
              <a:rPr lang="bn-BD" sz="7200" baseline="-25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সামাজিক ও রাষ্ট্রীয় সম্পদ কাকে বলে তা বলতে পারবে।</a:t>
            </a:r>
          </a:p>
          <a:p>
            <a:pPr algn="ctr"/>
            <a:r>
              <a:rPr lang="bn-BD" sz="7200" baseline="-25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৫.১.২ কয়েকটি সামাজিক সম্পদ ও রাষ্ট্রীয় সম্পদের নাম বলতে পারবে।</a:t>
            </a:r>
          </a:p>
          <a:p>
            <a:pPr algn="ctr"/>
            <a:r>
              <a:rPr lang="bn-BD" sz="7200" baseline="-25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৫.১.৩ এলাকার সামাজিক সম্পদ ও রাষ্ট্রের সম্পদগুলো চিহ্নিত করতে পারবে।</a:t>
            </a:r>
            <a:r>
              <a:rPr lang="en-US" sz="7200" baseline="-25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87502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91BB071-37D0-4900-9777-9ABB9B4B08B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AB59FC6-D289-402E-ABC9-2F737FE1F2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411" y="1798391"/>
            <a:ext cx="3379253" cy="364250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9157A11-0099-4ED8-87CF-5C737B6CF99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3102" y="1798390"/>
            <a:ext cx="3379253" cy="364250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EB1F5C4-8118-475E-A6FD-D41155A1A78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6081" y="1798391"/>
            <a:ext cx="3571508" cy="364250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2532CCAA-4619-4EAB-B7ED-B446F9B1F4FC}"/>
              </a:ext>
            </a:extLst>
          </p:cNvPr>
          <p:cNvSpPr/>
          <p:nvPr/>
        </p:nvSpPr>
        <p:spPr>
          <a:xfrm>
            <a:off x="3249637" y="450166"/>
            <a:ext cx="6231988" cy="96693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ছবি গুলি দেখি এবং বলি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778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91BB071-37D0-4900-9777-9ABB9B4B08B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6C35DE5F-AF02-49F3-BE03-67D6CFB3E250}"/>
              </a:ext>
            </a:extLst>
          </p:cNvPr>
          <p:cNvSpPr/>
          <p:nvPr/>
        </p:nvSpPr>
        <p:spPr>
          <a:xfrm>
            <a:off x="3052689" y="450166"/>
            <a:ext cx="6513342" cy="118168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ross 3">
            <a:extLst>
              <a:ext uri="{FF2B5EF4-FFF2-40B4-BE49-F238E27FC236}">
                <a16:creationId xmlns:a16="http://schemas.microsoft.com/office/drawing/2014/main" id="{58973DB2-A00E-415E-848B-39C683D2DE4F}"/>
              </a:ext>
            </a:extLst>
          </p:cNvPr>
          <p:cNvSpPr/>
          <p:nvPr/>
        </p:nvSpPr>
        <p:spPr>
          <a:xfrm>
            <a:off x="450166" y="2082018"/>
            <a:ext cx="11338560" cy="4065564"/>
          </a:xfrm>
          <a:prstGeom prst="plus">
            <a:avLst/>
          </a:prstGeom>
          <a:solidFill>
            <a:schemeClr val="accent4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15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আরও কিছু রাষ্ট্রীয় সম্পদ </a:t>
            </a:r>
            <a:endParaRPr lang="en-US" sz="115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271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91BB071-37D0-4900-9777-9ABB9B4B08B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D234E5B-D5FA-4112-9E07-FC62E8F84D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041" y="190426"/>
            <a:ext cx="3797197" cy="356564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97BA5C9-738F-4917-B08D-AE22B88CC0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7401" y="190426"/>
            <a:ext cx="3797197" cy="356564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3772546-8CB9-4B0C-A1DE-ABE2B3E5C18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6209" y="190426"/>
            <a:ext cx="3545059" cy="356564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ED3653C-68E6-4430-BC77-E1A09EC1FA7F}"/>
              </a:ext>
            </a:extLst>
          </p:cNvPr>
          <p:cNvSpPr txBox="1"/>
          <p:nvPr/>
        </p:nvSpPr>
        <p:spPr>
          <a:xfrm>
            <a:off x="407963" y="4417256"/>
            <a:ext cx="1105720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উপরে বর্ণিত রাষ্ট্রীয় সম্পদগুলোর উৎস হলো প্রকৃতি।প্রাকৃতিক পরিবেশ থেকে আমরা যা কিছু পাই তাই প্রাকৃতিক সম্পদ।এই সম্পদগুলো আমাদের জীবনকে অনেক সহজ করে দেয়।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23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91BB071-37D0-4900-9777-9ABB9B4B08B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7369125-4299-4286-A38B-243AC5F373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26" y="198410"/>
            <a:ext cx="3543083" cy="428918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4676354-44DA-4071-8636-ADD6717EBD9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5335" y="198410"/>
            <a:ext cx="3694087" cy="428918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4FC7A4E-AF9E-480F-8A82-B40E4FF5DC2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2731" y="198411"/>
            <a:ext cx="3965960" cy="428918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Rectangle: Diagonal Corners Rounded 8">
            <a:extLst>
              <a:ext uri="{FF2B5EF4-FFF2-40B4-BE49-F238E27FC236}">
                <a16:creationId xmlns:a16="http://schemas.microsoft.com/office/drawing/2014/main" id="{26763F43-EA86-4221-B7AD-14E91103020F}"/>
              </a:ext>
            </a:extLst>
          </p:cNvPr>
          <p:cNvSpPr/>
          <p:nvPr/>
        </p:nvSpPr>
        <p:spPr>
          <a:xfrm>
            <a:off x="379828" y="5472332"/>
            <a:ext cx="11558863" cy="914400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 বৃষ্টি,নদনদী,ঝরনা ইত্যাদি থেকে বিশুদ্ধ পানি পাই।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335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91BB071-37D0-4900-9777-9ABB9B4B08B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/>
              <a:t> 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BA84879-A521-43BA-BE0F-19539011B8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647" y="198852"/>
            <a:ext cx="3975662" cy="472484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C231B07-2838-4AF0-879A-6B0C78C3E6C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73"/>
          <a:stretch/>
        </p:blipFill>
        <p:spPr>
          <a:xfrm>
            <a:off x="4464956" y="198852"/>
            <a:ext cx="3757610" cy="472484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8C307D2-6663-4465-9CBD-1A2F6358BF9D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91"/>
          <a:stretch/>
        </p:blipFill>
        <p:spPr>
          <a:xfrm>
            <a:off x="8544586" y="198852"/>
            <a:ext cx="3402767" cy="472484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6AD36D1-0518-4EA5-B5DF-4A0CA56CD6B7}"/>
              </a:ext>
            </a:extLst>
          </p:cNvPr>
          <p:cNvSpPr/>
          <p:nvPr/>
        </p:nvSpPr>
        <p:spPr>
          <a:xfrm>
            <a:off x="244646" y="5122544"/>
            <a:ext cx="11702707" cy="163603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 করা,রান্না করা এবং পরিষ্কার করার কাজে আমরা বাড়িতে পানি ব্যবহার করি।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989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294</Words>
  <Application>Microsoft Office PowerPoint</Application>
  <PresentationFormat>Widescreen</PresentationFormat>
  <Paragraphs>42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DPE</cp:lastModifiedBy>
  <cp:revision>112</cp:revision>
  <dcterms:created xsi:type="dcterms:W3CDTF">2020-12-09T02:16:22Z</dcterms:created>
  <dcterms:modified xsi:type="dcterms:W3CDTF">2020-12-09T04:06:21Z</dcterms:modified>
</cp:coreProperties>
</file>