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5143500" cx="9144000"/>
  <p:notesSz cx="6858000" cy="9144000"/>
  <p:embeddedFontLst>
    <p:embeddedFont>
      <p:font typeface="Proxima Nova"/>
      <p:regular r:id="rId35"/>
      <p:bold r:id="rId36"/>
      <p:italic r:id="rId37"/>
      <p:boldItalic r:id="rId38"/>
    </p:embeddedFont>
    <p:embeddedFont>
      <p:font typeface="Roboto"/>
      <p:regular r:id="rId39"/>
      <p:bold r:id="rId40"/>
      <p:italic r:id="rId41"/>
      <p:boldItalic r:id="rId42"/>
    </p:embeddedFont>
    <p:embeddedFont>
      <p:font typeface="Alfa Slab One"/>
      <p:regular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44" roundtripDataSignature="AMtx7mgdaMYBR20EYVKj7UXqYEEpZhExc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bold.fntdata"/><Relationship Id="rId20" Type="http://schemas.openxmlformats.org/officeDocument/2006/relationships/slide" Target="slides/slide15.xml"/><Relationship Id="rId42" Type="http://schemas.openxmlformats.org/officeDocument/2006/relationships/font" Target="fonts/Roboto-boldItalic.fntdata"/><Relationship Id="rId41" Type="http://schemas.openxmlformats.org/officeDocument/2006/relationships/font" Target="fonts/Roboto-italic.fntdata"/><Relationship Id="rId22" Type="http://schemas.openxmlformats.org/officeDocument/2006/relationships/slide" Target="slides/slide17.xml"/><Relationship Id="rId44" Type="http://customschemas.google.com/relationships/presentationmetadata" Target="metadata"/><Relationship Id="rId21" Type="http://schemas.openxmlformats.org/officeDocument/2006/relationships/slide" Target="slides/slide16.xml"/><Relationship Id="rId43" Type="http://schemas.openxmlformats.org/officeDocument/2006/relationships/font" Target="fonts/AlfaSlabOne-regular.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ProximaNova-regular.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ProximaNova-italic.fntdata"/><Relationship Id="rId14" Type="http://schemas.openxmlformats.org/officeDocument/2006/relationships/slide" Target="slides/slide9.xml"/><Relationship Id="rId36" Type="http://schemas.openxmlformats.org/officeDocument/2006/relationships/font" Target="fonts/ProximaNova-bold.fntdata"/><Relationship Id="rId17" Type="http://schemas.openxmlformats.org/officeDocument/2006/relationships/slide" Target="slides/slide12.xml"/><Relationship Id="rId39" Type="http://schemas.openxmlformats.org/officeDocument/2006/relationships/font" Target="fonts/Roboto-regular.fntdata"/><Relationship Id="rId16" Type="http://schemas.openxmlformats.org/officeDocument/2006/relationships/slide" Target="slides/slide11.xml"/><Relationship Id="rId38" Type="http://schemas.openxmlformats.org/officeDocument/2006/relationships/font" Target="fonts/ProximaNova-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 name="Google Shape;5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d950208c4834787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d950208c4834787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d950208c4834787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d950208c4834787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d950208c4834787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d950208c4834787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43c4a2b2f66d009d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43c4a2b2f66d009d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d091c55690d54a8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d091c55690d54a8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43c4a2b2f66d009d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43c4a2b2f66d009d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 name="Google Shape;6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583d8ad9cbef1469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583d8ad9cbef1469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d950208c4834787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1d950208c4834787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d950208c4834787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1d950208c4834787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 name="Google Shape;234;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2" name="Google Shape;242;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8" name="Google Shape;258;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 name="Shape 9"/>
        <p:cNvGrpSpPr/>
        <p:nvPr/>
      </p:nvGrpSpPr>
      <p:grpSpPr>
        <a:xfrm>
          <a:off x="0" y="0"/>
          <a:ext cx="0" cy="0"/>
          <a:chOff x="0" y="0"/>
          <a:chExt cx="0" cy="0"/>
        </a:xfrm>
      </p:grpSpPr>
      <p:sp>
        <p:nvSpPr>
          <p:cNvPr id="10" name="Google Shape;10;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31"/>
          <p:cNvSpPr txBox="1"/>
          <p:nvPr>
            <p:ph idx="1" type="body"/>
          </p:nvPr>
        </p:nvSpPr>
        <p:spPr>
          <a:xfrm>
            <a:off x="319500" y="4233725"/>
            <a:ext cx="5998800" cy="5988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7" name="Google Shape;47;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32"/>
          <p:cNvSpPr txBox="1"/>
          <p:nvPr>
            <p:ph hasCustomPrompt="1" type="title"/>
          </p:nvPr>
        </p:nvSpPr>
        <p:spPr>
          <a:xfrm>
            <a:off x="311700" y="1167925"/>
            <a:ext cx="8520600" cy="1980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50" name="Google Shape;50;p32"/>
          <p:cNvSpPr txBox="1"/>
          <p:nvPr>
            <p:ph idx="1" type="body"/>
          </p:nvPr>
        </p:nvSpPr>
        <p:spPr>
          <a:xfrm>
            <a:off x="311700" y="3224250"/>
            <a:ext cx="8520600" cy="10716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51" name="Google Shape;51;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cxnSp>
        <p:nvCxnSpPr>
          <p:cNvPr id="12" name="Google Shape;12;p23"/>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3" name="Google Shape;13;p23"/>
          <p:cNvSpPr txBox="1"/>
          <p:nvPr>
            <p:ph type="ctrTitle"/>
          </p:nvPr>
        </p:nvSpPr>
        <p:spPr>
          <a:xfrm>
            <a:off x="311700" y="595975"/>
            <a:ext cx="8520600" cy="1957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14" name="Google Shape;14;p23"/>
          <p:cNvSpPr txBox="1"/>
          <p:nvPr>
            <p:ph idx="1" type="subTitle"/>
          </p:nvPr>
        </p:nvSpPr>
        <p:spPr>
          <a:xfrm>
            <a:off x="311700" y="3165823"/>
            <a:ext cx="8520600" cy="73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5" name="Google Shape;15;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sp>
        <p:nvSpPr>
          <p:cNvPr id="17" name="Google Shape;17;p24"/>
          <p:cNvSpPr txBox="1"/>
          <p:nvPr>
            <p:ph type="title"/>
          </p:nvPr>
        </p:nvSpPr>
        <p:spPr>
          <a:xfrm>
            <a:off x="311700" y="2480550"/>
            <a:ext cx="8114400" cy="2445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p:txBody>
      </p:sp>
      <p:sp>
        <p:nvSpPr>
          <p:cNvPr id="18" name="Google Shape;18;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1" name="Google Shape;21;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2" name="Google Shape;22;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5" name="Google Shape;25;p2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6" name="Google Shape;26;p2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7" name="Google Shape;27;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0" name="Google Shape;30;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column text">
  <p:cSld name="ONE_COLUMN_TEXT">
    <p:spTree>
      <p:nvGrpSpPr>
        <p:cNvPr id="31" name="Shape 31"/>
        <p:cNvGrpSpPr/>
        <p:nvPr/>
      </p:nvGrpSpPr>
      <p:grpSpPr>
        <a:xfrm>
          <a:off x="0" y="0"/>
          <a:ext cx="0" cy="0"/>
          <a:chOff x="0" y="0"/>
          <a:chExt cx="0" cy="0"/>
        </a:xfrm>
      </p:grpSpPr>
      <p:sp>
        <p:nvSpPr>
          <p:cNvPr id="32" name="Google Shape;32;p28"/>
          <p:cNvSpPr txBox="1"/>
          <p:nvPr>
            <p:ph type="title"/>
          </p:nvPr>
        </p:nvSpPr>
        <p:spPr>
          <a:xfrm>
            <a:off x="311700" y="6318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3" name="Google Shape;33;p28"/>
          <p:cNvSpPr txBox="1"/>
          <p:nvPr>
            <p:ph idx="1" type="body"/>
          </p:nvPr>
        </p:nvSpPr>
        <p:spPr>
          <a:xfrm>
            <a:off x="311700" y="1490875"/>
            <a:ext cx="2808000" cy="30780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4" name="Google Shape;34;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29"/>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37" name="Google Shape;37;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30"/>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0" name="Google Shape;40;p30"/>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30"/>
          <p:cNvSpPr txBox="1"/>
          <p:nvPr>
            <p:ph type="title"/>
          </p:nvPr>
        </p:nvSpPr>
        <p:spPr>
          <a:xfrm>
            <a:off x="265500" y="1375599"/>
            <a:ext cx="4045200" cy="1551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42" name="Google Shape;42;p30"/>
          <p:cNvSpPr txBox="1"/>
          <p:nvPr>
            <p:ph idx="1" type="subTitle"/>
          </p:nvPr>
        </p:nvSpPr>
        <p:spPr>
          <a:xfrm>
            <a:off x="265500" y="2981125"/>
            <a:ext cx="4045200" cy="1345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3" name="Google Shape;43;p30"/>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44" name="Google Shape;44;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1pPr>
            <a:lvl2pPr lvl="1"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2pPr>
            <a:lvl3pPr lvl="2"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3pPr>
            <a:lvl4pPr lvl="3"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4pPr>
            <a:lvl5pPr lvl="4"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5pPr>
            <a:lvl6pPr lvl="5"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6pPr>
            <a:lvl7pPr lvl="6"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7pPr>
            <a:lvl8pPr lvl="7"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8pPr>
            <a:lvl9pPr lvl="8"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9pPr>
          </a:lstStyle>
          <a:p/>
        </p:txBody>
      </p:sp>
      <p:sp>
        <p:nvSpPr>
          <p:cNvPr id="7" name="Google Shape;7;p2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Proxima Nova"/>
              <a:buChar char="●"/>
              <a:defRPr b="0" i="0" sz="1800" u="none" cap="none" strike="noStrike">
                <a:solidFill>
                  <a:schemeClr val="dk2"/>
                </a:solidFill>
                <a:latin typeface="Proxima Nova"/>
                <a:ea typeface="Proxima Nova"/>
                <a:cs typeface="Proxima Nova"/>
                <a:sym typeface="Proxima Nova"/>
              </a:defRPr>
            </a:lvl1pPr>
            <a:lvl2pPr indent="-317500" lvl="1" marL="9144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2pPr>
            <a:lvl3pPr indent="-317500" lvl="2" marL="13716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3pPr>
            <a:lvl4pPr indent="-317500" lvl="3" marL="18288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4pPr>
            <a:lvl5pPr indent="-317500" lvl="4" marL="22860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5pPr>
            <a:lvl6pPr indent="-317500" lvl="5" marL="27432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6pPr>
            <a:lvl7pPr indent="-317500" lvl="6" marL="32004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7pPr>
            <a:lvl8pPr indent="-317500" lvl="7" marL="36576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8pPr>
            <a:lvl9pPr indent="-317500" lvl="8" marL="4114800" marR="0" rtl="0" algn="l">
              <a:lnSpc>
                <a:spcPct val="115000"/>
              </a:lnSpc>
              <a:spcBef>
                <a:spcPts val="1600"/>
              </a:spcBef>
              <a:spcAft>
                <a:spcPts val="160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9pPr>
          </a:lstStyle>
          <a:p/>
        </p:txBody>
      </p:sp>
      <p:sp>
        <p:nvSpPr>
          <p:cNvPr id="8" name="Google Shape;8;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2.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
          <p:cNvSpPr/>
          <p:nvPr/>
        </p:nvSpPr>
        <p:spPr>
          <a:xfrm>
            <a:off x="0" y="0"/>
            <a:ext cx="9144000" cy="5143500"/>
          </a:xfrm>
          <a:prstGeom prst="frame">
            <a:avLst>
              <a:gd fmla="val 2947" name="adj1"/>
            </a:avLst>
          </a:prstGeom>
          <a:solidFill>
            <a:srgbClr val="FF00FF"/>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7" name="Google Shape;57;p1"/>
          <p:cNvPicPr preferRelativeResize="0"/>
          <p:nvPr/>
        </p:nvPicPr>
        <p:blipFill>
          <a:blip r:embed="rId3">
            <a:alphaModFix/>
          </a:blip>
          <a:stretch>
            <a:fillRect/>
          </a:stretch>
        </p:blipFill>
        <p:spPr>
          <a:xfrm>
            <a:off x="608175" y="285750"/>
            <a:ext cx="8066000" cy="4572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0"/>
          <p:cNvSpPr/>
          <p:nvPr/>
        </p:nvSpPr>
        <p:spPr>
          <a:xfrm>
            <a:off x="1703100" y="204348"/>
            <a:ext cx="5737824" cy="807408"/>
          </a:xfrm>
          <a:prstGeom prst="flowChartTerminator">
            <a:avLst/>
          </a:prstGeom>
          <a:solidFill>
            <a:srgbClr val="99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900">
                <a:solidFill>
                  <a:srgbClr val="00FF00"/>
                </a:solidFill>
              </a:rPr>
              <a:t>দুই জার্মানির ভিন্নতা </a:t>
            </a:r>
            <a:endParaRPr b="1" i="0" sz="2900" u="none" cap="none" strike="noStrike">
              <a:solidFill>
                <a:srgbClr val="00FF00"/>
              </a:solidFill>
              <a:latin typeface="Arial"/>
              <a:ea typeface="Arial"/>
              <a:cs typeface="Arial"/>
              <a:sym typeface="Arial"/>
            </a:endParaRPr>
          </a:p>
        </p:txBody>
      </p:sp>
      <p:sp>
        <p:nvSpPr>
          <p:cNvPr id="123" name="Google Shape;123;p10"/>
          <p:cNvSpPr/>
          <p:nvPr/>
        </p:nvSpPr>
        <p:spPr>
          <a:xfrm>
            <a:off x="0" y="0"/>
            <a:ext cx="9144000" cy="5143500"/>
          </a:xfrm>
          <a:prstGeom prst="frame">
            <a:avLst>
              <a:gd fmla="val 2947" name="adj1"/>
            </a:avLst>
          </a:prstGeom>
          <a:solidFill>
            <a:srgbClr val="0000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10"/>
          <p:cNvSpPr txBox="1"/>
          <p:nvPr/>
        </p:nvSpPr>
        <p:spPr>
          <a:xfrm>
            <a:off x="4026100" y="1071750"/>
            <a:ext cx="4530600" cy="3517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n-GB" sz="1600"/>
              <a:t>সামাজিক বাজার ব্যবস্থায় পশ্চিম জার্মানি পরিণত হয় একটি পুঁজিবাদী রাষ্ট্রে। ৫০ এর দশক থেকে শুরু করে পরবর্তী ৩০ বছর দেশটি বিপুল প্রবৃদ্ধি অর্জন করে। অন্যদিকে পূর্ব জার্মানির অর্থনৈতিক ব্যবস্থা ছিল সোভিয়েত অনুকরণে সাজানো সমাজতান্ত্রিক অর্থনীতি। এর ফলে দেশটি সোভিয়েত ব্লকের অন্যান্য দেশের তুলনায় সম্পদশালী হয়ে উঠলেও, পশ্চিম জার্মানির চাইতে অনেক পিছিয়ে ছিল। পশ্চিম জার্মানির অর্থনৈতিক সুযোগ-সুবিধায় আকৃষ্ট হয়ে অনেক পূর্ব জার্মান নাগরিক পশ্চিমাংশে চলে যেতে শুরু করে। বিপুল পরিমাণ অভিবাসন ঠেকাতে পূর্ব জার্মান সরকার সিদ্ধান্ত নেয় বার্লিনের পশ্চিমাংশ ও পূর্বাংশের মাঝে একটি দেয়াল তুলে দেয়া হবে।</a:t>
            </a:r>
            <a:endParaRPr b="1" sz="1600"/>
          </a:p>
        </p:txBody>
      </p:sp>
      <p:pic>
        <p:nvPicPr>
          <p:cNvPr id="125" name="Google Shape;125;p10"/>
          <p:cNvPicPr preferRelativeResize="0"/>
          <p:nvPr/>
        </p:nvPicPr>
        <p:blipFill>
          <a:blip r:embed="rId3">
            <a:alphaModFix/>
          </a:blip>
          <a:stretch>
            <a:fillRect/>
          </a:stretch>
        </p:blipFill>
        <p:spPr>
          <a:xfrm>
            <a:off x="345746" y="1588950"/>
            <a:ext cx="3306200" cy="29999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1"/>
          <p:cNvSpPr/>
          <p:nvPr/>
        </p:nvSpPr>
        <p:spPr>
          <a:xfrm>
            <a:off x="0" y="0"/>
            <a:ext cx="9144000" cy="5143500"/>
          </a:xfrm>
          <a:prstGeom prst="frame">
            <a:avLst>
              <a:gd fmla="val 2947" name="adj1"/>
            </a:avLst>
          </a:prstGeom>
          <a:solidFill>
            <a:srgbClr val="FF00FF"/>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11"/>
          <p:cNvSpPr/>
          <p:nvPr/>
        </p:nvSpPr>
        <p:spPr>
          <a:xfrm>
            <a:off x="2180700" y="276900"/>
            <a:ext cx="4433454" cy="812646"/>
          </a:xfrm>
          <a:prstGeom prst="flowChartTerminator">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000">
                <a:solidFill>
                  <a:srgbClr val="980000"/>
                </a:solidFill>
              </a:rPr>
              <a:t>১৯৫২ সালের প্রস্তাবিত প্রাচীর </a:t>
            </a:r>
            <a:endParaRPr b="1" sz="2000">
              <a:solidFill>
                <a:srgbClr val="980000"/>
              </a:solidFill>
            </a:endParaRPr>
          </a:p>
        </p:txBody>
      </p:sp>
      <p:sp>
        <p:nvSpPr>
          <p:cNvPr id="132" name="Google Shape;132;p11"/>
          <p:cNvSpPr txBox="1"/>
          <p:nvPr/>
        </p:nvSpPr>
        <p:spPr>
          <a:xfrm>
            <a:off x="3430575" y="1089550"/>
            <a:ext cx="5338500" cy="37380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n-GB" sz="1800"/>
              <a:t>১লা এপ্রিল, ১৯৫২ পূর্ব জার্মান নেতৃবৃন্দ স্ট্যালিনের পররাষ্ট্রমন্ত্রী ভয়েসলাভ মতোলোভ এর সাথে আলোচনায় বসেন। এর ফলে সিদ্ধান্ত হয় পশ্চিমাংশের নাগরিকরা বিশেষ পাশ সংগ্রহ করে পূর্বাংশে আসতে পারবেন। স্ট্যালিন দুই জার্মানির সীমান্তকে বিপদজনক উল্লেখ করে এর দুই স্তরের পাহাড়ার প্রস্তাব করেন, যার প্রথম স্তরে থাকবে পূর্ব জার্মান সীমান্তপ্রহরী এবং দ্বিতীয়াংশে থাকবে সোভিয়েত সেনা।[৮] পূর্ব জার্মান প্রধানমন্ত্রী ওয়াল্টার উলবিকট এ ব্যাপারে ত্বরিত পদক্ষেপ নেন। প্রস্তাবটি সোভিয়েত প্রধানমন্ত্রী নিকিতা ক্রুশ্চেভ অনুমোদন করেন। প্রথমে প্রস্তাব করা হয় দুই অংশের মাঝে পৃথককারী তারকাঁটার বেড়া দেয়া হবে।</a:t>
            </a:r>
            <a:endParaRPr b="1" sz="1800"/>
          </a:p>
        </p:txBody>
      </p:sp>
      <p:pic>
        <p:nvPicPr>
          <p:cNvPr id="133" name="Google Shape;133;p11"/>
          <p:cNvPicPr preferRelativeResize="0"/>
          <p:nvPr/>
        </p:nvPicPr>
        <p:blipFill>
          <a:blip r:embed="rId3">
            <a:alphaModFix/>
          </a:blip>
          <a:stretch>
            <a:fillRect/>
          </a:stretch>
        </p:blipFill>
        <p:spPr>
          <a:xfrm>
            <a:off x="285460" y="1214150"/>
            <a:ext cx="2923750" cy="3488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2"/>
          <p:cNvSpPr/>
          <p:nvPr/>
        </p:nvSpPr>
        <p:spPr>
          <a:xfrm>
            <a:off x="0" y="0"/>
            <a:ext cx="9144000" cy="5143500"/>
          </a:xfrm>
          <a:prstGeom prst="frame">
            <a:avLst>
              <a:gd fmla="val 2947" name="adj1"/>
            </a:avLst>
          </a:prstGeom>
          <a:solidFill>
            <a:srgbClr val="0000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12"/>
          <p:cNvSpPr/>
          <p:nvPr/>
        </p:nvSpPr>
        <p:spPr>
          <a:xfrm>
            <a:off x="1749900" y="340824"/>
            <a:ext cx="6542856" cy="776412"/>
          </a:xfrm>
          <a:prstGeom prst="flowChartTerminator">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2700"/>
              <a:t>১৯৬১ সালে দেয়াল নির্মাণের সূচনা</a:t>
            </a:r>
            <a:endParaRPr b="1" sz="2700"/>
          </a:p>
        </p:txBody>
      </p:sp>
      <p:sp>
        <p:nvSpPr>
          <p:cNvPr id="140" name="Google Shape;140;p12"/>
          <p:cNvSpPr txBox="1"/>
          <p:nvPr/>
        </p:nvSpPr>
        <p:spPr>
          <a:xfrm>
            <a:off x="3900976" y="1578325"/>
            <a:ext cx="4870200" cy="30000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n-GB" sz="1800"/>
              <a:t>প্রাচীরের নির্মাণকাজ শুরু হওয়ার দু'মাস পূর্বে ১৫ জুন, ১৯৬১ ওয়াল্টার উলবিকট এক সাংবাদিক সম্মেলনে উল্লেখ করেন Niemand hat die Absicht, eine Mauer zu errichten! (কারও একটি প্রাচীর খাড়া করার উদ্দেশ্য নেই)। প্রথমবারের মত 'প্রাচীর' শব্দটির ব্যবহার প্রাচীর ধারণার জন্ম দেয়। ১২ই আগস্ট, ১৯৬১ পূর্ব জার্মান নেতৃবৃন্দ ডলসি উদ্যান আলোচনায় মিলিত হন। ১৩ই আগস্ট, রবিবার প্রথম প্রহরে নির্মাণকাজ শুরু হয়।</a:t>
            </a:r>
            <a:endParaRPr b="1" sz="1800"/>
          </a:p>
        </p:txBody>
      </p:sp>
      <p:pic>
        <p:nvPicPr>
          <p:cNvPr id="141" name="Google Shape;141;p12"/>
          <p:cNvPicPr preferRelativeResize="0"/>
          <p:nvPr/>
        </p:nvPicPr>
        <p:blipFill>
          <a:blip r:embed="rId3">
            <a:alphaModFix/>
          </a:blip>
          <a:stretch>
            <a:fillRect/>
          </a:stretch>
        </p:blipFill>
        <p:spPr>
          <a:xfrm>
            <a:off x="390075" y="1578325"/>
            <a:ext cx="3303375" cy="3000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3"/>
          <p:cNvSpPr/>
          <p:nvPr/>
        </p:nvSpPr>
        <p:spPr>
          <a:xfrm>
            <a:off x="-8" y="0"/>
            <a:ext cx="9144000" cy="5143500"/>
          </a:xfrm>
          <a:prstGeom prst="frame">
            <a:avLst>
              <a:gd fmla="val 2947" name="adj1"/>
            </a:avLst>
          </a:prstGeom>
          <a:solidFill>
            <a:srgbClr val="0000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13"/>
          <p:cNvSpPr/>
          <p:nvPr/>
        </p:nvSpPr>
        <p:spPr>
          <a:xfrm>
            <a:off x="2355273" y="251142"/>
            <a:ext cx="4433454" cy="930852"/>
          </a:xfrm>
          <a:prstGeom prst="flowChartTerminator">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300">
                <a:solidFill>
                  <a:srgbClr val="00FFFF"/>
                </a:solidFill>
              </a:rPr>
              <a:t>বিসমার্ক ও জার্মান অভিজাতবর্গ</a:t>
            </a:r>
            <a:endParaRPr b="1" sz="2300">
              <a:solidFill>
                <a:srgbClr val="00FFFF"/>
              </a:solidFill>
            </a:endParaRPr>
          </a:p>
        </p:txBody>
      </p:sp>
      <p:pic>
        <p:nvPicPr>
          <p:cNvPr id="148" name="Google Shape;148;p13"/>
          <p:cNvPicPr preferRelativeResize="0"/>
          <p:nvPr/>
        </p:nvPicPr>
        <p:blipFill>
          <a:blip r:embed="rId3">
            <a:alphaModFix/>
          </a:blip>
          <a:stretch>
            <a:fillRect/>
          </a:stretch>
        </p:blipFill>
        <p:spPr>
          <a:xfrm>
            <a:off x="1867187" y="1520225"/>
            <a:ext cx="5409625" cy="3268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g1d950208c4834787_4"/>
          <p:cNvPicPr preferRelativeResize="0"/>
          <p:nvPr/>
        </p:nvPicPr>
        <p:blipFill>
          <a:blip r:embed="rId3">
            <a:alphaModFix/>
          </a:blip>
          <a:stretch>
            <a:fillRect/>
          </a:stretch>
        </p:blipFill>
        <p:spPr>
          <a:xfrm>
            <a:off x="1667363" y="1380269"/>
            <a:ext cx="6245875" cy="3497150"/>
          </a:xfrm>
          <a:prstGeom prst="rect">
            <a:avLst/>
          </a:prstGeom>
          <a:noFill/>
          <a:ln>
            <a:noFill/>
          </a:ln>
        </p:spPr>
      </p:pic>
      <p:sp>
        <p:nvSpPr>
          <p:cNvPr id="154" name="Google Shape;154;g1d950208c4834787_4"/>
          <p:cNvSpPr/>
          <p:nvPr/>
        </p:nvSpPr>
        <p:spPr>
          <a:xfrm>
            <a:off x="2573575" y="218198"/>
            <a:ext cx="4433454" cy="954396"/>
          </a:xfrm>
          <a:prstGeom prst="flowChartTermina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500">
                <a:solidFill>
                  <a:srgbClr val="9900FF"/>
                </a:solidFill>
              </a:rPr>
              <a:t>ডেনমার্ক ও প্রুশিয়ার যুদ্ধ;</a:t>
            </a:r>
            <a:endParaRPr b="1" sz="2500">
              <a:solidFill>
                <a:srgbClr val="9900FF"/>
              </a:solidFill>
            </a:endParaRPr>
          </a:p>
        </p:txBody>
      </p:sp>
      <p:sp>
        <p:nvSpPr>
          <p:cNvPr id="155" name="Google Shape;155;g1d950208c4834787_4"/>
          <p:cNvSpPr/>
          <p:nvPr/>
        </p:nvSpPr>
        <p:spPr>
          <a:xfrm>
            <a:off x="-8" y="0"/>
            <a:ext cx="9144000" cy="5143500"/>
          </a:xfrm>
          <a:prstGeom prst="frame">
            <a:avLst>
              <a:gd fmla="val 2947" name="adj1"/>
            </a:avLst>
          </a:prstGeom>
          <a:solidFill>
            <a:srgbClr val="0000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1d950208c4834787_10"/>
          <p:cNvSpPr/>
          <p:nvPr/>
        </p:nvSpPr>
        <p:spPr>
          <a:xfrm>
            <a:off x="-8" y="0"/>
            <a:ext cx="9144000" cy="5143500"/>
          </a:xfrm>
          <a:prstGeom prst="frame">
            <a:avLst>
              <a:gd fmla="val 2947" name="adj1"/>
            </a:avLst>
          </a:prstGeom>
          <a:solidFill>
            <a:srgbClr val="0000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1" name="Google Shape;161;g1d950208c4834787_10"/>
          <p:cNvPicPr preferRelativeResize="0"/>
          <p:nvPr/>
        </p:nvPicPr>
        <p:blipFill>
          <a:blip r:embed="rId3">
            <a:alphaModFix/>
          </a:blip>
          <a:stretch>
            <a:fillRect/>
          </a:stretch>
        </p:blipFill>
        <p:spPr>
          <a:xfrm>
            <a:off x="1343537" y="1115936"/>
            <a:ext cx="6456925" cy="3771431"/>
          </a:xfrm>
          <a:prstGeom prst="rect">
            <a:avLst/>
          </a:prstGeom>
          <a:noFill/>
          <a:ln>
            <a:noFill/>
          </a:ln>
        </p:spPr>
      </p:pic>
      <p:sp>
        <p:nvSpPr>
          <p:cNvPr id="162" name="Google Shape;162;g1d950208c4834787_10"/>
          <p:cNvSpPr/>
          <p:nvPr/>
        </p:nvSpPr>
        <p:spPr>
          <a:xfrm>
            <a:off x="2604303" y="190575"/>
            <a:ext cx="4433454" cy="925344"/>
          </a:xfrm>
          <a:prstGeom prst="flowChartTermina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600">
                <a:solidFill>
                  <a:srgbClr val="980000"/>
                </a:solidFill>
              </a:rPr>
              <a:t>প্রুশিয়া ও অস্ট্রিয়ার যুদ্ধ</a:t>
            </a:r>
            <a:endParaRPr b="1" sz="2600">
              <a:solidFill>
                <a:srgbClr val="98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1d950208c4834787_14"/>
          <p:cNvSpPr/>
          <p:nvPr/>
        </p:nvSpPr>
        <p:spPr>
          <a:xfrm>
            <a:off x="-8" y="0"/>
            <a:ext cx="9144000" cy="5143500"/>
          </a:xfrm>
          <a:prstGeom prst="frame">
            <a:avLst>
              <a:gd fmla="val 2947" name="adj1"/>
            </a:avLst>
          </a:prstGeom>
          <a:solidFill>
            <a:srgbClr val="0000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8" name="Google Shape;168;g1d950208c4834787_14"/>
          <p:cNvPicPr preferRelativeResize="0"/>
          <p:nvPr/>
        </p:nvPicPr>
        <p:blipFill>
          <a:blip r:embed="rId3">
            <a:alphaModFix/>
          </a:blip>
          <a:stretch>
            <a:fillRect/>
          </a:stretch>
        </p:blipFill>
        <p:spPr>
          <a:xfrm>
            <a:off x="484200" y="725125"/>
            <a:ext cx="4786475" cy="3693250"/>
          </a:xfrm>
          <a:prstGeom prst="rect">
            <a:avLst/>
          </a:prstGeom>
          <a:noFill/>
          <a:ln>
            <a:noFill/>
          </a:ln>
        </p:spPr>
      </p:pic>
      <p:sp>
        <p:nvSpPr>
          <p:cNvPr id="169" name="Google Shape;169;g1d950208c4834787_14"/>
          <p:cNvSpPr/>
          <p:nvPr/>
        </p:nvSpPr>
        <p:spPr>
          <a:xfrm>
            <a:off x="5270675" y="1279450"/>
            <a:ext cx="3596600" cy="2584600"/>
          </a:xfrm>
          <a:prstGeom prst="flowChartDecision">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t>ফ্রান্স ও প্রুশিয়ার যুদ্ধ;</a:t>
            </a:r>
            <a:endParaRPr b="1" sz="3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43c4a2b2f66d009d_7"/>
          <p:cNvSpPr/>
          <p:nvPr/>
        </p:nvSpPr>
        <p:spPr>
          <a:xfrm>
            <a:off x="0" y="0"/>
            <a:ext cx="9144000" cy="5143500"/>
          </a:xfrm>
          <a:prstGeom prst="frame">
            <a:avLst>
              <a:gd fmla="val 2947" name="adj1"/>
            </a:avLst>
          </a:prstGeom>
          <a:solidFill>
            <a:srgbClr val="0000FF"/>
          </a:solidFill>
          <a:ln cap="flat" cmpd="sng" w="952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g43c4a2b2f66d009d_7"/>
          <p:cNvSpPr/>
          <p:nvPr/>
        </p:nvSpPr>
        <p:spPr>
          <a:xfrm>
            <a:off x="5543034" y="1093927"/>
            <a:ext cx="2955636" cy="2955636"/>
          </a:xfrm>
          <a:prstGeom prst="flowChartOffpageConnec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700">
                <a:solidFill>
                  <a:srgbClr val="980000"/>
                </a:solidFill>
              </a:rPr>
              <a:t>মার্কিন আগ্রাসন</a:t>
            </a:r>
            <a:endParaRPr b="1" sz="2700">
              <a:solidFill>
                <a:srgbClr val="980000"/>
              </a:solidFill>
            </a:endParaRPr>
          </a:p>
          <a:p>
            <a:pPr indent="0" lvl="0" marL="0" rtl="0" algn="ctr">
              <a:spcBef>
                <a:spcPts val="0"/>
              </a:spcBef>
              <a:spcAft>
                <a:spcPts val="0"/>
              </a:spcAft>
              <a:buNone/>
            </a:pPr>
            <a:r>
              <a:rPr b="1" lang="en-GB" sz="2700">
                <a:solidFill>
                  <a:srgbClr val="980000"/>
                </a:solidFill>
              </a:rPr>
              <a:t> ও</a:t>
            </a:r>
            <a:endParaRPr b="1" sz="2700">
              <a:solidFill>
                <a:srgbClr val="980000"/>
              </a:solidFill>
            </a:endParaRPr>
          </a:p>
          <a:p>
            <a:pPr indent="0" lvl="0" marL="0" rtl="0" algn="ctr">
              <a:spcBef>
                <a:spcPts val="0"/>
              </a:spcBef>
              <a:spcAft>
                <a:spcPts val="0"/>
              </a:spcAft>
              <a:buNone/>
            </a:pPr>
            <a:r>
              <a:rPr b="1" lang="en-GB" sz="2700">
                <a:solidFill>
                  <a:srgbClr val="980000"/>
                </a:solidFill>
              </a:rPr>
              <a:t> সাম্রাজ্যবাদ</a:t>
            </a:r>
            <a:endParaRPr b="1" sz="2700">
              <a:solidFill>
                <a:srgbClr val="980000"/>
              </a:solidFill>
            </a:endParaRPr>
          </a:p>
        </p:txBody>
      </p:sp>
      <p:pic>
        <p:nvPicPr>
          <p:cNvPr id="176" name="Google Shape;176;g43c4a2b2f66d009d_7"/>
          <p:cNvPicPr preferRelativeResize="0"/>
          <p:nvPr/>
        </p:nvPicPr>
        <p:blipFill>
          <a:blip r:embed="rId3">
            <a:alphaModFix/>
          </a:blip>
          <a:stretch>
            <a:fillRect/>
          </a:stretch>
        </p:blipFill>
        <p:spPr>
          <a:xfrm>
            <a:off x="454639" y="885644"/>
            <a:ext cx="4438125" cy="29556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2d091c55690d54a8_3"/>
          <p:cNvSpPr/>
          <p:nvPr/>
        </p:nvSpPr>
        <p:spPr>
          <a:xfrm>
            <a:off x="0" y="0"/>
            <a:ext cx="9144000" cy="5143500"/>
          </a:xfrm>
          <a:prstGeom prst="frame">
            <a:avLst>
              <a:gd fmla="val 2947" name="adj1"/>
            </a:avLst>
          </a:prstGeom>
          <a:solidFill>
            <a:srgbClr val="0000FF"/>
          </a:solidFill>
          <a:ln cap="flat" cmpd="sng" w="952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2000" u="none" cap="none" strike="noStrike">
              <a:solidFill>
                <a:srgbClr val="000000"/>
              </a:solidFill>
              <a:latin typeface="Arial"/>
              <a:ea typeface="Arial"/>
              <a:cs typeface="Arial"/>
              <a:sym typeface="Arial"/>
            </a:endParaRPr>
          </a:p>
        </p:txBody>
      </p:sp>
      <p:pic>
        <p:nvPicPr>
          <p:cNvPr id="182" name="Google Shape;182;g2d091c55690d54a8_3"/>
          <p:cNvPicPr preferRelativeResize="0"/>
          <p:nvPr/>
        </p:nvPicPr>
        <p:blipFill>
          <a:blip r:embed="rId3">
            <a:alphaModFix/>
          </a:blip>
          <a:stretch>
            <a:fillRect/>
          </a:stretch>
        </p:blipFill>
        <p:spPr>
          <a:xfrm>
            <a:off x="678929" y="419100"/>
            <a:ext cx="4100600" cy="4305300"/>
          </a:xfrm>
          <a:prstGeom prst="rect">
            <a:avLst/>
          </a:prstGeom>
          <a:noFill/>
          <a:ln>
            <a:noFill/>
          </a:ln>
        </p:spPr>
      </p:pic>
      <p:sp>
        <p:nvSpPr>
          <p:cNvPr id="183" name="Google Shape;183;g2d091c55690d54a8_3"/>
          <p:cNvSpPr/>
          <p:nvPr/>
        </p:nvSpPr>
        <p:spPr>
          <a:xfrm>
            <a:off x="5037400" y="1040299"/>
            <a:ext cx="3651525" cy="3209375"/>
          </a:xfrm>
          <a:prstGeom prst="flowChartMerg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800">
                <a:solidFill>
                  <a:srgbClr val="980000"/>
                </a:solidFill>
              </a:rPr>
              <a:t>  সোভিয়েত ইউনিয়নের </a:t>
            </a:r>
            <a:r>
              <a:rPr b="1" lang="en-GB" sz="2800">
                <a:solidFill>
                  <a:srgbClr val="980000"/>
                </a:solidFill>
              </a:rPr>
              <a:t>দুর্বল  অর্থনীতি </a:t>
            </a:r>
            <a:endParaRPr b="1" sz="2800">
              <a:solidFill>
                <a:srgbClr val="98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43c4a2b2f66d009d_13"/>
          <p:cNvSpPr/>
          <p:nvPr/>
        </p:nvSpPr>
        <p:spPr>
          <a:xfrm>
            <a:off x="0" y="0"/>
            <a:ext cx="9144000" cy="5143500"/>
          </a:xfrm>
          <a:prstGeom prst="frame">
            <a:avLst>
              <a:gd fmla="val 2947" name="adj1"/>
            </a:avLst>
          </a:prstGeom>
          <a:solidFill>
            <a:srgbClr val="9800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g43c4a2b2f66d009d_13"/>
          <p:cNvSpPr/>
          <p:nvPr/>
        </p:nvSpPr>
        <p:spPr>
          <a:xfrm>
            <a:off x="5007801" y="751350"/>
            <a:ext cx="3708000" cy="3640800"/>
          </a:xfrm>
          <a:prstGeom prst="curvedLeftArrow">
            <a:avLst>
              <a:gd fmla="val 20764" name="adj1"/>
              <a:gd fmla="val 20764" name="adj2"/>
              <a:gd fmla="val 25000" name="adj3"/>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2300">
                <a:solidFill>
                  <a:srgbClr val="980000"/>
                </a:solidFill>
              </a:rPr>
              <a:t>বার্লিন দেয়ালের পতন </a:t>
            </a:r>
            <a:endParaRPr b="1" sz="2300">
              <a:solidFill>
                <a:srgbClr val="980000"/>
              </a:solidFill>
            </a:endParaRPr>
          </a:p>
        </p:txBody>
      </p:sp>
      <p:pic>
        <p:nvPicPr>
          <p:cNvPr id="190" name="Google Shape;190;g43c4a2b2f66d009d_13"/>
          <p:cNvPicPr preferRelativeResize="0"/>
          <p:nvPr/>
        </p:nvPicPr>
        <p:blipFill>
          <a:blip r:embed="rId3">
            <a:alphaModFix/>
          </a:blip>
          <a:stretch>
            <a:fillRect/>
          </a:stretch>
        </p:blipFill>
        <p:spPr>
          <a:xfrm>
            <a:off x="235200" y="433400"/>
            <a:ext cx="4336800" cy="4276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2"/>
          <p:cNvSpPr/>
          <p:nvPr/>
        </p:nvSpPr>
        <p:spPr>
          <a:xfrm>
            <a:off x="2355275" y="311525"/>
            <a:ext cx="4433450" cy="909525"/>
          </a:xfrm>
          <a:prstGeom prst="flowChartDecis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300"/>
              <a:buFont typeface="Arial"/>
              <a:buNone/>
            </a:pPr>
            <a:r>
              <a:rPr b="1" i="0" lang="en-GB" sz="2300" u="none" cap="none" strike="noStrike">
                <a:solidFill>
                  <a:srgbClr val="FF00FF"/>
                </a:solidFill>
                <a:latin typeface="Arial"/>
                <a:ea typeface="Arial"/>
                <a:cs typeface="Arial"/>
                <a:sym typeface="Arial"/>
              </a:rPr>
              <a:t>শিক্ষক পরিচিতি</a:t>
            </a:r>
            <a:endParaRPr b="1" i="0" sz="2300" u="none" cap="none" strike="noStrike">
              <a:solidFill>
                <a:srgbClr val="FF00FF"/>
              </a:solidFill>
              <a:latin typeface="Arial"/>
              <a:ea typeface="Arial"/>
              <a:cs typeface="Arial"/>
              <a:sym typeface="Arial"/>
            </a:endParaRPr>
          </a:p>
        </p:txBody>
      </p:sp>
      <p:sp>
        <p:nvSpPr>
          <p:cNvPr id="63" name="Google Shape;63;p2"/>
          <p:cNvSpPr/>
          <p:nvPr/>
        </p:nvSpPr>
        <p:spPr>
          <a:xfrm>
            <a:off x="0" y="0"/>
            <a:ext cx="9144000" cy="5143500"/>
          </a:xfrm>
          <a:prstGeom prst="frame">
            <a:avLst>
              <a:gd fmla="val 2947" name="adj1"/>
            </a:avLst>
          </a:prstGeom>
          <a:solidFill>
            <a:srgbClr val="FF00FF"/>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2"/>
          <p:cNvSpPr/>
          <p:nvPr/>
        </p:nvSpPr>
        <p:spPr>
          <a:xfrm>
            <a:off x="4765695" y="1617600"/>
            <a:ext cx="3970800" cy="1908300"/>
          </a:xfrm>
          <a:prstGeom prst="roundRect">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2600"/>
              <a:buFont typeface="Arial"/>
              <a:buNone/>
            </a:pPr>
            <a:r>
              <a:rPr b="1" i="1" lang="en-GB" sz="2300">
                <a:solidFill>
                  <a:srgbClr val="351C75"/>
                </a:solidFill>
              </a:rPr>
              <a:t>সিরাজুল ইসলাম </a:t>
            </a:r>
            <a:endParaRPr b="1" sz="2300">
              <a:solidFill>
                <a:srgbClr val="660000"/>
              </a:solidFill>
            </a:endParaRPr>
          </a:p>
          <a:p>
            <a:pPr indent="0" lvl="0" marL="0" rtl="0" algn="ctr">
              <a:spcBef>
                <a:spcPts val="0"/>
              </a:spcBef>
              <a:spcAft>
                <a:spcPts val="0"/>
              </a:spcAft>
              <a:buClr>
                <a:srgbClr val="000000"/>
              </a:buClr>
              <a:buSzPts val="2300"/>
              <a:buFont typeface="Arial"/>
              <a:buNone/>
            </a:pPr>
            <a:r>
              <a:rPr b="1" lang="en-GB" sz="1700">
                <a:solidFill>
                  <a:srgbClr val="0000FF"/>
                </a:solidFill>
              </a:rPr>
              <a:t>প্রভাষক, ইতিহাস বিভাগ </a:t>
            </a:r>
            <a:endParaRPr b="1" sz="1700">
              <a:solidFill>
                <a:srgbClr val="0000FF"/>
              </a:solidFill>
            </a:endParaRPr>
          </a:p>
          <a:p>
            <a:pPr indent="0" lvl="0" marL="0" rtl="0" algn="ctr">
              <a:spcBef>
                <a:spcPts val="0"/>
              </a:spcBef>
              <a:spcAft>
                <a:spcPts val="0"/>
              </a:spcAft>
              <a:buClr>
                <a:srgbClr val="000000"/>
              </a:buClr>
              <a:buSzPts val="1600"/>
              <a:buFont typeface="Arial"/>
              <a:buNone/>
            </a:pPr>
            <a:r>
              <a:rPr b="1" lang="en-GB" sz="1700">
                <a:solidFill>
                  <a:srgbClr val="0000FF"/>
                </a:solidFill>
              </a:rPr>
              <a:t>শ্রীপুর মুক্তিযোদ্ধা রহমত আলী সরকারি কলেজ </a:t>
            </a:r>
            <a:endParaRPr b="1" sz="1700">
              <a:solidFill>
                <a:srgbClr val="0000FF"/>
              </a:solidFill>
            </a:endParaRPr>
          </a:p>
          <a:p>
            <a:pPr indent="0" lvl="0" marL="0" rtl="0" algn="ctr">
              <a:spcBef>
                <a:spcPts val="0"/>
              </a:spcBef>
              <a:spcAft>
                <a:spcPts val="0"/>
              </a:spcAft>
              <a:buClr>
                <a:srgbClr val="000000"/>
              </a:buClr>
              <a:buSzPts val="1600"/>
              <a:buFont typeface="Arial"/>
              <a:buNone/>
            </a:pPr>
            <a:r>
              <a:rPr b="1" lang="en-GB" sz="1700">
                <a:solidFill>
                  <a:srgbClr val="0000FF"/>
                </a:solidFill>
              </a:rPr>
              <a:t>ইমেইলঃ sirajulmrgc@gmail.com</a:t>
            </a:r>
            <a:endParaRPr b="1" sz="1700">
              <a:solidFill>
                <a:srgbClr val="0000FF"/>
              </a:solidFill>
            </a:endParaRPr>
          </a:p>
        </p:txBody>
      </p:sp>
      <p:sp>
        <p:nvSpPr>
          <p:cNvPr id="65" name="Google Shape;65;p2"/>
          <p:cNvSpPr/>
          <p:nvPr/>
        </p:nvSpPr>
        <p:spPr>
          <a:xfrm>
            <a:off x="138600" y="1221050"/>
            <a:ext cx="3970800" cy="3731400"/>
          </a:xfrm>
          <a:prstGeom prst="frame">
            <a:avLst>
              <a:gd fmla="val 6497" name="adj1"/>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6" name="Google Shape;66;p2"/>
          <p:cNvPicPr preferRelativeResize="0"/>
          <p:nvPr/>
        </p:nvPicPr>
        <p:blipFill>
          <a:blip r:embed="rId3">
            <a:alphaModFix/>
          </a:blip>
          <a:stretch>
            <a:fillRect/>
          </a:stretch>
        </p:blipFill>
        <p:spPr>
          <a:xfrm>
            <a:off x="424075" y="1511888"/>
            <a:ext cx="3399850" cy="31497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583d8ad9cbef1469_1"/>
          <p:cNvSpPr/>
          <p:nvPr/>
        </p:nvSpPr>
        <p:spPr>
          <a:xfrm>
            <a:off x="0" y="0"/>
            <a:ext cx="9144000" cy="5143500"/>
          </a:xfrm>
          <a:prstGeom prst="frame">
            <a:avLst>
              <a:gd fmla="val 2947" name="adj1"/>
            </a:avLst>
          </a:prstGeom>
          <a:solidFill>
            <a:srgbClr val="9800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6" name="Google Shape;196;g583d8ad9cbef1469_1"/>
          <p:cNvPicPr preferRelativeResize="0"/>
          <p:nvPr/>
        </p:nvPicPr>
        <p:blipFill>
          <a:blip r:embed="rId3">
            <a:alphaModFix/>
          </a:blip>
          <a:stretch>
            <a:fillRect/>
          </a:stretch>
        </p:blipFill>
        <p:spPr>
          <a:xfrm>
            <a:off x="497500" y="428625"/>
            <a:ext cx="4939200" cy="4286250"/>
          </a:xfrm>
          <a:prstGeom prst="rect">
            <a:avLst/>
          </a:prstGeom>
          <a:noFill/>
          <a:ln>
            <a:noFill/>
          </a:ln>
        </p:spPr>
      </p:pic>
      <p:sp>
        <p:nvSpPr>
          <p:cNvPr id="197" name="Google Shape;197;g583d8ad9cbef1469_1"/>
          <p:cNvSpPr/>
          <p:nvPr/>
        </p:nvSpPr>
        <p:spPr>
          <a:xfrm>
            <a:off x="5681613" y="428625"/>
            <a:ext cx="2891700" cy="3914100"/>
          </a:xfrm>
          <a:prstGeom prst="snip2SameRect">
            <a:avLst>
              <a:gd fmla="val 16667" name="adj1"/>
              <a:gd fmla="val 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400">
                <a:solidFill>
                  <a:srgbClr val="0000FF"/>
                </a:solidFill>
              </a:rPr>
              <a:t>অটো ভন বিসমার্ক: সফল কূটনীতি, যুদ্ধ ও একীভূত জার্মানি</a:t>
            </a:r>
            <a:endParaRPr b="1" sz="3400">
              <a:solidFill>
                <a:srgbClr val="0000FF"/>
              </a:solidFill>
            </a:endParaRPr>
          </a:p>
          <a:p>
            <a:pPr indent="0" lvl="0" marL="0" rtl="0" algn="ctr">
              <a:spcBef>
                <a:spcPts val="0"/>
              </a:spcBef>
              <a:spcAft>
                <a:spcPts val="0"/>
              </a:spcAft>
              <a:buNone/>
            </a:pPr>
            <a:r>
              <a:t/>
            </a:r>
            <a:endParaRPr b="1" sz="3400">
              <a:solidFill>
                <a:srgbClr val="0000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4"/>
          <p:cNvSpPr/>
          <p:nvPr/>
        </p:nvSpPr>
        <p:spPr>
          <a:xfrm>
            <a:off x="0" y="0"/>
            <a:ext cx="9144000" cy="5143500"/>
          </a:xfrm>
          <a:prstGeom prst="frame">
            <a:avLst>
              <a:gd fmla="val 2947" name="adj1"/>
            </a:avLst>
          </a:prstGeom>
          <a:solidFill>
            <a:srgbClr val="9800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14"/>
          <p:cNvSpPr/>
          <p:nvPr/>
        </p:nvSpPr>
        <p:spPr>
          <a:xfrm>
            <a:off x="1620075" y="290744"/>
            <a:ext cx="5903850" cy="1265225"/>
          </a:xfrm>
          <a:prstGeom prst="flowChartDecision">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900"/>
              <a:buFont typeface="Arial"/>
              <a:buNone/>
            </a:pPr>
            <a:r>
              <a:rPr b="1" i="0" lang="en-GB" sz="3900" u="none" cap="none" strike="noStrike">
                <a:solidFill>
                  <a:srgbClr val="0000FF"/>
                </a:solidFill>
                <a:latin typeface="Arial"/>
                <a:ea typeface="Arial"/>
                <a:cs typeface="Arial"/>
                <a:sym typeface="Arial"/>
              </a:rPr>
              <a:t>একক কাজ</a:t>
            </a:r>
            <a:endParaRPr b="1" i="0" sz="3900" u="none" cap="none" strike="noStrike">
              <a:solidFill>
                <a:srgbClr val="0000FF"/>
              </a:solidFill>
              <a:latin typeface="Arial"/>
              <a:ea typeface="Arial"/>
              <a:cs typeface="Arial"/>
              <a:sym typeface="Arial"/>
            </a:endParaRPr>
          </a:p>
        </p:txBody>
      </p:sp>
      <p:pic>
        <p:nvPicPr>
          <p:cNvPr id="204" name="Google Shape;204;p14"/>
          <p:cNvPicPr preferRelativeResize="0"/>
          <p:nvPr/>
        </p:nvPicPr>
        <p:blipFill rotWithShape="1">
          <a:blip r:embed="rId3">
            <a:alphaModFix/>
          </a:blip>
          <a:srcRect b="0" l="0" r="0" t="0"/>
          <a:stretch/>
        </p:blipFill>
        <p:spPr>
          <a:xfrm>
            <a:off x="434875" y="1788700"/>
            <a:ext cx="3756649" cy="2950125"/>
          </a:xfrm>
          <a:prstGeom prst="rect">
            <a:avLst/>
          </a:prstGeom>
          <a:noFill/>
          <a:ln>
            <a:noFill/>
          </a:ln>
        </p:spPr>
      </p:pic>
      <p:sp>
        <p:nvSpPr>
          <p:cNvPr id="205" name="Google Shape;205;p14"/>
          <p:cNvSpPr/>
          <p:nvPr/>
        </p:nvSpPr>
        <p:spPr>
          <a:xfrm>
            <a:off x="4191525" y="2387914"/>
            <a:ext cx="4433400" cy="1751700"/>
          </a:xfrm>
          <a:prstGeom prst="homePlate">
            <a:avLst>
              <a:gd fmla="val 50000"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100"/>
              <a:buFont typeface="Arial"/>
              <a:buNone/>
            </a:pPr>
            <a:r>
              <a:rPr b="1" lang="en-GB" sz="3100">
                <a:solidFill>
                  <a:srgbClr val="FFFF00"/>
                </a:solidFill>
              </a:rPr>
              <a:t>বার্লিন দেয়াল কি?</a:t>
            </a:r>
            <a:endParaRPr b="1" i="0" sz="3100" u="none" cap="none" strike="noStrike">
              <a:solidFill>
                <a:srgbClr val="FFFF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5"/>
          <p:cNvSpPr/>
          <p:nvPr/>
        </p:nvSpPr>
        <p:spPr>
          <a:xfrm>
            <a:off x="0" y="0"/>
            <a:ext cx="9144000" cy="5143500"/>
          </a:xfrm>
          <a:prstGeom prst="frame">
            <a:avLst>
              <a:gd fmla="val 2947" name="adj1"/>
            </a:avLst>
          </a:prstGeom>
          <a:solidFill>
            <a:srgbClr val="9800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15"/>
          <p:cNvSpPr/>
          <p:nvPr/>
        </p:nvSpPr>
        <p:spPr>
          <a:xfrm>
            <a:off x="2199550" y="238680"/>
            <a:ext cx="4433454" cy="733752"/>
          </a:xfrm>
          <a:prstGeom prst="flowChartTerminator">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300">
                <a:solidFill>
                  <a:srgbClr val="FFFF00"/>
                </a:solidFill>
              </a:rPr>
              <a:t>পুঁজিবাদের জয়</a:t>
            </a:r>
            <a:endParaRPr b="1" sz="3300">
              <a:solidFill>
                <a:srgbClr val="FFFF00"/>
              </a:solidFill>
            </a:endParaRPr>
          </a:p>
        </p:txBody>
      </p:sp>
      <p:pic>
        <p:nvPicPr>
          <p:cNvPr id="212" name="Google Shape;212;p15"/>
          <p:cNvPicPr preferRelativeResize="0"/>
          <p:nvPr/>
        </p:nvPicPr>
        <p:blipFill>
          <a:blip r:embed="rId3">
            <a:alphaModFix/>
          </a:blip>
          <a:stretch>
            <a:fillRect/>
          </a:stretch>
        </p:blipFill>
        <p:spPr>
          <a:xfrm>
            <a:off x="2187587" y="1304703"/>
            <a:ext cx="4768825" cy="358220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6"/>
          <p:cNvSpPr/>
          <p:nvPr/>
        </p:nvSpPr>
        <p:spPr>
          <a:xfrm>
            <a:off x="0" y="0"/>
            <a:ext cx="9144000" cy="5143500"/>
          </a:xfrm>
          <a:prstGeom prst="frame">
            <a:avLst>
              <a:gd fmla="val 2947" name="adj1"/>
            </a:avLst>
          </a:prstGeom>
          <a:solidFill>
            <a:srgbClr val="9800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16"/>
          <p:cNvSpPr/>
          <p:nvPr/>
        </p:nvSpPr>
        <p:spPr>
          <a:xfrm>
            <a:off x="2355275" y="278605"/>
            <a:ext cx="4433454" cy="733698"/>
          </a:xfrm>
          <a:prstGeom prst="flowChartTerminator">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400">
                <a:solidFill>
                  <a:srgbClr val="00FF00"/>
                </a:solidFill>
              </a:rPr>
              <a:t>সোভিয়েত ইউনিয়নের ভাঙন কতগুলো স্বাধীন দেশের জন্ম</a:t>
            </a:r>
            <a:endParaRPr b="1" sz="2400">
              <a:solidFill>
                <a:srgbClr val="00FF00"/>
              </a:solidFill>
            </a:endParaRPr>
          </a:p>
        </p:txBody>
      </p:sp>
      <p:pic>
        <p:nvPicPr>
          <p:cNvPr id="219" name="Google Shape;219;p16"/>
          <p:cNvPicPr preferRelativeResize="0"/>
          <p:nvPr/>
        </p:nvPicPr>
        <p:blipFill>
          <a:blip r:embed="rId3">
            <a:alphaModFix/>
          </a:blip>
          <a:stretch>
            <a:fillRect/>
          </a:stretch>
        </p:blipFill>
        <p:spPr>
          <a:xfrm>
            <a:off x="1183474" y="1207516"/>
            <a:ext cx="6306650" cy="363115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1d950208c4834787_27"/>
          <p:cNvSpPr/>
          <p:nvPr/>
        </p:nvSpPr>
        <p:spPr>
          <a:xfrm>
            <a:off x="0" y="0"/>
            <a:ext cx="9144000" cy="5143500"/>
          </a:xfrm>
          <a:prstGeom prst="frame">
            <a:avLst>
              <a:gd fmla="val 2947" name="adj1"/>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g1d950208c4834787_27"/>
          <p:cNvSpPr/>
          <p:nvPr/>
        </p:nvSpPr>
        <p:spPr>
          <a:xfrm>
            <a:off x="4020300" y="324075"/>
            <a:ext cx="4806000" cy="1812900"/>
          </a:xfrm>
          <a:prstGeom prst="lef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100">
                <a:solidFill>
                  <a:srgbClr val="FFFF00"/>
                </a:solidFill>
              </a:rPr>
              <a:t>প্রুশিয়ান সম্রাট ও একীভূত জার্মানির রাজা প্রথম উইলহেম</a:t>
            </a:r>
            <a:endParaRPr b="1" sz="2100">
              <a:solidFill>
                <a:srgbClr val="FFFF00"/>
              </a:solidFill>
            </a:endParaRPr>
          </a:p>
        </p:txBody>
      </p:sp>
      <p:pic>
        <p:nvPicPr>
          <p:cNvPr id="230" name="Google Shape;230;g1d950208c4834787_27"/>
          <p:cNvPicPr preferRelativeResize="0"/>
          <p:nvPr/>
        </p:nvPicPr>
        <p:blipFill>
          <a:blip r:embed="rId3">
            <a:alphaModFix/>
          </a:blip>
          <a:stretch>
            <a:fillRect/>
          </a:stretch>
        </p:blipFill>
        <p:spPr>
          <a:xfrm>
            <a:off x="336669" y="324063"/>
            <a:ext cx="3683625" cy="4495375"/>
          </a:xfrm>
          <a:prstGeom prst="rect">
            <a:avLst/>
          </a:prstGeom>
          <a:noFill/>
          <a:ln>
            <a:noFill/>
          </a:ln>
        </p:spPr>
      </p:pic>
      <p:sp>
        <p:nvSpPr>
          <p:cNvPr id="231" name="Google Shape;231;g1d950208c4834787_27"/>
          <p:cNvSpPr txBox="1"/>
          <p:nvPr/>
        </p:nvSpPr>
        <p:spPr>
          <a:xfrm>
            <a:off x="4296150" y="2136975"/>
            <a:ext cx="4530000" cy="26898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n-GB" sz="2000"/>
              <a:t>অনেক রাজনৈতিক উত্থান পতনের অমোঘ সাক্ষী ইউরোপ মহাদেশ এক মহাশক্তিধর ও ক্ষমতাশালী দেশের অভ্যুদয়ের ঐতিহাসিক সাক্ষ্য দিলো। অটো ভন বিসমার্ক হলেন এই নতু্ন দেশের প্রথম ও সার্থক ভাগ্যবিধাতা। শুধু ইউরোপ নয়, পৃথিবীর রাজনৈতিক মানচিত্রও এক অর্থে চিরতরে পাল্টে গেলো।</a:t>
            </a:r>
            <a:endParaRPr b="1" sz="20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7"/>
          <p:cNvSpPr/>
          <p:nvPr/>
        </p:nvSpPr>
        <p:spPr>
          <a:xfrm>
            <a:off x="0" y="0"/>
            <a:ext cx="9144000" cy="5143500"/>
          </a:xfrm>
          <a:prstGeom prst="frame">
            <a:avLst>
              <a:gd fmla="val 2947" name="adj1"/>
            </a:avLst>
          </a:prstGeom>
          <a:solidFill>
            <a:srgbClr val="9800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17"/>
          <p:cNvSpPr/>
          <p:nvPr/>
        </p:nvSpPr>
        <p:spPr>
          <a:xfrm>
            <a:off x="1703088" y="204345"/>
            <a:ext cx="5737824" cy="1203606"/>
          </a:xfrm>
          <a:prstGeom prst="flowChartTerminator">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100"/>
              <a:buFont typeface="Arial"/>
              <a:buNone/>
            </a:pPr>
            <a:r>
              <a:rPr b="1" i="0" lang="en-GB" sz="4100" u="none" cap="none" strike="noStrike">
                <a:solidFill>
                  <a:srgbClr val="FFFF00"/>
                </a:solidFill>
                <a:latin typeface="Arial"/>
                <a:ea typeface="Arial"/>
                <a:cs typeface="Arial"/>
                <a:sym typeface="Arial"/>
              </a:rPr>
              <a:t>দলীয় কাজ</a:t>
            </a:r>
            <a:endParaRPr b="1" i="0" sz="4100" u="none" cap="none" strike="noStrike">
              <a:solidFill>
                <a:srgbClr val="FFFF00"/>
              </a:solidFill>
              <a:latin typeface="Arial"/>
              <a:ea typeface="Arial"/>
              <a:cs typeface="Arial"/>
              <a:sym typeface="Arial"/>
            </a:endParaRPr>
          </a:p>
        </p:txBody>
      </p:sp>
      <p:pic>
        <p:nvPicPr>
          <p:cNvPr id="238" name="Google Shape;238;p17"/>
          <p:cNvPicPr preferRelativeResize="0"/>
          <p:nvPr/>
        </p:nvPicPr>
        <p:blipFill rotWithShape="1">
          <a:blip r:embed="rId3">
            <a:alphaModFix/>
          </a:blip>
          <a:srcRect b="0" l="0" r="0" t="0"/>
          <a:stretch/>
        </p:blipFill>
        <p:spPr>
          <a:xfrm>
            <a:off x="193695" y="1842334"/>
            <a:ext cx="3588950" cy="2599550"/>
          </a:xfrm>
          <a:prstGeom prst="rect">
            <a:avLst/>
          </a:prstGeom>
          <a:noFill/>
          <a:ln>
            <a:noFill/>
          </a:ln>
        </p:spPr>
      </p:pic>
      <p:sp>
        <p:nvSpPr>
          <p:cNvPr id="239" name="Google Shape;239;p17"/>
          <p:cNvSpPr/>
          <p:nvPr/>
        </p:nvSpPr>
        <p:spPr>
          <a:xfrm>
            <a:off x="4005075" y="1842325"/>
            <a:ext cx="4433400" cy="2047800"/>
          </a:xfrm>
          <a:prstGeom prst="wedgeRoundRectCallout">
            <a:avLst>
              <a:gd fmla="val -53310" name="adj1"/>
              <a:gd fmla="val 76358"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Arial"/>
              <a:buNone/>
            </a:pPr>
            <a:r>
              <a:rPr b="1" lang="en-GB" sz="2500">
                <a:latin typeface="Proxima Nova"/>
                <a:ea typeface="Proxima Nova"/>
                <a:cs typeface="Proxima Nova"/>
                <a:sym typeface="Proxima Nova"/>
              </a:rPr>
              <a:t>কি কি কারণে জার্মানি বিভক্ত হয়েছিল ?</a:t>
            </a:r>
            <a:endParaRPr b="1" i="0" sz="25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8"/>
          <p:cNvSpPr/>
          <p:nvPr/>
        </p:nvSpPr>
        <p:spPr>
          <a:xfrm>
            <a:off x="0" y="0"/>
            <a:ext cx="9144000" cy="5143500"/>
          </a:xfrm>
          <a:prstGeom prst="frame">
            <a:avLst>
              <a:gd fmla="val 2947" name="adj1"/>
            </a:avLst>
          </a:prstGeom>
          <a:solidFill>
            <a:srgbClr val="9800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18"/>
          <p:cNvSpPr/>
          <p:nvPr/>
        </p:nvSpPr>
        <p:spPr>
          <a:xfrm>
            <a:off x="1616400" y="276897"/>
            <a:ext cx="5911200" cy="1236300"/>
          </a:xfrm>
          <a:prstGeom prst="ribbon">
            <a:avLst>
              <a:gd fmla="val 16667" name="adj1"/>
              <a:gd fmla="val 75000"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0"/>
              <a:buFont typeface="Arial"/>
              <a:buNone/>
            </a:pPr>
            <a:r>
              <a:rPr b="1" i="0" lang="en-GB" sz="4000" u="none" cap="none" strike="noStrike">
                <a:solidFill>
                  <a:srgbClr val="0000FF"/>
                </a:solidFill>
                <a:latin typeface="Arial"/>
                <a:ea typeface="Arial"/>
                <a:cs typeface="Arial"/>
                <a:sym typeface="Arial"/>
              </a:rPr>
              <a:t>মূল্যায়ন</a:t>
            </a:r>
            <a:endParaRPr b="1" i="0" sz="4000" u="none" cap="none" strike="noStrike">
              <a:solidFill>
                <a:srgbClr val="0000FF"/>
              </a:solidFill>
              <a:latin typeface="Arial"/>
              <a:ea typeface="Arial"/>
              <a:cs typeface="Arial"/>
              <a:sym typeface="Arial"/>
            </a:endParaRPr>
          </a:p>
        </p:txBody>
      </p:sp>
      <p:pic>
        <p:nvPicPr>
          <p:cNvPr id="246" name="Google Shape;246;p18"/>
          <p:cNvPicPr preferRelativeResize="0"/>
          <p:nvPr/>
        </p:nvPicPr>
        <p:blipFill rotWithShape="1">
          <a:blip r:embed="rId3">
            <a:alphaModFix/>
          </a:blip>
          <a:srcRect b="0" l="0" r="0" t="0"/>
          <a:stretch/>
        </p:blipFill>
        <p:spPr>
          <a:xfrm>
            <a:off x="324000" y="1897050"/>
            <a:ext cx="3341775" cy="2786975"/>
          </a:xfrm>
          <a:prstGeom prst="rect">
            <a:avLst/>
          </a:prstGeom>
          <a:noFill/>
          <a:ln>
            <a:noFill/>
          </a:ln>
        </p:spPr>
      </p:pic>
      <p:sp>
        <p:nvSpPr>
          <p:cNvPr id="247" name="Google Shape;247;p18"/>
          <p:cNvSpPr/>
          <p:nvPr/>
        </p:nvSpPr>
        <p:spPr>
          <a:xfrm>
            <a:off x="3900975" y="1705188"/>
            <a:ext cx="4890000" cy="31707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lang="en-GB" sz="2600"/>
              <a:t>জার্মানির একত্রীকরণে কে মুখ্য ভূমিকা পালন করেন ? </a:t>
            </a:r>
            <a:endParaRPr b="1" i="0" sz="26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9"/>
          <p:cNvSpPr/>
          <p:nvPr/>
        </p:nvSpPr>
        <p:spPr>
          <a:xfrm>
            <a:off x="0" y="0"/>
            <a:ext cx="9144000" cy="5143500"/>
          </a:xfrm>
          <a:prstGeom prst="frame">
            <a:avLst>
              <a:gd fmla="val 2947" name="adj1"/>
            </a:avLst>
          </a:prstGeom>
          <a:solidFill>
            <a:srgbClr val="9800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19"/>
          <p:cNvSpPr/>
          <p:nvPr/>
        </p:nvSpPr>
        <p:spPr>
          <a:xfrm>
            <a:off x="1616400" y="276897"/>
            <a:ext cx="5911200" cy="1236300"/>
          </a:xfrm>
          <a:prstGeom prst="ribbon">
            <a:avLst>
              <a:gd fmla="val 16667" name="adj1"/>
              <a:gd fmla="val 75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0"/>
              <a:buFont typeface="Arial"/>
              <a:buNone/>
            </a:pPr>
            <a:r>
              <a:rPr b="1" i="0" lang="en-GB" sz="4000" u="none" cap="none" strike="noStrike">
                <a:solidFill>
                  <a:srgbClr val="980000"/>
                </a:solidFill>
                <a:latin typeface="Arial"/>
                <a:ea typeface="Arial"/>
                <a:cs typeface="Arial"/>
                <a:sym typeface="Arial"/>
              </a:rPr>
              <a:t>বাড়ির কাজ</a:t>
            </a:r>
            <a:endParaRPr b="1" i="0" sz="4000" u="none" cap="none" strike="noStrike">
              <a:solidFill>
                <a:srgbClr val="980000"/>
              </a:solidFill>
              <a:latin typeface="Arial"/>
              <a:ea typeface="Arial"/>
              <a:cs typeface="Arial"/>
              <a:sym typeface="Arial"/>
            </a:endParaRPr>
          </a:p>
        </p:txBody>
      </p:sp>
      <p:pic>
        <p:nvPicPr>
          <p:cNvPr id="254" name="Google Shape;254;p19"/>
          <p:cNvPicPr preferRelativeResize="0"/>
          <p:nvPr/>
        </p:nvPicPr>
        <p:blipFill rotWithShape="1">
          <a:blip r:embed="rId3">
            <a:alphaModFix/>
          </a:blip>
          <a:srcRect b="0" l="0" r="0" t="0"/>
          <a:stretch/>
        </p:blipFill>
        <p:spPr>
          <a:xfrm>
            <a:off x="462900" y="1803944"/>
            <a:ext cx="3824826" cy="2868600"/>
          </a:xfrm>
          <a:prstGeom prst="rect">
            <a:avLst/>
          </a:prstGeom>
          <a:noFill/>
          <a:ln>
            <a:noFill/>
          </a:ln>
        </p:spPr>
      </p:pic>
      <p:sp>
        <p:nvSpPr>
          <p:cNvPr id="255" name="Google Shape;255;p19"/>
          <p:cNvSpPr/>
          <p:nvPr/>
        </p:nvSpPr>
        <p:spPr>
          <a:xfrm>
            <a:off x="4572000" y="1760450"/>
            <a:ext cx="4074600" cy="2868600"/>
          </a:xfrm>
          <a:prstGeom prst="cloudCallout">
            <a:avLst>
              <a:gd fmla="val -52189" name="adj1"/>
              <a:gd fmla="val 48155"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b="1" lang="en-GB" sz="2600">
                <a:solidFill>
                  <a:srgbClr val="0000FF"/>
                </a:solidFill>
              </a:rPr>
              <a:t>জার্মানির একত্রীকরণের ফলাফল কি ছিল? </a:t>
            </a:r>
            <a:endParaRPr b="1" i="0" sz="2600" u="none" cap="none" strike="noStrike">
              <a:solidFill>
                <a:srgbClr val="0000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100"/>
              <a:buFont typeface="Arial"/>
              <a:buNone/>
            </a:pPr>
            <a:r>
              <a:t/>
            </a:r>
            <a:endParaRPr b="0" i="0" sz="2600" u="none" cap="none" strike="noStrike">
              <a:solidFill>
                <a:srgbClr val="0000FF"/>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0"/>
          <p:cNvSpPr/>
          <p:nvPr/>
        </p:nvSpPr>
        <p:spPr>
          <a:xfrm>
            <a:off x="0" y="0"/>
            <a:ext cx="9144000" cy="5143500"/>
          </a:xfrm>
          <a:prstGeom prst="frame">
            <a:avLst>
              <a:gd fmla="val 2947" name="adj1"/>
            </a:avLst>
          </a:prstGeom>
          <a:solidFill>
            <a:srgbClr val="9800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61" name="Google Shape;261;p20"/>
          <p:cNvPicPr preferRelativeResize="0"/>
          <p:nvPr/>
        </p:nvPicPr>
        <p:blipFill rotWithShape="1">
          <a:blip r:embed="rId3">
            <a:alphaModFix/>
          </a:blip>
          <a:srcRect b="0" l="0" r="0" t="0"/>
          <a:stretch/>
        </p:blipFill>
        <p:spPr>
          <a:xfrm>
            <a:off x="1703075" y="1408550"/>
            <a:ext cx="5476875" cy="2716725"/>
          </a:xfrm>
          <a:prstGeom prst="rect">
            <a:avLst/>
          </a:prstGeom>
          <a:noFill/>
          <a:ln>
            <a:noFill/>
          </a:ln>
        </p:spPr>
      </p:pic>
      <p:sp>
        <p:nvSpPr>
          <p:cNvPr id="262" name="Google Shape;262;p20"/>
          <p:cNvSpPr txBox="1"/>
          <p:nvPr/>
        </p:nvSpPr>
        <p:spPr>
          <a:xfrm>
            <a:off x="914400" y="4290000"/>
            <a:ext cx="7315200" cy="593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i="0" lang="en-GB" sz="3000" u="none" cap="none" strike="noStrike">
                <a:solidFill>
                  <a:srgbClr val="274E13"/>
                </a:solidFill>
                <a:latin typeface="Proxima Nova"/>
                <a:ea typeface="Proxima Nova"/>
                <a:cs typeface="Proxima Nova"/>
                <a:sym typeface="Proxima Nova"/>
              </a:rPr>
              <a:t>সবাইকে বিজয় বিজয় দিবসের শুভেচ্ছা </a:t>
            </a:r>
            <a:endParaRPr b="1" i="0" sz="3000" u="none" cap="none" strike="noStrike">
              <a:solidFill>
                <a:srgbClr val="274E13"/>
              </a:solidFill>
              <a:latin typeface="Proxima Nova"/>
              <a:ea typeface="Proxima Nova"/>
              <a:cs typeface="Proxima Nova"/>
              <a:sym typeface="Proxima Nova"/>
            </a:endParaRPr>
          </a:p>
        </p:txBody>
      </p:sp>
      <p:sp>
        <p:nvSpPr>
          <p:cNvPr id="263" name="Google Shape;263;p20"/>
          <p:cNvSpPr txBox="1"/>
          <p:nvPr/>
        </p:nvSpPr>
        <p:spPr>
          <a:xfrm flipH="1">
            <a:off x="914698" y="94337"/>
            <a:ext cx="7314900" cy="105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4100">
                <a:solidFill>
                  <a:srgbClr val="980000"/>
                </a:solidFill>
                <a:latin typeface="Roboto"/>
                <a:ea typeface="Roboto"/>
                <a:cs typeface="Roboto"/>
                <a:sym typeface="Roboto"/>
              </a:rPr>
              <a:t>সমাপ্ত</a:t>
            </a:r>
            <a:endParaRPr b="1" sz="4100">
              <a:solidFill>
                <a:srgbClr val="980000"/>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3"/>
          <p:cNvSpPr/>
          <p:nvPr/>
        </p:nvSpPr>
        <p:spPr>
          <a:xfrm>
            <a:off x="2355275" y="191552"/>
            <a:ext cx="4433454" cy="884142"/>
          </a:xfrm>
          <a:prstGeom prst="flowChartTerminator">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GB" sz="2800" u="none" cap="none" strike="noStrike">
                <a:solidFill>
                  <a:srgbClr val="0000FF"/>
                </a:solidFill>
                <a:latin typeface="Arial"/>
                <a:ea typeface="Arial"/>
                <a:cs typeface="Arial"/>
                <a:sym typeface="Arial"/>
              </a:rPr>
              <a:t>পাঠ পরিচিতি</a:t>
            </a: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72" name="Google Shape;72;p3"/>
          <p:cNvSpPr/>
          <p:nvPr/>
        </p:nvSpPr>
        <p:spPr>
          <a:xfrm>
            <a:off x="577350" y="771102"/>
            <a:ext cx="7989300" cy="4034400"/>
          </a:xfrm>
          <a:prstGeom prst="horizontalScroll">
            <a:avLst>
              <a:gd fmla="val 12080"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Arial"/>
              <a:buNone/>
            </a:pPr>
            <a:r>
              <a:rPr b="1" i="0" lang="en-GB" sz="2500" u="none" cap="none" strike="noStrike">
                <a:solidFill>
                  <a:srgbClr val="FFFF00"/>
                </a:solidFill>
                <a:latin typeface="Arial"/>
                <a:ea typeface="Arial"/>
                <a:cs typeface="Arial"/>
                <a:sym typeface="Arial"/>
              </a:rPr>
              <a:t>উচ্চমাধ্যমিক শ্রেণি</a:t>
            </a:r>
            <a:endParaRPr b="1" i="0" sz="2500" u="none" cap="none" strike="noStrike">
              <a:solidFill>
                <a:srgbClr val="FFFF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500"/>
              <a:buFont typeface="Arial"/>
              <a:buNone/>
            </a:pPr>
            <a:r>
              <a:rPr b="1" i="0" lang="en-GB" sz="2500" u="none" cap="none" strike="noStrike">
                <a:solidFill>
                  <a:srgbClr val="FFFF00"/>
                </a:solidFill>
                <a:latin typeface="Arial"/>
                <a:ea typeface="Arial"/>
                <a:cs typeface="Arial"/>
                <a:sym typeface="Arial"/>
              </a:rPr>
              <a:t>ইতিহাস </a:t>
            </a:r>
            <a:r>
              <a:rPr b="1" lang="en-GB" sz="2500">
                <a:solidFill>
                  <a:srgbClr val="FFFF00"/>
                </a:solidFill>
              </a:rPr>
              <a:t>২য় </a:t>
            </a:r>
            <a:r>
              <a:rPr b="1" i="0" lang="en-GB" sz="2500" u="none" cap="none" strike="noStrike">
                <a:solidFill>
                  <a:srgbClr val="FFFF00"/>
                </a:solidFill>
                <a:latin typeface="Arial"/>
                <a:ea typeface="Arial"/>
                <a:cs typeface="Arial"/>
                <a:sym typeface="Arial"/>
              </a:rPr>
              <a:t>পত্র </a:t>
            </a:r>
            <a:endParaRPr b="1" i="0" sz="2500" u="none" cap="none" strike="noStrike">
              <a:solidFill>
                <a:srgbClr val="FFFF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500"/>
              <a:buFont typeface="Arial"/>
              <a:buNone/>
            </a:pPr>
            <a:r>
              <a:rPr b="1" i="0" lang="en-GB" sz="2500" u="none" cap="none" strike="noStrike">
                <a:solidFill>
                  <a:srgbClr val="FFFF00"/>
                </a:solidFill>
                <a:latin typeface="Arial"/>
                <a:ea typeface="Arial"/>
                <a:cs typeface="Arial"/>
                <a:sym typeface="Arial"/>
              </a:rPr>
              <a:t>পঞ্চম অধ্যায়</a:t>
            </a:r>
            <a:endParaRPr b="1" i="0" sz="2500" u="none" cap="none" strike="noStrike">
              <a:solidFill>
                <a:srgbClr val="FFFF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500"/>
              <a:buFont typeface="Arial"/>
              <a:buNone/>
            </a:pPr>
            <a:r>
              <a:rPr b="1" lang="en-GB" sz="2500">
                <a:solidFill>
                  <a:srgbClr val="FFFF00"/>
                </a:solidFill>
              </a:rPr>
              <a:t>স্নায়ুযুদ্ধ পরবর্তী বিশ্ব </a:t>
            </a:r>
            <a:endParaRPr b="1" i="0" sz="2500" u="none" cap="none" strike="noStrike">
              <a:solidFill>
                <a:srgbClr val="FFFF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500"/>
              <a:buFont typeface="Arial"/>
              <a:buNone/>
            </a:pPr>
            <a:r>
              <a:rPr b="1" i="0" lang="en-GB" sz="2500" u="none" cap="none" strike="noStrike">
                <a:solidFill>
                  <a:srgbClr val="FFFF00"/>
                </a:solidFill>
                <a:latin typeface="Arial"/>
                <a:ea typeface="Arial"/>
                <a:cs typeface="Arial"/>
                <a:sym typeface="Arial"/>
              </a:rPr>
              <a:t>তারিখঃ </a:t>
            </a:r>
            <a:r>
              <a:rPr b="1" lang="en-GB" sz="2500">
                <a:solidFill>
                  <a:srgbClr val="FFFF00"/>
                </a:solidFill>
              </a:rPr>
              <a:t>৯</a:t>
            </a:r>
            <a:r>
              <a:rPr b="1" i="0" lang="en-GB" sz="2500" u="none" cap="none" strike="noStrike">
                <a:solidFill>
                  <a:srgbClr val="FFFF00"/>
                </a:solidFill>
                <a:latin typeface="Arial"/>
                <a:ea typeface="Arial"/>
                <a:cs typeface="Arial"/>
                <a:sym typeface="Arial"/>
              </a:rPr>
              <a:t>/১২/২০২০</a:t>
            </a:r>
            <a:endParaRPr b="1" i="0" sz="2500" u="none" cap="none" strike="noStrike">
              <a:solidFill>
                <a:srgbClr val="FFFF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500"/>
              <a:buFont typeface="Arial"/>
              <a:buNone/>
            </a:pPr>
            <a:r>
              <a:t/>
            </a:r>
            <a:endParaRPr b="1" i="0" sz="2500" u="none" cap="none" strike="noStrike">
              <a:solidFill>
                <a:srgbClr val="FFFF00"/>
              </a:solidFill>
              <a:latin typeface="Arial"/>
              <a:ea typeface="Arial"/>
              <a:cs typeface="Arial"/>
              <a:sym typeface="Arial"/>
            </a:endParaRPr>
          </a:p>
        </p:txBody>
      </p:sp>
      <p:sp>
        <p:nvSpPr>
          <p:cNvPr id="73" name="Google Shape;73;p3"/>
          <p:cNvSpPr/>
          <p:nvPr/>
        </p:nvSpPr>
        <p:spPr>
          <a:xfrm>
            <a:off x="0" y="0"/>
            <a:ext cx="9144000" cy="5143500"/>
          </a:xfrm>
          <a:prstGeom prst="frame">
            <a:avLst>
              <a:gd fmla="val 2947" name="adj1"/>
            </a:avLst>
          </a:prstGeom>
          <a:solidFill>
            <a:srgbClr val="0000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4"/>
          <p:cNvSpPr/>
          <p:nvPr/>
        </p:nvSpPr>
        <p:spPr>
          <a:xfrm>
            <a:off x="2355300" y="207675"/>
            <a:ext cx="4409700" cy="1297200"/>
          </a:xfrm>
          <a:prstGeom prst="downArrowCallout">
            <a:avLst>
              <a:gd fmla="val 0" name="adj1"/>
              <a:gd fmla="val 28196" name="adj2"/>
              <a:gd fmla="val 38984" name="adj3"/>
              <a:gd fmla="val 64977" name="adj4"/>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rgbClr val="FF00FF"/>
                </a:solidFill>
                <a:latin typeface="Arial"/>
                <a:ea typeface="Arial"/>
                <a:cs typeface="Arial"/>
                <a:sym typeface="Arial"/>
              </a:rPr>
              <a:t>ছবিটি লক্ষ্য করো</a:t>
            </a:r>
            <a:endParaRPr b="1" i="0" sz="3600" u="none" cap="none" strike="noStrike">
              <a:solidFill>
                <a:srgbClr val="FF00FF"/>
              </a:solidFill>
              <a:latin typeface="Arial"/>
              <a:ea typeface="Arial"/>
              <a:cs typeface="Arial"/>
              <a:sym typeface="Arial"/>
            </a:endParaRPr>
          </a:p>
        </p:txBody>
      </p:sp>
      <p:sp>
        <p:nvSpPr>
          <p:cNvPr id="79" name="Google Shape;79;p4"/>
          <p:cNvSpPr/>
          <p:nvPr/>
        </p:nvSpPr>
        <p:spPr>
          <a:xfrm>
            <a:off x="-11850" y="0"/>
            <a:ext cx="9144000" cy="5143500"/>
          </a:xfrm>
          <a:prstGeom prst="frame">
            <a:avLst>
              <a:gd fmla="val 2947" name="adj1"/>
            </a:avLst>
          </a:prstGeom>
          <a:solidFill>
            <a:srgbClr val="0000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0" name="Google Shape;80;p4"/>
          <p:cNvPicPr preferRelativeResize="0"/>
          <p:nvPr/>
        </p:nvPicPr>
        <p:blipFill>
          <a:blip r:embed="rId3">
            <a:alphaModFix/>
          </a:blip>
          <a:stretch>
            <a:fillRect/>
          </a:stretch>
        </p:blipFill>
        <p:spPr>
          <a:xfrm>
            <a:off x="2355300" y="1504875"/>
            <a:ext cx="4714725" cy="33072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5"/>
          <p:cNvSpPr/>
          <p:nvPr/>
        </p:nvSpPr>
        <p:spPr>
          <a:xfrm>
            <a:off x="1703100" y="204349"/>
            <a:ext cx="5737824" cy="878256"/>
          </a:xfrm>
          <a:prstGeom prst="flowChartTerminator">
            <a:avLst/>
          </a:prstGeom>
          <a:solidFill>
            <a:srgbClr val="99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100"/>
              <a:buFont typeface="Arial"/>
              <a:buNone/>
            </a:pPr>
            <a:r>
              <a:rPr b="1" i="0" lang="en-GB" sz="4100" u="none" cap="none" strike="noStrike">
                <a:solidFill>
                  <a:srgbClr val="00FF00"/>
                </a:solidFill>
                <a:latin typeface="Arial"/>
                <a:ea typeface="Arial"/>
                <a:cs typeface="Arial"/>
                <a:sym typeface="Arial"/>
              </a:rPr>
              <a:t>ছবিটি লক্ষ্য করি</a:t>
            </a:r>
            <a:endParaRPr b="1" i="0" sz="4100" u="none" cap="none" strike="noStrike">
              <a:solidFill>
                <a:srgbClr val="00FF00"/>
              </a:solidFill>
              <a:latin typeface="Arial"/>
              <a:ea typeface="Arial"/>
              <a:cs typeface="Arial"/>
              <a:sym typeface="Arial"/>
            </a:endParaRPr>
          </a:p>
        </p:txBody>
      </p:sp>
      <p:sp>
        <p:nvSpPr>
          <p:cNvPr id="86" name="Google Shape;86;p5"/>
          <p:cNvSpPr/>
          <p:nvPr/>
        </p:nvSpPr>
        <p:spPr>
          <a:xfrm>
            <a:off x="0" y="0"/>
            <a:ext cx="9144000" cy="5143500"/>
          </a:xfrm>
          <a:prstGeom prst="frame">
            <a:avLst>
              <a:gd fmla="val 2947" name="adj1"/>
            </a:avLst>
          </a:prstGeom>
          <a:solidFill>
            <a:srgbClr val="FF00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7" name="Google Shape;87;p5"/>
          <p:cNvPicPr preferRelativeResize="0"/>
          <p:nvPr/>
        </p:nvPicPr>
        <p:blipFill>
          <a:blip r:embed="rId3">
            <a:alphaModFix/>
          </a:blip>
          <a:stretch>
            <a:fillRect/>
          </a:stretch>
        </p:blipFill>
        <p:spPr>
          <a:xfrm>
            <a:off x="1998611" y="1560249"/>
            <a:ext cx="4710950" cy="33886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6"/>
          <p:cNvSpPr/>
          <p:nvPr/>
        </p:nvSpPr>
        <p:spPr>
          <a:xfrm>
            <a:off x="0" y="0"/>
            <a:ext cx="9144000" cy="5143500"/>
          </a:xfrm>
          <a:prstGeom prst="frame">
            <a:avLst>
              <a:gd fmla="val 2947" name="adj1"/>
            </a:avLst>
          </a:prstGeom>
          <a:solidFill>
            <a:srgbClr val="4A86E8"/>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6"/>
          <p:cNvSpPr/>
          <p:nvPr/>
        </p:nvSpPr>
        <p:spPr>
          <a:xfrm>
            <a:off x="2355300" y="247674"/>
            <a:ext cx="4433400" cy="1397100"/>
          </a:xfrm>
          <a:prstGeom prst="wedgeEllipseCallout">
            <a:avLst>
              <a:gd fmla="val -19816" name="adj1"/>
              <a:gd fmla="val 90204"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700"/>
              <a:buFont typeface="Arial"/>
              <a:buNone/>
            </a:pPr>
            <a:r>
              <a:rPr b="1" i="0" lang="en-GB" sz="3700" u="none" cap="none" strike="noStrike">
                <a:solidFill>
                  <a:srgbClr val="980000"/>
                </a:solidFill>
                <a:latin typeface="Arial"/>
                <a:ea typeface="Arial"/>
                <a:cs typeface="Arial"/>
                <a:sym typeface="Arial"/>
              </a:rPr>
              <a:t>আজকের পাঠ</a:t>
            </a:r>
            <a:endParaRPr b="1" i="0" sz="3700" u="none" cap="none" strike="noStrike">
              <a:solidFill>
                <a:srgbClr val="980000"/>
              </a:solidFill>
              <a:latin typeface="Arial"/>
              <a:ea typeface="Arial"/>
              <a:cs typeface="Arial"/>
              <a:sym typeface="Arial"/>
            </a:endParaRPr>
          </a:p>
        </p:txBody>
      </p:sp>
      <p:sp>
        <p:nvSpPr>
          <p:cNvPr id="94" name="Google Shape;94;p6"/>
          <p:cNvSpPr/>
          <p:nvPr/>
        </p:nvSpPr>
        <p:spPr>
          <a:xfrm>
            <a:off x="279969" y="2764755"/>
            <a:ext cx="2555700" cy="913800"/>
          </a:xfrm>
          <a:prstGeom prst="chevron">
            <a:avLst>
              <a:gd fmla="val 80244" name="adj"/>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6"/>
          <p:cNvSpPr txBox="1"/>
          <p:nvPr/>
        </p:nvSpPr>
        <p:spPr>
          <a:xfrm>
            <a:off x="2835675" y="2764750"/>
            <a:ext cx="5796900" cy="1397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700"/>
              <a:buFont typeface="Arial"/>
              <a:buNone/>
            </a:pPr>
            <a:r>
              <a:rPr b="1" lang="en-GB" sz="3400">
                <a:solidFill>
                  <a:srgbClr val="980000"/>
                </a:solidFill>
                <a:latin typeface="Proxima Nova"/>
                <a:ea typeface="Proxima Nova"/>
                <a:cs typeface="Proxima Nova"/>
                <a:sym typeface="Proxima Nova"/>
              </a:rPr>
              <a:t> বার্লিন দেয়াল ও জার্মানির একত্রীকরণ</a:t>
            </a:r>
            <a:endParaRPr b="1" i="0" sz="3400" u="none" cap="none" strike="noStrike">
              <a:solidFill>
                <a:srgbClr val="980000"/>
              </a:solidFill>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7"/>
          <p:cNvSpPr/>
          <p:nvPr/>
        </p:nvSpPr>
        <p:spPr>
          <a:xfrm>
            <a:off x="0" y="0"/>
            <a:ext cx="9144000" cy="5143500"/>
          </a:xfrm>
          <a:prstGeom prst="frame">
            <a:avLst>
              <a:gd fmla="val 2947" name="adj1"/>
            </a:avLst>
          </a:prstGeom>
          <a:solidFill>
            <a:srgbClr val="FF99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7"/>
          <p:cNvSpPr/>
          <p:nvPr/>
        </p:nvSpPr>
        <p:spPr>
          <a:xfrm>
            <a:off x="2008900" y="360226"/>
            <a:ext cx="5126200" cy="1310800"/>
          </a:xfrm>
          <a:prstGeom prst="flowChartMerg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100"/>
              <a:buFont typeface="Arial"/>
              <a:buNone/>
            </a:pPr>
            <a:r>
              <a:rPr b="1" i="0" lang="en-GB" sz="4100" u="none" cap="none" strike="noStrike">
                <a:solidFill>
                  <a:srgbClr val="9900FF"/>
                </a:solidFill>
                <a:latin typeface="Arial"/>
                <a:ea typeface="Arial"/>
                <a:cs typeface="Arial"/>
                <a:sym typeface="Arial"/>
              </a:rPr>
              <a:t>শিখন ফল</a:t>
            </a:r>
            <a:endParaRPr b="1" i="0" sz="4100" u="none" cap="none" strike="noStrike">
              <a:solidFill>
                <a:srgbClr val="9900FF"/>
              </a:solidFill>
              <a:latin typeface="Arial"/>
              <a:ea typeface="Arial"/>
              <a:cs typeface="Arial"/>
              <a:sym typeface="Arial"/>
            </a:endParaRPr>
          </a:p>
        </p:txBody>
      </p:sp>
      <p:sp>
        <p:nvSpPr>
          <p:cNvPr id="102" name="Google Shape;102;p7"/>
          <p:cNvSpPr txBox="1"/>
          <p:nvPr/>
        </p:nvSpPr>
        <p:spPr>
          <a:xfrm>
            <a:off x="363600" y="2114075"/>
            <a:ext cx="8379600" cy="1310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GB" sz="1900" u="none" cap="none" strike="noStrike">
                <a:solidFill>
                  <a:srgbClr val="000000"/>
                </a:solidFill>
                <a:latin typeface="Proxima Nova"/>
                <a:ea typeface="Proxima Nova"/>
                <a:cs typeface="Proxima Nova"/>
                <a:sym typeface="Proxima Nova"/>
              </a:rPr>
              <a:t>🌺</a:t>
            </a:r>
            <a:r>
              <a:rPr b="1" lang="en-GB" sz="1900">
                <a:latin typeface="Proxima Nova"/>
                <a:ea typeface="Proxima Nova"/>
                <a:cs typeface="Proxima Nova"/>
                <a:sym typeface="Proxima Nova"/>
              </a:rPr>
              <a:t> বার্লিন দেয়াল তৈরির  প্রেক্ষাপট </a:t>
            </a:r>
            <a:r>
              <a:rPr b="1" i="0" lang="en-GB" sz="1900" u="none" cap="none" strike="noStrike">
                <a:solidFill>
                  <a:srgbClr val="000000"/>
                </a:solidFill>
                <a:latin typeface="Proxima Nova"/>
                <a:ea typeface="Proxima Nova"/>
                <a:cs typeface="Proxima Nova"/>
                <a:sym typeface="Proxima Nova"/>
              </a:rPr>
              <a:t> বলতে</a:t>
            </a:r>
            <a:r>
              <a:rPr b="1" lang="en-GB" sz="1900">
                <a:latin typeface="Proxima Nova"/>
                <a:ea typeface="Proxima Nova"/>
                <a:cs typeface="Proxima Nova"/>
                <a:sym typeface="Proxima Nova"/>
              </a:rPr>
              <a:t> পারবে। </a:t>
            </a:r>
            <a:endParaRPr b="1" sz="1900">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2400"/>
              <a:buFont typeface="Arial"/>
              <a:buNone/>
            </a:pPr>
            <a:r>
              <a:rPr b="1" lang="en-GB" sz="1900">
                <a:latin typeface="Proxima Nova"/>
                <a:ea typeface="Proxima Nova"/>
                <a:cs typeface="Proxima Nova"/>
                <a:sym typeface="Proxima Nova"/>
              </a:rPr>
              <a:t>🌺 জার্মানি বিভক্ত করার কারণ </a:t>
            </a:r>
            <a:r>
              <a:rPr b="1" i="0" lang="en-GB" sz="1900" u="none" cap="none" strike="noStrike">
                <a:solidFill>
                  <a:srgbClr val="000000"/>
                </a:solidFill>
                <a:latin typeface="Proxima Nova"/>
                <a:ea typeface="Proxima Nova"/>
                <a:cs typeface="Proxima Nova"/>
                <a:sym typeface="Proxima Nova"/>
              </a:rPr>
              <a:t> বলতে পারবে।</a:t>
            </a:r>
            <a:endParaRPr b="1" i="0" sz="19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2400"/>
              <a:buFont typeface="Arial"/>
              <a:buNone/>
            </a:pPr>
            <a:r>
              <a:rPr b="1" i="0" lang="en-GB" sz="1900" u="none" cap="none" strike="noStrike">
                <a:solidFill>
                  <a:srgbClr val="000000"/>
                </a:solidFill>
                <a:latin typeface="Proxima Nova"/>
                <a:ea typeface="Proxima Nova"/>
                <a:cs typeface="Proxima Nova"/>
                <a:sym typeface="Proxima Nova"/>
              </a:rPr>
              <a:t>🌺 </a:t>
            </a:r>
            <a:r>
              <a:rPr b="1" lang="en-GB" sz="1900">
                <a:latin typeface="Proxima Nova"/>
                <a:ea typeface="Proxima Nova"/>
                <a:cs typeface="Proxima Nova"/>
                <a:sym typeface="Proxima Nova"/>
              </a:rPr>
              <a:t> জার্মানির একত্রীকরণের কারণ ও </a:t>
            </a:r>
            <a:r>
              <a:rPr b="1" lang="en-GB" sz="1900">
                <a:latin typeface="Proxima Nova"/>
                <a:ea typeface="Proxima Nova"/>
                <a:cs typeface="Proxima Nova"/>
                <a:sym typeface="Proxima Nova"/>
              </a:rPr>
              <a:t>তাৎপর্য বিশ্লেষন করতে </a:t>
            </a:r>
            <a:r>
              <a:rPr b="1" i="0" lang="en-GB" sz="1900" u="none" cap="none" strike="noStrike">
                <a:solidFill>
                  <a:srgbClr val="000000"/>
                </a:solidFill>
                <a:latin typeface="Proxima Nova"/>
                <a:ea typeface="Proxima Nova"/>
                <a:cs typeface="Proxima Nova"/>
                <a:sym typeface="Proxima Nova"/>
              </a:rPr>
              <a:t>পারবে।</a:t>
            </a:r>
            <a:endParaRPr b="1" i="0" sz="19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2400"/>
              <a:buFont typeface="Arial"/>
              <a:buNone/>
            </a:pPr>
            <a:r>
              <a:t/>
            </a:r>
            <a:endParaRPr b="1" i="0" sz="19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2400"/>
              <a:buFont typeface="Arial"/>
              <a:buNone/>
            </a:pPr>
            <a:r>
              <a:t/>
            </a:r>
            <a:endParaRPr b="1" i="0" sz="1900" u="none" cap="none" strike="noStrike">
              <a:solidFill>
                <a:srgbClr val="000000"/>
              </a:solidFill>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8"/>
          <p:cNvSpPr/>
          <p:nvPr/>
        </p:nvSpPr>
        <p:spPr>
          <a:xfrm>
            <a:off x="0" y="0"/>
            <a:ext cx="9144000" cy="5143500"/>
          </a:xfrm>
          <a:prstGeom prst="frame">
            <a:avLst>
              <a:gd fmla="val 2947" name="adj1"/>
            </a:avLst>
          </a:prstGeom>
          <a:solidFill>
            <a:srgbClr val="00FF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8"/>
          <p:cNvSpPr/>
          <p:nvPr/>
        </p:nvSpPr>
        <p:spPr>
          <a:xfrm>
            <a:off x="2355275" y="277800"/>
            <a:ext cx="5530302" cy="839754"/>
          </a:xfrm>
          <a:prstGeom prst="flowChartTermina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200"/>
              <a:buFont typeface="Arial"/>
              <a:buNone/>
            </a:pPr>
            <a:r>
              <a:rPr b="1" lang="en-GB" sz="4200">
                <a:solidFill>
                  <a:srgbClr val="5B0F00"/>
                </a:solidFill>
              </a:rPr>
              <a:t>বর্তমান জার্মানি</a:t>
            </a:r>
            <a:endParaRPr b="1" i="0" sz="4200" u="none" cap="none" strike="noStrike">
              <a:solidFill>
                <a:srgbClr val="5B0F00"/>
              </a:solidFill>
              <a:latin typeface="Arial"/>
              <a:ea typeface="Arial"/>
              <a:cs typeface="Arial"/>
              <a:sym typeface="Arial"/>
            </a:endParaRPr>
          </a:p>
        </p:txBody>
      </p:sp>
      <p:pic>
        <p:nvPicPr>
          <p:cNvPr id="109" name="Google Shape;109;p8"/>
          <p:cNvPicPr preferRelativeResize="0"/>
          <p:nvPr/>
        </p:nvPicPr>
        <p:blipFill>
          <a:blip r:embed="rId3">
            <a:alphaModFix/>
          </a:blip>
          <a:stretch>
            <a:fillRect/>
          </a:stretch>
        </p:blipFill>
        <p:spPr>
          <a:xfrm>
            <a:off x="1055100" y="1401276"/>
            <a:ext cx="7033800" cy="3534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9"/>
          <p:cNvSpPr/>
          <p:nvPr/>
        </p:nvSpPr>
        <p:spPr>
          <a:xfrm>
            <a:off x="1620075" y="290744"/>
            <a:ext cx="5903850" cy="1265225"/>
          </a:xfrm>
          <a:prstGeom prst="flowChartDecision">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300"/>
              <a:buFont typeface="Arial"/>
              <a:buNone/>
            </a:pPr>
            <a:r>
              <a:rPr b="1" i="0" lang="en-GB" sz="2300" u="none" cap="none" strike="noStrike">
                <a:solidFill>
                  <a:srgbClr val="0000FF"/>
                </a:solidFill>
                <a:latin typeface="Arial"/>
                <a:ea typeface="Arial"/>
                <a:cs typeface="Arial"/>
                <a:sym typeface="Arial"/>
              </a:rPr>
              <a:t>ছবিটি লক্ষ্য করি</a:t>
            </a:r>
            <a:endParaRPr b="1" i="0" sz="2300" u="none" cap="none" strike="noStrike">
              <a:solidFill>
                <a:srgbClr val="0000FF"/>
              </a:solidFill>
              <a:latin typeface="Arial"/>
              <a:ea typeface="Arial"/>
              <a:cs typeface="Arial"/>
              <a:sym typeface="Arial"/>
            </a:endParaRPr>
          </a:p>
        </p:txBody>
      </p:sp>
      <p:sp>
        <p:nvSpPr>
          <p:cNvPr id="115" name="Google Shape;115;p9"/>
          <p:cNvSpPr/>
          <p:nvPr/>
        </p:nvSpPr>
        <p:spPr>
          <a:xfrm>
            <a:off x="0" y="0"/>
            <a:ext cx="9144000" cy="5143500"/>
          </a:xfrm>
          <a:prstGeom prst="frame">
            <a:avLst>
              <a:gd fmla="val 2947" name="adj1"/>
            </a:avLst>
          </a:prstGeom>
          <a:solidFill>
            <a:srgbClr val="0000FF"/>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9"/>
          <p:cNvSpPr/>
          <p:nvPr/>
        </p:nvSpPr>
        <p:spPr>
          <a:xfrm>
            <a:off x="4938975" y="1209850"/>
            <a:ext cx="3790500" cy="3666900"/>
          </a:xfrm>
          <a:prstGeom prst="pentagon">
            <a:avLst>
              <a:gd fmla="val 105146" name="hf"/>
              <a:gd fmla="val 110557" name="vf"/>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700">
                <a:solidFill>
                  <a:srgbClr val="980000"/>
                </a:solidFill>
              </a:rPr>
              <a:t>দ্বিতীয় বিশ্বযুদ্ধোত্তর জার্মানি চারভাগে বিভক্ত </a:t>
            </a:r>
            <a:endParaRPr b="1" sz="2700">
              <a:solidFill>
                <a:srgbClr val="980000"/>
              </a:solidFill>
            </a:endParaRPr>
          </a:p>
        </p:txBody>
      </p:sp>
      <p:pic>
        <p:nvPicPr>
          <p:cNvPr id="117" name="Google Shape;117;p9"/>
          <p:cNvPicPr preferRelativeResize="0"/>
          <p:nvPr/>
        </p:nvPicPr>
        <p:blipFill>
          <a:blip r:embed="rId3">
            <a:alphaModFix/>
          </a:blip>
          <a:stretch>
            <a:fillRect/>
          </a:stretch>
        </p:blipFill>
        <p:spPr>
          <a:xfrm>
            <a:off x="290351" y="1555975"/>
            <a:ext cx="3790500" cy="337723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