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3" Type="http://schemas.openxmlformats.org/officeDocument/2006/relationships/image" Target="../media/image12.jpeg"/><Relationship Id="rId7" Type="http://schemas.openxmlformats.org/officeDocument/2006/relationships/image" Target="../media/image16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Relationship Id="rId9" Type="http://schemas.openxmlformats.org/officeDocument/2006/relationships/image" Target="../media/image18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1828800"/>
          </a:xfrm>
          <a:blipFill>
            <a:blip r:embed="rId2"/>
            <a:tile tx="0" ty="0" sx="100000" sy="100000" flip="none" algn="tl"/>
          </a:blipFill>
          <a:ln w="57150">
            <a:solidFill>
              <a:srgbClr val="FF0000"/>
            </a:solidFill>
          </a:ln>
        </p:spPr>
        <p:txBody>
          <a:bodyPr/>
          <a:lstStyle/>
          <a:p>
            <a:pPr algn="r"/>
            <a:r>
              <a:rPr lang="bn-BD" sz="8000" b="1" dirty="0" smtClean="0"/>
              <a:t>স্বাগতম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2438400"/>
            <a:ext cx="7620000" cy="37338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3" descr="full-1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9200" y="2514600"/>
            <a:ext cx="7315199" cy="3581400"/>
          </a:xfrm>
          <a:prstGeom prst="rect">
            <a:avLst/>
          </a:prstGeom>
          <a:ln w="76200">
            <a:solidFill>
              <a:srgbClr val="00B0F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  <a:ln w="76200">
            <a:solidFill>
              <a:srgbClr val="7030A0"/>
            </a:solidFill>
          </a:ln>
        </p:spPr>
        <p:txBody>
          <a:bodyPr>
            <a:normAutofit fontScale="90000"/>
          </a:bodyPr>
          <a:lstStyle/>
          <a:p>
            <a:r>
              <a:rPr lang="bn-BD" sz="8900" b="1" i="1" dirty="0" smtClean="0"/>
              <a:t>ধন্যবাদ  </a:t>
            </a:r>
            <a:endParaRPr lang="en-US" b="1" i="1" dirty="0"/>
          </a:p>
        </p:txBody>
      </p:sp>
      <p:sp>
        <p:nvSpPr>
          <p:cNvPr id="3" name="Rectangle 2"/>
          <p:cNvSpPr/>
          <p:nvPr/>
        </p:nvSpPr>
        <p:spPr>
          <a:xfrm>
            <a:off x="533400" y="1371600"/>
            <a:ext cx="8153400" cy="4191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posti-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1371600"/>
            <a:ext cx="8153400" cy="4191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4572000" cy="1417638"/>
          </a:xfrm>
          <a:blipFill>
            <a:blip r:embed="rId2"/>
            <a:tile tx="0" ty="0" sx="100000" sy="100000" flip="none" algn="tl"/>
          </a:blipFill>
          <a:ln w="76200">
            <a:solidFill>
              <a:srgbClr val="00B050"/>
            </a:solidFill>
          </a:ln>
        </p:spPr>
        <p:txBody>
          <a:bodyPr/>
          <a:lstStyle/>
          <a:p>
            <a:r>
              <a:rPr lang="bn-BD" sz="6000" b="1" i="1" dirty="0" smtClean="0"/>
              <a:t>পরিচিতি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524000"/>
            <a:ext cx="4572000" cy="5334000"/>
          </a:xfrm>
          <a:blipFill>
            <a:blip r:embed="rId3"/>
            <a:tile tx="0" ty="0" sx="100000" sy="100000" flip="none" algn="tl"/>
          </a:blipFill>
          <a:ln w="57150"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ctr">
              <a:buNone/>
            </a:pPr>
            <a:r>
              <a:rPr lang="bn-BD" sz="4400" dirty="0" smtClean="0"/>
              <a:t>শিক্ষক</a:t>
            </a:r>
            <a:r>
              <a:rPr lang="bn-BD" sz="3200" dirty="0" smtClean="0"/>
              <a:t> </a:t>
            </a:r>
          </a:p>
          <a:p>
            <a:pPr algn="ctr">
              <a:buNone/>
            </a:pPr>
            <a:r>
              <a:rPr lang="bn-BD" dirty="0" smtClean="0">
                <a:solidFill>
                  <a:srgbClr val="FF3300"/>
                </a:solidFill>
              </a:rPr>
              <a:t>মোঃ জাহাঙ্গীর       আলম।</a:t>
            </a:r>
          </a:p>
          <a:p>
            <a:pPr algn="ctr">
              <a:buNone/>
            </a:pPr>
            <a:r>
              <a:rPr lang="bn-BD" dirty="0" smtClean="0">
                <a:solidFill>
                  <a:srgbClr val="FF3300"/>
                </a:solidFill>
              </a:rPr>
              <a:t>                     সহকারী শিক্ষক, </a:t>
            </a:r>
          </a:p>
          <a:p>
            <a:pPr algn="ctr">
              <a:buNone/>
            </a:pPr>
            <a:r>
              <a:rPr lang="bn-BD" dirty="0" smtClean="0">
                <a:solidFill>
                  <a:srgbClr val="FF3300"/>
                </a:solidFill>
              </a:rPr>
              <a:t>                                বি ডি পি মাধ্যমিক  বিদ্যালয় , গাজীপুর। </a:t>
            </a:r>
            <a:endParaRPr lang="bn-BD" dirty="0" smtClean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495800" cy="4953000"/>
          </a:xfrm>
          <a:solidFill>
            <a:srgbClr val="FFFF00"/>
          </a:solidFill>
          <a:ln w="57150">
            <a:solidFill>
              <a:srgbClr val="FF0000"/>
            </a:solidFill>
          </a:ln>
        </p:spPr>
        <p:txBody>
          <a:bodyPr>
            <a:noAutofit/>
          </a:bodyPr>
          <a:lstStyle/>
          <a:p>
            <a:r>
              <a:rPr lang="bn-BD" b="1" i="1" dirty="0" smtClean="0"/>
              <a:t>শ্রেণি- নবম / দশম। </a:t>
            </a:r>
          </a:p>
          <a:p>
            <a:r>
              <a:rPr lang="bn-BD" b="1" i="1" dirty="0" smtClean="0"/>
              <a:t>বিষয় – শারীরিক শিক্ষা,স্বাস্থ্য বিজ্ঞান                          ও খেলাধুলা । </a:t>
            </a:r>
          </a:p>
          <a:p>
            <a:r>
              <a:rPr lang="bn-BD" b="1" i="1" dirty="0" smtClean="0"/>
              <a:t>অধ্যায় – পঞ্চম।  </a:t>
            </a:r>
          </a:p>
          <a:p>
            <a:r>
              <a:rPr lang="bn-BD" b="1" i="1" dirty="0" smtClean="0"/>
              <a:t>পাঠ-  এক ।    </a:t>
            </a:r>
            <a:endParaRPr lang="en-US" b="1" i="1" dirty="0"/>
          </a:p>
        </p:txBody>
      </p:sp>
      <p:pic>
        <p:nvPicPr>
          <p:cNvPr id="5" name="Picture 4" descr="Picture1.jpg"/>
          <p:cNvPicPr>
            <a:picLocks noChangeAspect="1"/>
          </p:cNvPicPr>
          <p:nvPr/>
        </p:nvPicPr>
        <p:blipFill>
          <a:blip r:embed="rId4"/>
          <a:srcRect l="6085" r="6696" b="16732"/>
          <a:stretch>
            <a:fillRect/>
          </a:stretch>
        </p:blipFill>
        <p:spPr>
          <a:xfrm>
            <a:off x="6248400" y="0"/>
            <a:ext cx="2895600" cy="1828800"/>
          </a:xfrm>
          <a:prstGeom prst="rect">
            <a:avLst/>
          </a:prstGeom>
        </p:spPr>
      </p:pic>
      <p:pic>
        <p:nvPicPr>
          <p:cNvPr id="6" name="Picture 5" descr="full-8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48201" y="0"/>
            <a:ext cx="1676399" cy="18478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8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" dur="15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4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28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1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4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8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" dur="15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5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4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8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" dur="15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5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4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5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5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56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5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3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3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3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24000"/>
          </a:xfrm>
          <a:blipFill>
            <a:blip r:embed="rId2"/>
            <a:tile tx="0" ty="0" sx="100000" sy="100000" flip="none" algn="tl"/>
          </a:blipFill>
          <a:ln w="57150"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l"/>
            <a:r>
              <a:rPr lang="bn-BD" sz="3600" dirty="0" smtClean="0"/>
              <a:t>নিচের খাবারে  আমরা              কি </a:t>
            </a:r>
            <a:br>
              <a:rPr lang="bn-BD" sz="3600" dirty="0" smtClean="0"/>
            </a:br>
            <a:r>
              <a:rPr lang="bn-BD" sz="3600" dirty="0" smtClean="0"/>
              <a:t>            পাই ? </a:t>
            </a:r>
            <a:endParaRPr lang="en-US" sz="3600" dirty="0"/>
          </a:p>
        </p:txBody>
      </p:sp>
      <p:pic>
        <p:nvPicPr>
          <p:cNvPr id="3" name="Picture 2" descr="crops-12.jpg"/>
          <p:cNvPicPr>
            <a:picLocks noChangeAspect="1"/>
          </p:cNvPicPr>
          <p:nvPr/>
        </p:nvPicPr>
        <p:blipFill>
          <a:blip r:embed="rId3"/>
          <a:srcRect t="13115" b="13115"/>
          <a:stretch>
            <a:fillRect/>
          </a:stretch>
        </p:blipFill>
        <p:spPr>
          <a:xfrm>
            <a:off x="-152400" y="1600200"/>
            <a:ext cx="9144000" cy="5257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from="(ppt_w)" to="(-ppt_w*2)" calcmode="lin" valueType="num">
                                      <p:cBhvr rctx="PPT">
                                        <p:cTn id="6" dur="5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ppt_w*0.50)" calcmode="lin" valueType="num">
                                      <p:cBhvr>
                                        <p:cTn id="7" dur="500" decel="500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1+ppt_h/2)" calcmode="lin" valueType="num">
                                      <p:cBhvr>
                                        <p:cTn id="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  <a:ln w="57150">
            <a:solidFill>
              <a:srgbClr val="FF0000"/>
            </a:solidFill>
          </a:ln>
        </p:spPr>
        <p:txBody>
          <a:bodyPr/>
          <a:lstStyle/>
          <a:p>
            <a:r>
              <a:rPr lang="bn-BD" sz="5400" b="1" i="1" dirty="0" smtClean="0"/>
              <a:t>পাঠ ঘোষণা ।  </a:t>
            </a:r>
            <a:endParaRPr lang="en-US" b="1" i="1" dirty="0"/>
          </a:p>
        </p:txBody>
      </p:sp>
      <p:sp>
        <p:nvSpPr>
          <p:cNvPr id="3" name="Rectangle 2"/>
          <p:cNvSpPr/>
          <p:nvPr/>
        </p:nvSpPr>
        <p:spPr>
          <a:xfrm>
            <a:off x="533400" y="1533378"/>
            <a:ext cx="8153400" cy="5019822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4000" b="1" i="1" dirty="0" smtClean="0">
                <a:solidFill>
                  <a:schemeClr val="tx1"/>
                </a:solidFill>
              </a:rPr>
              <a:t>উপরোক্ত  খাবারে  আমরা  বিভিন্ন  </a:t>
            </a:r>
          </a:p>
          <a:p>
            <a:r>
              <a:rPr lang="bn-BD" sz="4000" b="1" i="1" dirty="0" smtClean="0">
                <a:solidFill>
                  <a:schemeClr val="tx1"/>
                </a:solidFill>
              </a:rPr>
              <a:t>ধরনের  পুষ্টি  পাই।   </a:t>
            </a:r>
          </a:p>
          <a:p>
            <a:r>
              <a:rPr lang="bn-BD" sz="4000" b="1" i="1" dirty="0" smtClean="0">
                <a:solidFill>
                  <a:schemeClr val="tx1"/>
                </a:solidFill>
              </a:rPr>
              <a:t>তা হলে  আজকের  আমাদের  পাঠের </a:t>
            </a:r>
          </a:p>
          <a:p>
            <a:r>
              <a:rPr lang="bn-BD" sz="4000" b="1" i="1" dirty="0" smtClean="0">
                <a:solidFill>
                  <a:schemeClr val="tx1"/>
                </a:solidFill>
              </a:rPr>
              <a:t>বিষয়  হবে  পুষ্টির  ধারণা ।  </a:t>
            </a:r>
            <a:r>
              <a:rPr lang="bn-BD" sz="3600" b="1" i="1" dirty="0" smtClean="0">
                <a:solidFill>
                  <a:schemeClr val="tx1"/>
                </a:solidFill>
              </a:rPr>
              <a:t> </a:t>
            </a:r>
            <a:endParaRPr lang="en-US" b="1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8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  <a:blipFill>
            <a:blip r:embed="rId2"/>
            <a:tile tx="0" ty="0" sx="100000" sy="100000" flip="none" algn="tl"/>
          </a:blipFill>
          <a:ln w="76200">
            <a:solidFill>
              <a:srgbClr val="00B0F0"/>
            </a:solidFill>
          </a:ln>
        </p:spPr>
        <p:txBody>
          <a:bodyPr/>
          <a:lstStyle/>
          <a:p>
            <a:r>
              <a:rPr lang="bn-BD" sz="6600" b="1" i="1" dirty="0" smtClean="0"/>
              <a:t>শিখনফল  </a:t>
            </a:r>
            <a:endParaRPr lang="en-US" b="1" i="1" dirty="0"/>
          </a:p>
        </p:txBody>
      </p:sp>
      <p:sp>
        <p:nvSpPr>
          <p:cNvPr id="3" name="Rectangle 2"/>
          <p:cNvSpPr/>
          <p:nvPr/>
        </p:nvSpPr>
        <p:spPr>
          <a:xfrm>
            <a:off x="0" y="1676400"/>
            <a:ext cx="9144000" cy="51816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3600" b="1" dirty="0" smtClean="0">
                <a:solidFill>
                  <a:schemeClr val="tx1"/>
                </a:solidFill>
              </a:rPr>
              <a:t>পুষ্টি  সম্বন্ধে  ধারণা  লাভ করতে  পারবে ।  </a:t>
            </a:r>
          </a:p>
          <a:p>
            <a:r>
              <a:rPr lang="bn-BD" sz="3600" b="1" dirty="0" smtClean="0">
                <a:solidFill>
                  <a:schemeClr val="tx1"/>
                </a:solidFill>
              </a:rPr>
              <a:t>পুষ্টি হীনতার  কারণ  জানতে পারবে  ।   </a:t>
            </a:r>
          </a:p>
          <a:p>
            <a:r>
              <a:rPr lang="bn-BD" sz="3600" b="1" dirty="0" smtClean="0">
                <a:solidFill>
                  <a:schemeClr val="tx1"/>
                </a:solidFill>
              </a:rPr>
              <a:t>পুষ্টির  গুণাগুণ  জানতে  পার  বে  । </a:t>
            </a:r>
          </a:p>
          <a:p>
            <a:r>
              <a:rPr lang="bn-BD" sz="3600" b="1" dirty="0" smtClean="0">
                <a:solidFill>
                  <a:schemeClr val="tx1"/>
                </a:solidFill>
              </a:rPr>
              <a:t>পুষ্টিকর  খাবার  গুলোর নাম জানতে পারবে ।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blipFill>
            <a:blip r:embed="rId2"/>
            <a:tile tx="0" ty="0" sx="100000" sy="100000" flip="none" algn="tl"/>
          </a:blipFill>
          <a:ln w="76200"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pPr algn="l"/>
            <a:r>
              <a:rPr lang="bn-BD" sz="4900" dirty="0" smtClean="0"/>
              <a:t>পুষ্টিকর খাবারের  </a:t>
            </a:r>
            <a:br>
              <a:rPr lang="bn-BD" sz="4900" dirty="0" smtClean="0"/>
            </a:br>
            <a:r>
              <a:rPr lang="bn-BD" sz="4900" dirty="0" smtClean="0"/>
              <a:t>                            ব্যাখ্যা।  </a:t>
            </a:r>
            <a:endParaRPr lang="en-US" dirty="0"/>
          </a:p>
        </p:txBody>
      </p:sp>
      <p:pic>
        <p:nvPicPr>
          <p:cNvPr id="4" name="Content Placeholder 3" descr="crops-11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7315200" y="5486400"/>
            <a:ext cx="1828800" cy="1371600"/>
          </a:xfrm>
        </p:spPr>
      </p:pic>
      <p:pic>
        <p:nvPicPr>
          <p:cNvPr id="5" name="Picture 4" descr="crops-2.jpg"/>
          <p:cNvPicPr>
            <a:picLocks noChangeAspect="1"/>
          </p:cNvPicPr>
          <p:nvPr/>
        </p:nvPicPr>
        <p:blipFill>
          <a:blip r:embed="rId4"/>
          <a:srcRect r="45455"/>
          <a:stretch>
            <a:fillRect/>
          </a:stretch>
        </p:blipFill>
        <p:spPr>
          <a:xfrm>
            <a:off x="7315200" y="1447800"/>
            <a:ext cx="1828800" cy="1295399"/>
          </a:xfrm>
          <a:prstGeom prst="rect">
            <a:avLst/>
          </a:prstGeom>
        </p:spPr>
      </p:pic>
      <p:pic>
        <p:nvPicPr>
          <p:cNvPr id="6" name="Picture 5" descr="vogul-12.jpg"/>
          <p:cNvPicPr>
            <a:picLocks noChangeAspect="1"/>
          </p:cNvPicPr>
          <p:nvPr/>
        </p:nvPicPr>
        <p:blipFill>
          <a:blip r:embed="rId5"/>
          <a:srcRect r="61017"/>
          <a:stretch>
            <a:fillRect/>
          </a:stretch>
        </p:blipFill>
        <p:spPr>
          <a:xfrm>
            <a:off x="7315200" y="4343400"/>
            <a:ext cx="1828800" cy="1076325"/>
          </a:xfrm>
          <a:prstGeom prst="rect">
            <a:avLst/>
          </a:prstGeom>
        </p:spPr>
      </p:pic>
      <p:pic>
        <p:nvPicPr>
          <p:cNvPr id="7" name="Picture 6" descr="posti-1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315200" y="2743200"/>
            <a:ext cx="2009775" cy="1600200"/>
          </a:xfrm>
          <a:prstGeom prst="rect">
            <a:avLst/>
          </a:prstGeom>
        </p:spPr>
      </p:pic>
      <p:pic>
        <p:nvPicPr>
          <p:cNvPr id="8" name="Picture 7" descr="posti-2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0" y="1524001"/>
            <a:ext cx="1905000" cy="1600199"/>
          </a:xfrm>
          <a:prstGeom prst="rect">
            <a:avLst/>
          </a:prstGeom>
        </p:spPr>
      </p:pic>
      <p:pic>
        <p:nvPicPr>
          <p:cNvPr id="9" name="Picture 8" descr="posti-3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0" y="3124200"/>
            <a:ext cx="1905000" cy="1695450"/>
          </a:xfrm>
          <a:prstGeom prst="rect">
            <a:avLst/>
          </a:prstGeom>
        </p:spPr>
      </p:pic>
      <p:pic>
        <p:nvPicPr>
          <p:cNvPr id="10" name="Picture 9" descr="posti-4.jp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" y="4800600"/>
            <a:ext cx="1905000" cy="205740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1981200" y="1219200"/>
            <a:ext cx="5257800" cy="5638800"/>
          </a:xfrm>
          <a:prstGeom prst="rect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000" b="1" dirty="0" smtClean="0">
                <a:solidFill>
                  <a:schemeClr val="tx1"/>
                </a:solidFill>
              </a:rPr>
              <a:t>খাদ্যের উপাদান ছয়টি ; আমিষ , শর্করা  </a:t>
            </a:r>
          </a:p>
          <a:p>
            <a:pPr algn="ctr"/>
            <a:r>
              <a:rPr lang="bn-BD" sz="2000" b="1" dirty="0" smtClean="0">
                <a:solidFill>
                  <a:schemeClr val="tx1"/>
                </a:solidFill>
              </a:rPr>
              <a:t>স্নেহ , ভিটামিন, খনিজ পদার্থ , পানি।   </a:t>
            </a:r>
          </a:p>
          <a:p>
            <a:pPr algn="ctr"/>
            <a:endParaRPr lang="bn-BD" sz="2000" b="1" dirty="0" smtClean="0">
              <a:solidFill>
                <a:schemeClr val="tx1"/>
              </a:solidFill>
            </a:endParaRPr>
          </a:p>
          <a:p>
            <a:pPr algn="ctr"/>
            <a:r>
              <a:rPr lang="bn-BD" sz="2000" b="1" dirty="0" smtClean="0">
                <a:solidFill>
                  <a:schemeClr val="tx1"/>
                </a:solidFill>
              </a:rPr>
              <a:t>মাছ , মাংস, ডিম, দুধ, ডাল, লবন, গম,  </a:t>
            </a:r>
          </a:p>
          <a:p>
            <a:pPr algn="ctr"/>
            <a:r>
              <a:rPr lang="bn-BD" sz="2000" b="1" dirty="0" smtClean="0">
                <a:solidFill>
                  <a:schemeClr val="tx1"/>
                </a:solidFill>
              </a:rPr>
              <a:t>চাল, মধু, লালশাক, কচু, আমলকী ,।  </a:t>
            </a:r>
          </a:p>
          <a:p>
            <a:pPr algn="ctr"/>
            <a:endParaRPr lang="bn-BD" sz="2000" b="1" dirty="0" smtClean="0">
              <a:solidFill>
                <a:schemeClr val="tx1"/>
              </a:solidFill>
            </a:endParaRPr>
          </a:p>
          <a:p>
            <a:pPr algn="ctr"/>
            <a:r>
              <a:rPr lang="bn-BD" sz="2000" b="1" dirty="0" smtClean="0">
                <a:solidFill>
                  <a:schemeClr val="tx1"/>
                </a:solidFill>
              </a:rPr>
              <a:t>এই খাবার গুলো রুটিন  মত  খেলে ; </a:t>
            </a:r>
          </a:p>
          <a:p>
            <a:pPr algn="ctr"/>
            <a:r>
              <a:rPr lang="bn-BD" sz="2000" b="1" dirty="0" smtClean="0">
                <a:solidFill>
                  <a:schemeClr val="tx1"/>
                </a:solidFill>
              </a:rPr>
              <a:t>রোগ  প্রতিরোধ করে, দেহের  গঠন- </a:t>
            </a:r>
          </a:p>
          <a:p>
            <a:pPr algn="ctr"/>
            <a:r>
              <a:rPr lang="bn-BD" sz="2000" b="1" dirty="0" smtClean="0">
                <a:solidFill>
                  <a:schemeClr val="tx1"/>
                </a:solidFill>
              </a:rPr>
              <a:t>বৃদ্ধি সাধন, রক্ত চলাচল, দেহের ক্ষয়-</a:t>
            </a:r>
          </a:p>
          <a:p>
            <a:pPr algn="ctr"/>
            <a:r>
              <a:rPr lang="bn-BD" sz="2000" b="1" dirty="0" smtClean="0">
                <a:solidFill>
                  <a:schemeClr val="tx1"/>
                </a:solidFill>
              </a:rPr>
              <a:t>পূরণ , তাপ শক্তি উৎপাদন করে। </a:t>
            </a:r>
          </a:p>
          <a:p>
            <a:pPr algn="ctr"/>
            <a:r>
              <a:rPr lang="bn-BD" sz="2000" b="1" dirty="0" smtClean="0">
                <a:solidFill>
                  <a:schemeClr val="tx1"/>
                </a:solidFill>
              </a:rPr>
              <a:t>বেঁছে থাকার  জন্য  এই খাবার গুলো </a:t>
            </a:r>
          </a:p>
          <a:p>
            <a:pPr algn="ctr"/>
            <a:r>
              <a:rPr lang="bn-BD" sz="2000" b="1" dirty="0" smtClean="0">
                <a:solidFill>
                  <a:schemeClr val="tx1"/>
                </a:solidFill>
              </a:rPr>
              <a:t>অত্যন্ত  প্রয়োজন, এর  ব্যতিক্রম  হলে  পুষ্টি হীনতায়  ভোগবে।   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  <a:ln w="76200">
            <a:solidFill>
              <a:schemeClr val="tx1"/>
            </a:solidFill>
            <a:prstDash val="sysDash"/>
          </a:ln>
        </p:spPr>
        <p:txBody>
          <a:bodyPr>
            <a:normAutofit fontScale="90000"/>
          </a:bodyPr>
          <a:lstStyle/>
          <a:p>
            <a:r>
              <a:rPr lang="bn-BD" sz="7200" b="1" dirty="0" smtClean="0"/>
              <a:t>দলীয় কাজ</a:t>
            </a:r>
            <a:endParaRPr lang="en-US" b="1" dirty="0"/>
          </a:p>
        </p:txBody>
      </p:sp>
      <p:sp>
        <p:nvSpPr>
          <p:cNvPr id="3" name="Rectangle 2"/>
          <p:cNvSpPr/>
          <p:nvPr/>
        </p:nvSpPr>
        <p:spPr>
          <a:xfrm>
            <a:off x="457200" y="1524000"/>
            <a:ext cx="8382000" cy="4876800"/>
          </a:xfrm>
          <a:prstGeom prst="rect">
            <a:avLst/>
          </a:prstGeom>
          <a:solidFill>
            <a:srgbClr val="FFFF00"/>
          </a:solidFill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b="1" dirty="0" smtClean="0">
                <a:solidFill>
                  <a:schemeClr val="tx1"/>
                </a:solidFill>
              </a:rPr>
              <a:t>গ্রুপ-ক)  খাদ্যের উপাদান কয়টি ও  কি কি ? </a:t>
            </a:r>
          </a:p>
          <a:p>
            <a:pPr algn="ctr"/>
            <a:r>
              <a:rPr lang="bn-BD" sz="3600" b="1" dirty="0" smtClean="0">
                <a:solidFill>
                  <a:schemeClr val="tx1"/>
                </a:solidFill>
              </a:rPr>
              <a:t>খ) আমিষ  জাতীয় খাবারের  নাম  লিখ ?   </a:t>
            </a:r>
          </a:p>
          <a:p>
            <a:pPr algn="ctr"/>
            <a:r>
              <a:rPr lang="bn-BD" sz="3600" b="1" dirty="0" smtClean="0">
                <a:solidFill>
                  <a:schemeClr val="tx1"/>
                </a:solidFill>
              </a:rPr>
              <a:t>গ)  “   সুস্থ্য দেহ সুন্দর  মন “  ব্যাখ্যা কর ?     </a:t>
            </a:r>
          </a:p>
          <a:p>
            <a:pPr algn="ctr"/>
            <a:r>
              <a:rPr lang="bn-BD" sz="3600" b="1" dirty="0" smtClean="0">
                <a:solidFill>
                  <a:schemeClr val="tx1"/>
                </a:solidFill>
              </a:rPr>
              <a:t>ঘ)    পুষ্টি হীনতার দুইটি কারণ  লিখ ? 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in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8" presetClass="exit" presetSubtype="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48" presetClass="exit" presetSubtype="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48" presetClass="exit" presetSubtype="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48" presetClass="exit" presetSubtype="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915400" cy="1417638"/>
          </a:xfrm>
          <a:blipFill>
            <a:blip r:embed="rId2"/>
            <a:tile tx="0" ty="0" sx="100000" sy="100000" flip="none" algn="tl"/>
          </a:blipFill>
          <a:ln w="76200">
            <a:solidFill>
              <a:srgbClr val="FFFF00"/>
            </a:solidFill>
          </a:ln>
        </p:spPr>
        <p:txBody>
          <a:bodyPr/>
          <a:lstStyle/>
          <a:p>
            <a:r>
              <a:rPr lang="bn-BD" sz="6600" b="1" i="1" dirty="0" smtClean="0"/>
              <a:t>মুল্যায়ন </a:t>
            </a:r>
            <a:endParaRPr lang="en-US" b="1" i="1" dirty="0"/>
          </a:p>
        </p:txBody>
      </p:sp>
      <p:sp>
        <p:nvSpPr>
          <p:cNvPr id="3" name="Rectangle 2"/>
          <p:cNvSpPr/>
          <p:nvPr/>
        </p:nvSpPr>
        <p:spPr>
          <a:xfrm>
            <a:off x="152400" y="1524000"/>
            <a:ext cx="9144000" cy="51816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i="1" dirty="0" smtClean="0">
                <a:solidFill>
                  <a:schemeClr val="tx1"/>
                </a:solidFill>
              </a:rPr>
              <a:t>সীমা  তুমি বলতো  মাছ  কোন  জাতীয় খাবার ? </a:t>
            </a:r>
          </a:p>
          <a:p>
            <a:pPr algn="ctr"/>
            <a:r>
              <a:rPr lang="bn-BD" sz="4000" i="1" dirty="0" smtClean="0">
                <a:solidFill>
                  <a:schemeClr val="tx1"/>
                </a:solidFill>
              </a:rPr>
              <a:t>প্রিতম তুমি  বলতো দেখি বাদাম কি ধরনের খাবার ?   </a:t>
            </a:r>
          </a:p>
          <a:p>
            <a:pPr algn="ctr"/>
            <a:r>
              <a:rPr lang="bn-BD" sz="4000" i="1" dirty="0" smtClean="0">
                <a:solidFill>
                  <a:schemeClr val="tx1"/>
                </a:solidFill>
              </a:rPr>
              <a:t>কে  পার সব  খাদ্যের  উপাদানের নাম গুলো ?  </a:t>
            </a:r>
            <a:endParaRPr lang="en-US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  <a:ln w="76200">
            <a:solidFill>
              <a:srgbClr val="FF0000"/>
            </a:solidFill>
          </a:ln>
        </p:spPr>
        <p:txBody>
          <a:bodyPr/>
          <a:lstStyle/>
          <a:p>
            <a:r>
              <a:rPr lang="bn-BD" sz="6000" b="1" dirty="0" smtClean="0"/>
              <a:t>বাড়ির কাজ  </a:t>
            </a:r>
            <a:endParaRPr lang="en-US" b="1" dirty="0"/>
          </a:p>
        </p:txBody>
      </p:sp>
      <p:sp>
        <p:nvSpPr>
          <p:cNvPr id="3" name="Rectangle 2"/>
          <p:cNvSpPr/>
          <p:nvPr/>
        </p:nvSpPr>
        <p:spPr>
          <a:xfrm>
            <a:off x="457200" y="1524000"/>
            <a:ext cx="8382000" cy="44958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b="1" i="1" dirty="0" smtClean="0">
                <a:solidFill>
                  <a:schemeClr val="tx1"/>
                </a:solidFill>
              </a:rPr>
              <a:t>পুষ্টির ধারণা , পুষ্টির উৎসের  নাম,  </a:t>
            </a:r>
          </a:p>
          <a:p>
            <a:pPr algn="ctr"/>
            <a:r>
              <a:rPr lang="bn-BD" sz="3200" b="1" i="1" dirty="0" smtClean="0">
                <a:solidFill>
                  <a:schemeClr val="tx1"/>
                </a:solidFill>
              </a:rPr>
              <a:t>প্রত্যেক  প্রকার গুলো,  লিখ ।   </a:t>
            </a:r>
          </a:p>
          <a:p>
            <a:pPr algn="ctr"/>
            <a:r>
              <a:rPr lang="bn-BD" sz="3200" b="1" i="1" dirty="0" smtClean="0">
                <a:solidFill>
                  <a:schemeClr val="tx1"/>
                </a:solidFill>
              </a:rPr>
              <a:t>পুষ্টির  কারণ  গুলো  লিখে রাখবে।   </a:t>
            </a:r>
          </a:p>
          <a:p>
            <a:pPr algn="ctr"/>
            <a:r>
              <a:rPr lang="bn-BD" sz="3200" b="1" i="1" dirty="0" smtClean="0">
                <a:solidFill>
                  <a:schemeClr val="tx1"/>
                </a:solidFill>
              </a:rPr>
              <a:t>পুষ্টি হীনতা প্রতিকার করা যায়  </a:t>
            </a:r>
          </a:p>
          <a:p>
            <a:pPr algn="ctr"/>
            <a:r>
              <a:rPr lang="bn-BD" sz="3200" b="1" i="1" dirty="0" smtClean="0">
                <a:solidFill>
                  <a:schemeClr val="tx1"/>
                </a:solidFill>
              </a:rPr>
              <a:t>এমন  কত গুলো দিক বের কর   ।  </a:t>
            </a:r>
            <a:r>
              <a:rPr lang="bn-BD" dirty="0" smtClean="0">
                <a:solidFill>
                  <a:schemeClr val="tx1"/>
                </a:solidFill>
              </a:rPr>
              <a:t>  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4" presetClass="exit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54" presetClass="exit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54" presetClass="exit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54" presetClass="exit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54" presetClass="exit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276</Words>
  <Application>Microsoft Office PowerPoint</Application>
  <PresentationFormat>On-screen Show (4:3)</PresentationFormat>
  <Paragraphs>50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স্বাগতম</vt:lpstr>
      <vt:lpstr>পরিচিতি</vt:lpstr>
      <vt:lpstr>নিচের খাবারে  আমরা              কি              পাই ? </vt:lpstr>
      <vt:lpstr>পাঠ ঘোষণা ।  </vt:lpstr>
      <vt:lpstr>শিখনফল  </vt:lpstr>
      <vt:lpstr>পুষ্টিকর খাবারের                               ব্যাখ্যা।  </vt:lpstr>
      <vt:lpstr>দলীয় কাজ</vt:lpstr>
      <vt:lpstr>মুল্যায়ন </vt:lpstr>
      <vt:lpstr>বাড়ির কাজ  </vt:lpstr>
      <vt:lpstr>ধন্যবাদ 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Galaxy Computer</dc:creator>
  <cp:lastModifiedBy>sm computer</cp:lastModifiedBy>
  <cp:revision>38</cp:revision>
  <dcterms:created xsi:type="dcterms:W3CDTF">2006-08-16T00:00:00Z</dcterms:created>
  <dcterms:modified xsi:type="dcterms:W3CDTF">2020-12-08T11:12:13Z</dcterms:modified>
</cp:coreProperties>
</file>