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57" r:id="rId4"/>
    <p:sldId id="258" r:id="rId5"/>
    <p:sldId id="269" r:id="rId6"/>
    <p:sldId id="259" r:id="rId7"/>
    <p:sldId id="275" r:id="rId8"/>
    <p:sldId id="271" r:id="rId9"/>
    <p:sldId id="272" r:id="rId10"/>
    <p:sldId id="273" r:id="rId11"/>
    <p:sldId id="274" r:id="rId12"/>
    <p:sldId id="260" r:id="rId13"/>
    <p:sldId id="261" r:id="rId14"/>
    <p:sldId id="262" r:id="rId15"/>
    <p:sldId id="263" r:id="rId16"/>
    <p:sldId id="264" r:id="rId17"/>
    <p:sldId id="265" r:id="rId18"/>
    <p:sldId id="276" r:id="rId19"/>
    <p:sldId id="277" r:id="rId20"/>
    <p:sldId id="268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8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25D3-A735-43E1-B4D0-A02197C4AD6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33A4-C45B-4AEC-86A1-41BCC47D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4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১২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িড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থেকে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১৬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বিশ্লেষণ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33A4-C45B-4AEC-86A1-41BCC47DC9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মূল্যায়ন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33A4-C45B-4AEC-86A1-41BCC47DC9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Frame 12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62000" y="663050"/>
              <a:ext cx="7820140" cy="5670310"/>
              <a:chOff x="762000" y="663050"/>
              <a:chExt cx="7820140" cy="567031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62000" y="663050"/>
                <a:ext cx="4267200" cy="39624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/>
                </a:prstTxWarp>
                <a:spAutoFit/>
              </a:bodyPr>
              <a:lstStyle/>
              <a:p>
                <a:r>
                  <a:rPr lang="en-US" dirty="0" err="1" smtClean="0">
                    <a:ln w="57150">
                      <a:solidFill>
                        <a:schemeClr val="tx1"/>
                      </a:solidFill>
                    </a:ln>
                    <a:noFill/>
                    <a:latin typeface="Shonar Bangla" pitchFamily="34" charset="0"/>
                    <a:cs typeface="Shonar Bangla" pitchFamily="34" charset="0"/>
                  </a:rPr>
                  <a:t>স্বাগতম</a:t>
                </a:r>
                <a:endParaRPr lang="en-US" dirty="0">
                  <a:ln w="57150">
                    <a:solidFill>
                      <a:schemeClr val="tx1"/>
                    </a:solidFill>
                  </a:ln>
                  <a:noFill/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3942" y="2313152"/>
                <a:ext cx="2440858" cy="3811712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962400" y="3758167"/>
                <a:ext cx="4619740" cy="2575193"/>
                <a:chOff x="3962400" y="3758167"/>
                <a:chExt cx="4619740" cy="2575193"/>
              </a:xfrm>
            </p:grpSpPr>
            <p:pic>
              <p:nvPicPr>
                <p:cNvPr id="10" name="Picture 3" descr="C:\Users\Ahsan\Desktop\ch+te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156" b="12738"/>
                <a:stretch/>
              </p:blipFill>
              <p:spPr bwMode="auto">
                <a:xfrm>
                  <a:off x="3962400" y="3758167"/>
                  <a:ext cx="4619740" cy="25751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063" b="31973"/>
                <a:stretch/>
              </p:blipFill>
              <p:spPr>
                <a:xfrm rot="670487">
                  <a:off x="4800155" y="4148745"/>
                  <a:ext cx="857250" cy="251182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20" t="24779" b="21197"/>
                <a:stretch/>
              </p:blipFill>
              <p:spPr>
                <a:xfrm rot="217145">
                  <a:off x="5617790" y="3903807"/>
                  <a:ext cx="645308" cy="3670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896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685800" y="3390900"/>
            <a:ext cx="2438400" cy="1752600"/>
          </a:xfrm>
          <a:prstGeom prst="rightArrowCallout">
            <a:avLst>
              <a:gd name="adj1" fmla="val 46286"/>
              <a:gd name="adj2" fmla="val 50000"/>
              <a:gd name="adj3" fmla="val 25000"/>
              <a:gd name="adj4" fmla="val 754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শিক্ষার্থীদের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ঠ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36" y="2362200"/>
            <a:ext cx="5191124" cy="3810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951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661639" y="3527967"/>
            <a:ext cx="2133600" cy="1790700"/>
          </a:xfrm>
          <a:prstGeom prst="rightArrowCallout">
            <a:avLst>
              <a:gd name="adj1" fmla="val 41191"/>
              <a:gd name="adj2" fmla="val 46173"/>
              <a:gd name="adj3" fmla="val 25000"/>
              <a:gd name="adj4" fmla="val 668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বিশ্লেষণ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6"/>
          <a:stretch/>
        </p:blipFill>
        <p:spPr>
          <a:xfrm>
            <a:off x="2927093" y="2667000"/>
            <a:ext cx="5531108" cy="35126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069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9200" y="2200422"/>
            <a:ext cx="6373073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সেইদিন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মাঠ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স্তব্ধ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নাকো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জানি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</a:t>
            </a: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নদী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নক্ষত্রের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তলে</a:t>
            </a:r>
            <a:endParaRPr lang="en-US" sz="2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সেদিনো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দেখিবে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স্বপ্ন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সোনার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স্বপ্নের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সাধ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পৃথিবীতে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ঝরে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!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9200" y="4156695"/>
            <a:ext cx="6373074" cy="2002607"/>
            <a:chOff x="1219200" y="4156695"/>
            <a:chExt cx="6373074" cy="20026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4156695"/>
              <a:ext cx="2139758" cy="200260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162" y="4156695"/>
              <a:ext cx="2095112" cy="200260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grpSp>
          <p:nvGrpSpPr>
            <p:cNvPr id="16" name="Group 15"/>
            <p:cNvGrpSpPr/>
            <p:nvPr/>
          </p:nvGrpSpPr>
          <p:grpSpPr>
            <a:xfrm>
              <a:off x="3358959" y="4156695"/>
              <a:ext cx="2127442" cy="2002607"/>
              <a:chOff x="3448649" y="4236496"/>
              <a:chExt cx="2037751" cy="192280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6" t="6113" r="5000" b="8996"/>
              <a:stretch/>
            </p:blipFill>
            <p:spPr>
              <a:xfrm>
                <a:off x="3448649" y="4236496"/>
                <a:ext cx="2033817" cy="192280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6314"/>
              <a:stretch/>
            </p:blipFill>
            <p:spPr>
              <a:xfrm>
                <a:off x="3448649" y="4236496"/>
                <a:ext cx="2037751" cy="129369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322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412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1599" y="2197076"/>
            <a:ext cx="6477001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চলে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যাব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endParaRPr lang="en-US" sz="28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চালতাফুল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ভিজবে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শিশিরের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জলে</a:t>
            </a:r>
            <a:endParaRPr lang="en-US" sz="28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নরম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গন্ধের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ঢেউয়ে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600" y="3810000"/>
            <a:ext cx="6477001" cy="2190750"/>
            <a:chOff x="609600" y="4057650"/>
            <a:chExt cx="8019757" cy="21907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057650"/>
              <a:ext cx="2895600" cy="219075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4057650"/>
              <a:ext cx="2819400" cy="219075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7" t="9444" r="13052" b="12259"/>
            <a:stretch/>
          </p:blipFill>
          <p:spPr>
            <a:xfrm>
              <a:off x="6343357" y="4057650"/>
              <a:ext cx="2286000" cy="219075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5783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95401" y="2320498"/>
            <a:ext cx="6710515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লক্ষীপেঁচা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গান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গাবে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নাকি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লক্ষীটির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তরে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সোনার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স্বপ্নের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সাধ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পৃথিবীতে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ঝরে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!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5401" y="3505200"/>
            <a:ext cx="6710516" cy="2625969"/>
            <a:chOff x="762000" y="3546231"/>
            <a:chExt cx="7543799" cy="2625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546231"/>
              <a:ext cx="4267200" cy="2625969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18" y="3546231"/>
              <a:ext cx="3086081" cy="25908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7358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1598" y="2228671"/>
            <a:ext cx="6400801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চারিদিকে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শান্ত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বাতি-ভিজে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গন্ধ-মৃদু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কলরব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;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খেয়ানৌকোগুলো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লেগেছে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চরের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খুব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কাছে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;</a:t>
            </a: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পৃথিবীর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এইসব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গল্প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বেঁচে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র’বে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চিরকাল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;-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597" y="4038600"/>
            <a:ext cx="6400801" cy="1991361"/>
            <a:chOff x="615462" y="4198522"/>
            <a:chExt cx="7934949" cy="19913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62" y="4198522"/>
              <a:ext cx="2667000" cy="199136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462" y="4198522"/>
              <a:ext cx="3194538" cy="199136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198523"/>
              <a:ext cx="2073411" cy="199136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5617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47800" y="2359967"/>
            <a:ext cx="6096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এশিরিয়া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ধুলো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বেবিলনে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ছাই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আছেঅ</a:t>
            </a:r>
            <a:endParaRPr lang="en-US" sz="28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7800" y="3414632"/>
            <a:ext cx="6096000" cy="2568296"/>
            <a:chOff x="1447800" y="3414632"/>
            <a:chExt cx="6096000" cy="2568296"/>
          </a:xfrm>
        </p:grpSpPr>
        <p:grpSp>
          <p:nvGrpSpPr>
            <p:cNvPr id="10" name="Group 9"/>
            <p:cNvGrpSpPr/>
            <p:nvPr/>
          </p:nvGrpSpPr>
          <p:grpSpPr>
            <a:xfrm>
              <a:off x="1447800" y="3414632"/>
              <a:ext cx="6096000" cy="2568296"/>
              <a:chOff x="533400" y="4157980"/>
              <a:chExt cx="8077200" cy="2057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4157980"/>
                <a:ext cx="4191000" cy="2057400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4157980"/>
                <a:ext cx="3886200" cy="2046791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</p:grpSp>
        <p:sp>
          <p:nvSpPr>
            <p:cNvPr id="11" name="TextBox 10"/>
            <p:cNvSpPr txBox="1"/>
            <p:nvPr/>
          </p:nvSpPr>
          <p:spPr>
            <a:xfrm>
              <a:off x="1882715" y="5311003"/>
              <a:ext cx="2079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এশিরিয়</a:t>
              </a:r>
              <a:r>
                <a:rPr lang="en-US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সভ্যতার</a:t>
              </a:r>
              <a:r>
                <a:rPr lang="en-US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নির্দশন</a:t>
              </a:r>
              <a:r>
                <a:rPr lang="en-US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58442" y="5288779"/>
              <a:ext cx="1651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বেবিলনের</a:t>
              </a:r>
              <a:r>
                <a:rPr lang="en-US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উদ্যান</a:t>
              </a:r>
              <a:endParaRPr lang="en-US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9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2256949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নিশ্চল,বাকরুদ্ধ,সংজ্ঞাহীন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তারা,তারকা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আকাঙ্ক্ষা,ইচ্ছা,শখ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নিদ্রিত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অবস্থায়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মনের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ক্রিয়া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অনুভূত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ভবিষ্য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সম্পর্কে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কল্পনা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ঘ্রাণ,নাসিকা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দ্বারা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অনুভূত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পদার্থের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গুণ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গাইবে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নরম,কোমর,আলতো,হালকা,উত্তেজনা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শূন্য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বহুকন্ঠের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সম্মিলিত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গুঞ্জন,কোলাহল,কলকাকলি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ভস্ম,কাঠ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দগ্ধ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হওয়ার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অবশিষ্ট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থাকে,জঞ্জাল,অর্থহীন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শান্তিযুক্ত,চিত্তাবেগবর্জিত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রশবিশেষ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256949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স্তব্ধ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21679" y="2626281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নক্ষত্র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44506" y="2968109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সাধ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06639" y="3338512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স্বপ্ন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50254" y="36946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গন্ধ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50254" y="4063960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গাবে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45491" y="4448651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মৃদু</a:t>
            </a:r>
            <a:r>
              <a:rPr lang="en-US" sz="2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82404" y="4817983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কলরব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–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16916" y="5187315"/>
            <a:ext cx="1061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24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ছাই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37710" y="5557718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শান্ত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1752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ক্লিক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করুণ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650835" y="3581400"/>
            <a:ext cx="1711365" cy="1524000"/>
          </a:xfrm>
          <a:prstGeom prst="rightArrowCallout">
            <a:avLst>
              <a:gd name="adj1" fmla="val 25000"/>
              <a:gd name="adj2" fmla="val 46951"/>
              <a:gd name="adj3" fmla="val 14756"/>
              <a:gd name="adj4" fmla="val 780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5715000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312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685800" y="3460920"/>
            <a:ext cx="1981200" cy="1681139"/>
          </a:xfrm>
          <a:prstGeom prst="rightArrowCallout">
            <a:avLst>
              <a:gd name="adj1" fmla="val 42217"/>
              <a:gd name="adj2" fmla="val 46521"/>
              <a:gd name="adj3" fmla="val 21020"/>
              <a:gd name="adj4" fmla="val 7408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5654040" cy="38785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12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2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8536" y="4191000"/>
              <a:ext cx="4495800" cy="1938992"/>
            </a:xfrm>
            <a:prstGeom prst="rect">
              <a:avLst/>
            </a:prstGeom>
            <a:ln w="76200">
              <a:solidFill>
                <a:srgbClr val="92D050"/>
              </a:solidFill>
              <a:prstDash val="dash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আবু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বি.এস.এস;বি.এড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সিনিয়র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শিক্ষক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ছয়গাঁও,ভেদরগঞ্জ,শরীয়তপুর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।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56520" y="4203627"/>
              <a:ext cx="3305537" cy="1938992"/>
            </a:xfrm>
            <a:prstGeom prst="rect">
              <a:avLst/>
            </a:prstGeom>
            <a:ln w="76200">
              <a:solidFill>
                <a:srgbClr val="92D050"/>
              </a:solidFill>
              <a:prstDash val="dash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দশম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বংলা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8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সময়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৪৫মিনিট </a:t>
              </a: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তারিখ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-   /   /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খ্রি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.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447800"/>
              <a:ext cx="1904682" cy="2133600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752600" y="778696"/>
              <a:ext cx="17668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শিক্ষক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79" y="1447800"/>
              <a:ext cx="1536192" cy="2133600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219699" y="843987"/>
              <a:ext cx="1511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087" y="1106649"/>
              <a:ext cx="1966904" cy="28947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83" y="439600"/>
              <a:ext cx="1261768" cy="11398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82845" y="536720"/>
              <a:ext cx="1261768" cy="1139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5770987" cy="37336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3" name="Right Arrow Callout 22"/>
          <p:cNvSpPr/>
          <p:nvPr/>
        </p:nvSpPr>
        <p:spPr>
          <a:xfrm>
            <a:off x="652999" y="3619423"/>
            <a:ext cx="1651686" cy="1371600"/>
          </a:xfrm>
          <a:prstGeom prst="rightArrowCallout">
            <a:avLst>
              <a:gd name="adj1" fmla="val 45263"/>
              <a:gd name="adj2" fmla="val 50000"/>
              <a:gd name="adj3" fmla="val 14431"/>
              <a:gd name="adj4" fmla="val 777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19400" y="219738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3200" b="1" u="sng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u="sng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3200" b="1" u="sng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400" y="533400"/>
            <a:ext cx="8077200" cy="5791200"/>
            <a:chOff x="533400" y="533400"/>
            <a:chExt cx="8077200" cy="5791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33400"/>
              <a:ext cx="8077200" cy="5791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76300" y="4419600"/>
              <a:ext cx="7581900" cy="16312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১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। ‘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মাঠ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স্তব্ধ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হবে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নাকো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’ –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কেন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?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বুঝিয়ে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লিখ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  <a:p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২। ‘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পৃথিবীর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এইসব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গল্প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বেঁচে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রবে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চিরকাল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‘-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বলতে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কী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বোঝানো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হয়েছে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?</a:t>
              </a:r>
            </a:p>
            <a:p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৩। ‘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এশিরিয়া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ধুলো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আজ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বেবিলন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ছাই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হয়ে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আছে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‘-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ব্যাখ্যা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  <a:p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৪। ‘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নরম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গন্ধের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ঢেউ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বলতে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কী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বোঝ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7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47800" y="1549062"/>
            <a:ext cx="6248400" cy="431833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7819"/>
              </a:avLst>
            </a:prstTxWarp>
            <a:spAutoFit/>
          </a:bodyPr>
          <a:lstStyle/>
          <a:p>
            <a:r>
              <a:rPr lang="en-US" sz="3200" b="1" dirty="0" err="1" smtClean="0">
                <a:ln w="76200">
                  <a:solidFill>
                    <a:schemeClr val="tx1"/>
                  </a:solidFill>
                </a:ln>
                <a:noFill/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sz="2000" b="1" dirty="0" smtClean="0">
                <a:ln w="76200">
                  <a:solidFill>
                    <a:schemeClr val="tx1"/>
                  </a:solidFill>
                </a:ln>
                <a:noFill/>
                <a:latin typeface="Shonar Bangla" pitchFamily="34" charset="0"/>
                <a:cs typeface="Shonar Bangla" pitchFamily="34" charset="0"/>
              </a:rPr>
              <a:t>              </a:t>
            </a:r>
            <a:endParaRPr lang="en-US" sz="2000" b="1" dirty="0">
              <a:ln w="76200">
                <a:solidFill>
                  <a:schemeClr val="tx1"/>
                </a:solidFill>
              </a:ln>
              <a:noFill/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নবম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-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67" y="4008867"/>
            <a:ext cx="4041733" cy="22686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8" y="4008867"/>
            <a:ext cx="3726689" cy="22686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84" y="2175535"/>
            <a:ext cx="2881816" cy="1833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5535"/>
            <a:ext cx="2362200" cy="1833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9" y="2175534"/>
            <a:ext cx="2524405" cy="183333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1676400" y="1143000"/>
            <a:ext cx="44196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অনুমান</a:t>
            </a:r>
            <a:r>
              <a:rPr lang="en-US" sz="2400" b="1" u="sng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u="sng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u="sng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u="sng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ধারণা</a:t>
            </a:r>
            <a:r>
              <a:rPr lang="en-US" sz="2400" b="1" u="sng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u="sng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করার</a:t>
            </a:r>
            <a:r>
              <a:rPr lang="en-US" sz="2400" b="1" u="sng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u="sng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400" b="1" u="sng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u="sng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ছবিগুলো</a:t>
            </a:r>
            <a:r>
              <a:rPr lang="en-US" sz="2400" b="1" u="sng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u="sng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</a:t>
            </a:r>
            <a:r>
              <a:rPr lang="en-US" sz="2400" b="1" u="sng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400" b="1" u="sng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0688"/>
            <a:ext cx="1981200" cy="2230323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8" y="3124200"/>
            <a:ext cx="7967031" cy="30861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নবম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-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303845" y="1385872"/>
            <a:ext cx="256355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সেইদিন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36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মাঠ</a:t>
            </a:r>
            <a:endParaRPr lang="en-US" sz="36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614065"/>
            <a:ext cx="16764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u="sng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u="sng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endParaRPr lang="en-US" sz="2400" b="1" u="sng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6551" y="2133600"/>
            <a:ext cx="16764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জীবনানন্দ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দাশ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3124200" cy="892552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Down Arrow Callout 7"/>
          <p:cNvSpPr/>
          <p:nvPr/>
        </p:nvSpPr>
        <p:spPr>
          <a:xfrm>
            <a:off x="3429000" y="1875099"/>
            <a:ext cx="2209800" cy="838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350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শিখণফল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952500" y="2895600"/>
            <a:ext cx="7162800" cy="3048000"/>
          </a:xfrm>
          <a:prstGeom prst="bevel">
            <a:avLst>
              <a:gd name="adj" fmla="val 1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-----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   ১।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   ২।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কবিতাটি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আবৃতি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   ৩।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   ৪।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চরণের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   ৫।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কবিতাটির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লেখতে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7665"/>
                  </a:avLst>
                </a:prstGeom>
                <a:blipFill>
                  <a:blip r:embed="rId2"/>
                  <a:tile tx="0" ty="0" sx="100000" sy="100000" flip="none" algn="tl"/>
                </a:blip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828800" y="152400"/>
                  <a:ext cx="5486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err="1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আলহাজ্ব</a:t>
                  </a:r>
                  <a:r>
                    <a:rPr lang="en-US" sz="2400" b="1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400" b="1" dirty="0" err="1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কাজী</a:t>
                  </a:r>
                  <a:r>
                    <a:rPr lang="en-US" sz="2400" b="1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400" b="1" dirty="0" err="1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দিদার</a:t>
                  </a:r>
                  <a:r>
                    <a:rPr lang="en-US" sz="2400" b="1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400" b="1" dirty="0" err="1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বক্স</a:t>
                  </a:r>
                  <a:r>
                    <a:rPr lang="en-US" sz="2400" b="1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400" b="1" dirty="0" err="1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ইসলামিয়া</a:t>
                  </a:r>
                  <a:r>
                    <a:rPr lang="en-US" sz="2400" b="1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400" b="1" dirty="0" err="1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দাখিল</a:t>
                  </a:r>
                  <a:r>
                    <a:rPr lang="en-US" sz="2400" b="1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400" b="1" dirty="0" err="1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মাদ্রাসা</a:t>
                  </a:r>
                  <a:r>
                    <a:rPr lang="en-US" sz="2400" b="1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endPara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477000" y="533400"/>
                  <a:ext cx="2133600" cy="1015663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>
                      <a:latin typeface="Shonar Bangla" pitchFamily="34" charset="0"/>
                      <a:cs typeface="Shonar Bangla" pitchFamily="34" charset="0"/>
                    </a:rPr>
                    <a:t>পাঠের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-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3317913" y="1148953"/>
                <a:ext cx="31242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latin typeface="Shonar Bangla" pitchFamily="34" charset="0"/>
                    <a:cs typeface="Shonar Bangla" pitchFamily="34" charset="0"/>
                  </a:rPr>
                  <a:t>সেইদিন</a:t>
                </a:r>
                <a:r>
                  <a:rPr lang="en-US" sz="28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800" b="1" dirty="0" err="1">
                    <a:latin typeface="Shonar Bangla" pitchFamily="34" charset="0"/>
                    <a:cs typeface="Shonar Bangla" pitchFamily="34" charset="0"/>
                  </a:rPr>
                  <a:t>এই</a:t>
                </a:r>
                <a:r>
                  <a:rPr lang="en-US" sz="28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800" b="1" dirty="0" err="1">
                    <a:latin typeface="Shonar Bangla" pitchFamily="34" charset="0"/>
                    <a:cs typeface="Shonar Bangla" pitchFamily="34" charset="0"/>
                  </a:rPr>
                  <a:t>মাঠ</a:t>
                </a:r>
                <a:endParaRPr lang="en-US" sz="28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b="1" dirty="0" smtClean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b="1" dirty="0" err="1" smtClean="0">
                    <a:latin typeface="Shonar Bangla" pitchFamily="34" charset="0"/>
                    <a:cs typeface="Shonar Bangla" pitchFamily="34" charset="0"/>
                  </a:rPr>
                  <a:t>জীবনানন্দ</a:t>
                </a:r>
                <a:r>
                  <a:rPr lang="en-US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dirty="0" err="1" smtClean="0">
                    <a:latin typeface="Shonar Bangla" pitchFamily="34" charset="0"/>
                    <a:cs typeface="Shonar Bangla" pitchFamily="34" charset="0"/>
                  </a:rPr>
                  <a:t>দাশ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00400" y="614065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err="1" smtClean="0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u="sng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u="sng" dirty="0" err="1" smtClean="0">
                    <a:latin typeface="Shonar Bangla" pitchFamily="34" charset="0"/>
                    <a:cs typeface="Shonar Bangla" pitchFamily="34" charset="0"/>
                  </a:rPr>
                  <a:t>পাঠ</a:t>
                </a:r>
                <a:endParaRPr lang="en-US" sz="2400" b="1" u="sng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68230"/>
              <a:ext cx="1981200" cy="22574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3048000" y="2133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48992"/>
              </p:ext>
            </p:extLst>
          </p:nvPr>
        </p:nvGraphicFramePr>
        <p:xfrm>
          <a:off x="609600" y="592238"/>
          <a:ext cx="79248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6705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জন্ম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তারিখ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honar Bangla" pitchFamily="34" charset="0"/>
                          <a:cs typeface="Shonar Bangla" pitchFamily="34" charset="0"/>
                        </a:rPr>
                        <a:t>১৭ ফেব্রুয়ারি,১৮৯৯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খ্রিষ্টাব্দ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জন্মস্থান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বরিশাল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শহরে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জন্মগ্রহন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করেন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পিতার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নাম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সত্যনান্দ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দাশ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মাতার</a:t>
                      </a:r>
                      <a:r>
                        <a:rPr lang="en-US" sz="20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নাম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কুসুমকুমারী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দাশ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শিক্ষাজীবন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মাধ্যমিক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ম্যাট্রিক,ব্রজমোহন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স্কুল,বরিশাল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১৯১৫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.</a:t>
                      </a:r>
                    </a:p>
                    <a:p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উচ্চ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মাধ্যমিক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আই.এ,ব্রজমোহন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কলেজ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১৯১৭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.</a:t>
                      </a:r>
                    </a:p>
                    <a:p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উচ্চতর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শিক্ষা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বি.এ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অনার্স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,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কলকাতা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প্রেসিডেন্সি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কলেজ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১৯১৯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. </a:t>
                      </a:r>
                    </a:p>
                    <a:p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এম.এ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ইংরেজি,কলকাতা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বিশ্ববিদ্যালয়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১৯২১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কর্মজীবন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অধ্যাপনা</a:t>
                      </a:r>
                      <a:r>
                        <a:rPr lang="en-US" sz="1800" b="1" dirty="0" smtClean="0">
                          <a:latin typeface="Shonar Bangla" pitchFamily="34" charset="0"/>
                          <a:cs typeface="Shonar Bangla" pitchFamily="34" charset="0"/>
                        </a:rPr>
                        <a:t> :১৯২২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থেকে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১৯২৮খ্রি.কলকাতা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সিটি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কলেজ,১৯২৯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.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বাগেরহাট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কলেজ,১৯২৯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থেকে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১৯৩০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খ্রি.দিল্লির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রামযশ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কলেজ,১৯৩৫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থেকে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১৯৪৬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খ্রি.ব্রজমোহন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কলেজ,১৯৫১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থেকে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১৯৫২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খ্রি.খড়গপুর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কলেজ,১৯৫৩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থেকে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১৯৫৪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খ্রি.হাওড়া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গার্লস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কলেজে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অধ্যাপনা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করেন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</a:p>
                    <a:p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সম্পাদনা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দৈনিক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স্বরজ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পত্রিকার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সম্পাদনা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করেন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সাহিত্যকর্ম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কাব্যগ্রন্থ</a:t>
                      </a:r>
                      <a:r>
                        <a:rPr lang="en-US" sz="1800" b="1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ঝরা</a:t>
                      </a:r>
                      <a:r>
                        <a:rPr lang="en-US" sz="1800" b="1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পালক,ধূসর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পান্ডুলিপি,বনলতা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সেন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,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মহাপৃথিবী,সাতটি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তারার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তিমি,রুপসী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বাংলা,বেলা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অবেলা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কালবেলা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ইত্যাদি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</a:p>
                    <a:p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উপন্যাস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মাল্যবান,সুতীর্থ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</a:p>
                    <a:p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প্রবন্ধগ্রন্থ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কবিতার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কথা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Shonar Bangla" pitchFamily="34" charset="0"/>
                          <a:cs typeface="Shonar Bangla" pitchFamily="34" charset="0"/>
                        </a:rPr>
                        <a:t>জীবনাবসান</a:t>
                      </a:r>
                      <a:endParaRPr lang="en-US" sz="20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২২ অক্টোবর,১৯৫৪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.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কবি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কলকাতায়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মৃত্যুবরণ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করেন</a:t>
                      </a:r>
                      <a:r>
                        <a:rPr lang="en-US" sz="1800" b="1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7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762000" y="3679245"/>
            <a:ext cx="1676400" cy="1209907"/>
          </a:xfrm>
          <a:prstGeom prst="rightArrowCallout">
            <a:avLst>
              <a:gd name="adj1" fmla="val 33452"/>
              <a:gd name="adj2" fmla="val 44512"/>
              <a:gd name="adj3" fmla="val 25000"/>
              <a:gd name="adj4" fmla="val 7454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নিরব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18096" r="5127" b="5058"/>
          <a:stretch/>
        </p:blipFill>
        <p:spPr>
          <a:xfrm>
            <a:off x="2895599" y="2438400"/>
            <a:ext cx="5612781" cy="36915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486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3851351" y="1959172"/>
            <a:ext cx="1524000" cy="199689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86370">
            <a:off x="6154479" y="4613283"/>
            <a:ext cx="2361143" cy="15202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ঝরাপালক,ধূসরপান্ডুলিপি,বনলতাসেন,সাতটিতারারতিমি,রুপসীবাংলা,ইত্যাদ ।</a:t>
            </a:r>
            <a:endParaRPr lang="en-US" sz="2000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 rot="20313586">
            <a:off x="1094902" y="4495799"/>
            <a:ext cx="2057400" cy="1524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অধ্যাপনা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পত্রিকার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সম্পাদনা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704496">
            <a:off x="6807473" y="3399430"/>
            <a:ext cx="1734015" cy="111326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কুসুমকুমারী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দাশ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rot="21026068">
            <a:off x="754266" y="3116615"/>
            <a:ext cx="1600201" cy="91068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সত্যনান্দ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দাশ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 rot="813558">
            <a:off x="765401" y="1596105"/>
            <a:ext cx="2057399" cy="109712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১৭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ফেব্রুয়ারী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 ১৮৯৯খ্রি.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 rot="20745917">
            <a:off x="6743700" y="1946686"/>
            <a:ext cx="1600200" cy="95416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বরিশাল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শহর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84434" y="4915899"/>
            <a:ext cx="1542959" cy="120990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২২ অক্টোবর,১৯৫৪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খ্রি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 rot="21166113">
            <a:off x="5406723" y="2287985"/>
            <a:ext cx="1219200" cy="762000"/>
          </a:xfrm>
          <a:prstGeom prst="rightArrow">
            <a:avLst>
              <a:gd name="adj1" fmla="val 67561"/>
              <a:gd name="adj2" fmla="val 2951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জন্মস্থান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890121">
            <a:off x="5342826" y="3091772"/>
            <a:ext cx="1447800" cy="762000"/>
          </a:xfrm>
          <a:prstGeom prst="rightArrow">
            <a:avLst>
              <a:gd name="adj1" fmla="val 67561"/>
              <a:gd name="adj2" fmla="val 2951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মাতার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535338">
            <a:off x="4944049" y="3911487"/>
            <a:ext cx="1484970" cy="762000"/>
          </a:xfrm>
          <a:prstGeom prst="rightArrow">
            <a:avLst>
              <a:gd name="adj1" fmla="val 67561"/>
              <a:gd name="adj2" fmla="val 2951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সাহিত্যকর্ম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750459">
            <a:off x="2852559" y="2116270"/>
            <a:ext cx="1014181" cy="716619"/>
          </a:xfrm>
          <a:prstGeom prst="leftArrow">
            <a:avLst>
              <a:gd name="adj1" fmla="val 74390"/>
              <a:gd name="adj2" fmla="val 3414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Left Arrow 20"/>
          <p:cNvSpPr/>
          <p:nvPr/>
        </p:nvSpPr>
        <p:spPr>
          <a:xfrm rot="20929361">
            <a:off x="2424626" y="2986867"/>
            <a:ext cx="1427367" cy="762000"/>
          </a:xfrm>
          <a:prstGeom prst="leftArrow">
            <a:avLst>
              <a:gd name="adj1" fmla="val 74390"/>
              <a:gd name="adj2" fmla="val 3414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পিতার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Left Arrow 21"/>
          <p:cNvSpPr/>
          <p:nvPr/>
        </p:nvSpPr>
        <p:spPr>
          <a:xfrm rot="19151426">
            <a:off x="2922354" y="3791509"/>
            <a:ext cx="1295400" cy="762000"/>
          </a:xfrm>
          <a:prstGeom prst="leftArrow">
            <a:avLst>
              <a:gd name="adj1" fmla="val 74390"/>
              <a:gd name="adj2" fmla="val 341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কর্মজীবন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125022" y="3956063"/>
            <a:ext cx="893956" cy="888876"/>
          </a:xfrm>
          <a:prstGeom prst="downArrow">
            <a:avLst>
              <a:gd name="adj1" fmla="val 73415"/>
              <a:gd name="adj2" fmla="val 2490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মৃত্যু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09800" y="718066"/>
              <a:ext cx="411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সেইদিন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মাঠ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জীবনানন্দ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দাশ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795454" y="3475345"/>
            <a:ext cx="1600200" cy="1447800"/>
          </a:xfrm>
          <a:prstGeom prst="rightArrowCallout">
            <a:avLst>
              <a:gd name="adj1" fmla="val 37324"/>
              <a:gd name="adj2" fmla="val 46566"/>
              <a:gd name="adj3" fmla="val 2500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27" y="2249508"/>
            <a:ext cx="5672631" cy="38994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3174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998</Words>
  <Application>Microsoft Office PowerPoint</Application>
  <PresentationFormat>On-screen Show (4:3)</PresentationFormat>
  <Paragraphs>230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</dc:creator>
  <cp:lastModifiedBy>Ahsan</cp:lastModifiedBy>
  <cp:revision>21</cp:revision>
  <dcterms:created xsi:type="dcterms:W3CDTF">2006-08-16T00:00:00Z</dcterms:created>
  <dcterms:modified xsi:type="dcterms:W3CDTF">2020-11-26T06:25:49Z</dcterms:modified>
</cp:coreProperties>
</file>