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07" r:id="rId2"/>
    <p:sldId id="505" r:id="rId3"/>
    <p:sldId id="502" r:id="rId4"/>
    <p:sldId id="350" r:id="rId5"/>
    <p:sldId id="331" r:id="rId6"/>
    <p:sldId id="504" r:id="rId7"/>
    <p:sldId id="506" r:id="rId8"/>
    <p:sldId id="489" r:id="rId9"/>
    <p:sldId id="495" r:id="rId10"/>
    <p:sldId id="491" r:id="rId11"/>
    <p:sldId id="498" r:id="rId12"/>
    <p:sldId id="496" r:id="rId13"/>
    <p:sldId id="500" r:id="rId14"/>
    <p:sldId id="497" r:id="rId15"/>
    <p:sldId id="484" r:id="rId16"/>
    <p:sldId id="385" r:id="rId17"/>
    <p:sldId id="314" r:id="rId18"/>
    <p:sldId id="485" r:id="rId19"/>
    <p:sldId id="4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9900"/>
    <a:srgbClr val="00CC00"/>
    <a:srgbClr val="9900CC"/>
    <a:srgbClr val="FFFF99"/>
    <a:srgbClr val="CCCC00"/>
    <a:srgbClr val="00CC99"/>
    <a:srgbClr val="FFCCFF"/>
    <a:srgbClr val="FF00FF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455" autoAdjust="0"/>
  </p:normalViewPr>
  <p:slideViewPr>
    <p:cSldViewPr snapToGrid="0">
      <p:cViewPr>
        <p:scale>
          <a:sx n="67" d="100"/>
          <a:sy n="67" d="100"/>
        </p:scale>
        <p:origin x="-147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49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044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653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55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069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182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69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402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218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061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033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708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7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428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32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65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658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4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6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27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4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46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22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/>
            </a:gs>
            <a:gs pos="98000">
              <a:schemeClr val="bg1"/>
            </a:gs>
            <a:gs pos="100000">
              <a:srgbClr val="E2EBF5"/>
            </a:gs>
            <a:gs pos="10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rafiqi2162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7" y="174622"/>
            <a:ext cx="8901111" cy="1143000"/>
          </a:xfr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00FF"/>
                </a:solidFill>
              </a:rPr>
              <a:t>স্বাগতম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endParaRPr lang="en-US" sz="5400" dirty="0">
              <a:solidFill>
                <a:srgbClr val="0000FF"/>
              </a:solidFill>
            </a:endParaRPr>
          </a:p>
        </p:txBody>
      </p:sp>
      <p:pic>
        <p:nvPicPr>
          <p:cNvPr id="8" name="Content Placeholder 7" descr="images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896" y="1414463"/>
            <a:ext cx="8386763" cy="5272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Desktop\Khonij lobon\p3_lead_55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7" y="3006794"/>
            <a:ext cx="3262055" cy="2063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EL\Desktop\Khonij lobon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68652"/>
            <a:ext cx="2908351" cy="2374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EL\Desktop\Khonij lobon\file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" y="328613"/>
            <a:ext cx="3000377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OEL\Desktop\Khonij lobon\file (2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27" y="3007512"/>
            <a:ext cx="3096811" cy="2064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OEL\Desktop\Khonij lobon\ereq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542925"/>
            <a:ext cx="2336601" cy="2243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1450" y="5483006"/>
            <a:ext cx="875823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খাদ্যগুলো থেকে আমরা খনিজ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লবণ পাই।  </a:t>
            </a:r>
            <a:endParaRPr lang="en-US" sz="3600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7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32985" y="393748"/>
            <a:ext cx="2382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সময়ঃ-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50" y="3214687"/>
            <a:ext cx="8829676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খাদ্যের মাধ্যমে যে সমস্ত খনিজ লবণ আমাদের শরীরে প্রবেশ করে তার একটি তালিকা তৈরী কর।</a:t>
            </a:r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14538" y="214312"/>
            <a:ext cx="4057650" cy="107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1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DOEL\Desktop\Khonij lobon\sd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3" y="457201"/>
            <a:ext cx="4830819" cy="279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4" y="561978"/>
            <a:ext cx="2981325" cy="24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Users\DOEL\Desktop\Khonij lobon\download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1" y="3086105"/>
            <a:ext cx="5674771" cy="2085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89" y="5358709"/>
            <a:ext cx="9058272" cy="138499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দাঁত ও হাড় গঠনে, রক্ত জমাট বাঁধতে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স্নায়ু ব্যবস্থাপনায়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খনিজ উপাদানটি সাহায্য 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BD" sz="2800" dirty="0" smtClean="0">
                <a:latin typeface="NikoshBAN" pitchFamily="2" charset="0"/>
              </a:rPr>
              <a:t>“ক্যালসিয়াম” </a:t>
            </a:r>
            <a:endParaRPr lang="en-US" sz="28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5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Khonij lobon\asdfs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366710"/>
            <a:ext cx="7686675" cy="5005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734" y="5800726"/>
            <a:ext cx="8843962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লৌহ রক্তের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লৌহিত কণিকা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গঠনে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রাখে।</a:t>
            </a:r>
            <a:endParaRPr lang="en-US" sz="32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6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Khonij lobon\the-muscular-system-diagram-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602253"/>
            <a:ext cx="4714876" cy="3858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22" y="5208597"/>
            <a:ext cx="897255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সংকোচন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প্রসারণে পটাশিয়াম খনিজ উপাদানটি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সাহায্য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1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1" y="4989932"/>
            <a:ext cx="8943975" cy="169277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রোগটির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 কী? কীসের অভাবে এ রোগটি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 থাকে?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গলগণ্ড বা ঘ্যাগ। আইয়োডিনের অভাবে।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DOEL\Desktop\Khonij lobon\io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1" y="428625"/>
            <a:ext cx="4972051" cy="414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46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83130" y="124695"/>
            <a:ext cx="2770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bn-BD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6550" y="807666"/>
            <a:ext cx="225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3" y="2200276"/>
            <a:ext cx="8872536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ক্যালসিয়াম,ফসফরাস ও আয়োডিনযুক্ত কয়েকটি খাদ্যের নাম লেখ এবং এগুলো তোমাদের কীভাবে উপকার করে থাকে?</a:t>
            </a:r>
            <a:endParaRPr lang="bn-BD" sz="44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00288" y="328613"/>
            <a:ext cx="3443288" cy="122872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37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489384"/>
            <a:ext cx="64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প্র্রশ্ন: খনিজ লবণ কী?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133596"/>
            <a:ext cx="79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পাঁচটি খনিজ লবণের নাম বল? 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29339"/>
            <a:ext cx="785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প্রশ্ন:গলগন্ড রোগ কী এবং কেন হয়?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7705" y="3478152"/>
            <a:ext cx="8154845" cy="1547140"/>
            <a:chOff x="812173" y="3490277"/>
            <a:chExt cx="8154845" cy="1547140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3" y="3490277"/>
              <a:ext cx="8154845" cy="1547140"/>
              <a:chOff x="812173" y="3781232"/>
              <a:chExt cx="8154845" cy="15471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3" y="3781232"/>
                <a:ext cx="81548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৪।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প্রশ্ন: থাইরয়েড গ্রস্থির কাজ সুষ্ঠুভাবে সম্পাদন করে নিচের কোনটি?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1" y="4435820"/>
                <a:ext cx="7800103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ক্লোনিন             ক্যালসিয়াম               আয়োডিন               ফসফরাস 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636249" y="4533901"/>
                <a:ext cx="498761" cy="461665"/>
                <a:chOff x="114721" y="1243649"/>
                <a:chExt cx="498761" cy="442105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114721" y="1300602"/>
                  <a:ext cx="430032" cy="36554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70138" y="1243649"/>
                  <a:ext cx="443344" cy="4421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973283" y="4547756"/>
                <a:ext cx="478510" cy="461665"/>
                <a:chOff x="488373" y="1243652"/>
                <a:chExt cx="478510" cy="442106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488373" y="1259557"/>
                  <a:ext cx="478510" cy="39332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23970" y="1243652"/>
                  <a:ext cx="377439" cy="4421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4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891086" y="4533905"/>
                <a:ext cx="489770" cy="484051"/>
                <a:chOff x="762431" y="1243651"/>
                <a:chExt cx="489770" cy="463543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762431" y="1341649"/>
                  <a:ext cx="489770" cy="36554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830838" y="1243651"/>
                  <a:ext cx="349925" cy="4421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7052492" y="4298375"/>
              <a:ext cx="451497" cy="461665"/>
              <a:chOff x="9130675" y="4145970"/>
              <a:chExt cx="451497" cy="461665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9144964" y="4160257"/>
                <a:ext cx="437208" cy="43987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9130675" y="4145970"/>
                <a:ext cx="31432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4986337" y="4371975"/>
            <a:ext cx="285750" cy="2571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42960" y="5064639"/>
            <a:ext cx="8401040" cy="1314515"/>
            <a:chOff x="684506" y="3490277"/>
            <a:chExt cx="8655457" cy="1578627"/>
          </a:xfrm>
        </p:grpSpPr>
        <p:grpSp>
          <p:nvGrpSpPr>
            <p:cNvPr id="69" name="Group 68"/>
            <p:cNvGrpSpPr/>
            <p:nvPr/>
          </p:nvGrpSpPr>
          <p:grpSpPr>
            <a:xfrm>
              <a:off x="684506" y="3490277"/>
              <a:ext cx="8655457" cy="1578627"/>
              <a:chOff x="684506" y="3781232"/>
              <a:chExt cx="8655457" cy="157862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84506" y="3781232"/>
                <a:ext cx="86554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৫. প্রশ্ন: খনিজ লবণ দেহে কয়ভাবে কাজ করে?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0" y="4435822"/>
                <a:ext cx="7827809" cy="924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  দুই             তিন                      </a:t>
                </a:r>
                <a:r>
                  <a:rPr lang="bn-BD" sz="2400" smtClean="0">
                    <a:latin typeface="NikoshBAN" pitchFamily="2" charset="0"/>
                    <a:cs typeface="NikoshBAN" pitchFamily="2" charset="0"/>
                  </a:rPr>
                  <a:t>চার            পাঁচ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ভাবে।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32356" y="4419602"/>
                <a:ext cx="498762" cy="461666"/>
                <a:chOff x="110828" y="1134193"/>
                <a:chExt cx="498762" cy="442106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10828" y="1163781"/>
                  <a:ext cx="452441" cy="364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6246" y="1134193"/>
                  <a:ext cx="443344" cy="4421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1184559" y="4350054"/>
                <a:ext cx="371476" cy="478837"/>
                <a:chOff x="699649" y="1054324"/>
                <a:chExt cx="371476" cy="45855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713938" y="1054324"/>
                  <a:ext cx="357187" cy="38586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99649" y="1070769"/>
                  <a:ext cx="200025" cy="4421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4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944273" y="4419602"/>
                <a:ext cx="455098" cy="461665"/>
                <a:chOff x="815618" y="1134193"/>
                <a:chExt cx="455098" cy="442106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842091" y="1163782"/>
                  <a:ext cx="428625" cy="39235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815618" y="1134193"/>
                  <a:ext cx="383662" cy="4421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656671" y="4156354"/>
              <a:ext cx="492725" cy="461665"/>
              <a:chOff x="8734854" y="4003949"/>
              <a:chExt cx="492725" cy="461665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734854" y="4007146"/>
                <a:ext cx="492725" cy="3811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734855" y="4003949"/>
                <a:ext cx="4096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1271588" y="5597367"/>
            <a:ext cx="328613" cy="2890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00362" y="1"/>
            <a:ext cx="351472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rame 3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7" grpId="0" animBg="1"/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2946" y="185738"/>
            <a:ext cx="3797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7" y="2799293"/>
            <a:ext cx="8958263" cy="1569660"/>
          </a:xfrm>
          <a:prstGeom prst="rect">
            <a:avLst/>
          </a:prstGeom>
          <a:noFill/>
          <a:ln w="28575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দিনের খাদ্য তালিকায় প্রয়োজনীয় খনিজ লবণ পাওয়ার জন্য আমরা কী কী প্রদক্ষেপ গ্রহণ করতে পারি?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679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6900" y="1831094"/>
            <a:ext cx="5744035" cy="2812335"/>
          </a:xfrm>
          <a:prstGeom prst="rect">
            <a:avLst/>
          </a:prstGeom>
          <a:ln w="28575">
            <a:noFill/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CurveUp">
              <a:avLst>
                <a:gd name="adj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ধন্যবাদ</a:t>
            </a:r>
            <a:endParaRPr lang="en-US" sz="115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774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524000"/>
          </a:xfrm>
          <a:prstGeom prst="horizontalScroll">
            <a:avLst/>
          </a:prstGeom>
          <a:blipFill>
            <a:blip r:embed="rId2"/>
            <a:tile sx="100000" sy="100000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hangingPunct="1"/>
            <a:r>
              <a:rPr lang="en-US" sz="480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শিক্ষক পরিচিতি  </a:t>
            </a:r>
            <a:endParaRPr lang="en-US" sz="4800" smtClean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4648200" cy="91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Arial" pitchFamily="34" charset="0"/>
              </a:rPr>
              <a:t>শিক্ষক পরিচিতি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2247900"/>
            <a:ext cx="4648200" cy="46101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en-US" sz="3200" dirty="0" smtClean="0">
              <a:solidFill>
                <a:srgbClr val="000000"/>
              </a:solidFill>
              <a:latin typeface="NikoshBAN" pitchFamily="2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sz="3200" dirty="0" smtClean="0">
              <a:solidFill>
                <a:srgbClr val="000000"/>
              </a:solidFill>
              <a:latin typeface="NikoshBAN" pitchFamily="2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       </a:t>
            </a:r>
            <a:endParaRPr lang="bn-BD" sz="3200" dirty="0" smtClean="0">
              <a:solidFill>
                <a:srgbClr val="000000"/>
              </a:solidFill>
              <a:latin typeface="NikoshBAN" pitchFamily="2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মোঃ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রফিকুল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ইসলাম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সহকারী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শিক্ষক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শালীহর</a:t>
            </a:r>
            <a:r>
              <a:rPr lang="en-US" sz="20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হাজি</a:t>
            </a:r>
            <a:r>
              <a:rPr lang="en-US" sz="20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আমির</a:t>
            </a:r>
            <a:r>
              <a:rPr lang="en-US" sz="20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উদ্দিন</a:t>
            </a:r>
            <a:r>
              <a:rPr lang="en-US" sz="20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উচ্চ</a:t>
            </a:r>
            <a:r>
              <a:rPr lang="en-US" sz="20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বিদ্যালয়</a:t>
            </a:r>
            <a:r>
              <a:rPr lang="en-US" sz="20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উপজেলাঃগৌরীপুর,জেলাঃময়মনসিংহ</a:t>
            </a:r>
            <a:r>
              <a:rPr lang="en-US" sz="20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। </a:t>
            </a:r>
          </a:p>
          <a:p>
            <a:pPr algn="ctr" eaLnBrk="1" hangingPunct="1"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মোবাইল</a:t>
            </a:r>
            <a:r>
              <a:rPr lang="en-US" sz="2000" dirty="0" smtClean="0">
                <a:solidFill>
                  <a:srgbClr val="000000"/>
                </a:solidFill>
                <a:latin typeface="NikoshBAN" pitchFamily="2" charset="0"/>
                <a:cs typeface="Arial" pitchFamily="34" charset="0"/>
              </a:rPr>
              <a:t> নং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-01712412162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E-mail-rafiqi2162@gmail.com</a:t>
            </a: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Arial" pitchFamily="34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495800" cy="91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Arial" pitchFamily="34" charset="0"/>
              </a:rPr>
              <a:t>পাঠ পরিচিতি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495800" cy="464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eaLnBrk="1" hangingPunct="1">
              <a:buFont typeface="Wingdings 2" pitchFamily="18" charset="2"/>
              <a:buNone/>
              <a:defRPr/>
            </a:pPr>
            <a:endParaRPr lang="bn-BD" sz="3200" dirty="0" smtClean="0">
              <a:solidFill>
                <a:srgbClr val="003399"/>
              </a:solidFill>
              <a:latin typeface="NikoshBAN" pitchFamily="2" charset="0"/>
              <a:cs typeface="Arial" pitchFamily="34" charset="0"/>
            </a:endParaRPr>
          </a:p>
          <a:p>
            <a:pPr lvl="1" eaLnBrk="1" hangingPunct="1">
              <a:buFont typeface="Wingdings 2" pitchFamily="18" charset="2"/>
              <a:buNone/>
              <a:defRPr/>
            </a:pPr>
            <a:endParaRPr lang="bn-BD" sz="3200" dirty="0" smtClean="0">
              <a:solidFill>
                <a:srgbClr val="003399"/>
              </a:solidFill>
              <a:latin typeface="NikoshBAN" pitchFamily="2" charset="0"/>
              <a:cs typeface="Arial" pitchFamily="34" charset="0"/>
            </a:endParaRPr>
          </a:p>
          <a:p>
            <a:pPr lvl="1" eaLnBrk="1" hangingPunct="1">
              <a:buFont typeface="Wingdings 2" pitchFamily="18" charset="2"/>
              <a:buNone/>
              <a:defRPr/>
            </a:pPr>
            <a:r>
              <a:rPr lang="en-US" sz="3200" dirty="0" err="1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শ্রেণ</a:t>
            </a:r>
            <a:r>
              <a:rPr lang="bn-BD" sz="32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ীঃ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Arial" pitchFamily="34" charset="0"/>
              </a:rPr>
              <a:t>-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Arial" pitchFamily="34" charset="0"/>
              </a:rPr>
              <a:t>৮ম </a:t>
            </a:r>
            <a:endParaRPr lang="en-US" sz="3200" dirty="0" smtClean="0">
              <a:solidFill>
                <a:srgbClr val="003399"/>
              </a:solidFill>
              <a:latin typeface="NikoshBAN" pitchFamily="2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বিষয়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ঃ-</a:t>
            </a:r>
            <a:r>
              <a:rPr lang="en-US" sz="2800" dirty="0" err="1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বি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জ্ঞান </a:t>
            </a: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         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অধ্যায়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ঃ</a:t>
            </a: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-</a:t>
            </a:r>
            <a:r>
              <a:rPr lang="en-US" sz="2800" dirty="0" err="1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ত্রয়োদশ</a:t>
            </a: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  </a:t>
            </a:r>
            <a:endParaRPr lang="en-US" sz="2800" dirty="0" smtClean="0">
              <a:solidFill>
                <a:srgbClr val="003399"/>
              </a:solidFill>
              <a:latin typeface="NikoshBAN" pitchFamily="2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সময়ঃ-৫</a:t>
            </a: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০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মিনিট</a:t>
            </a: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।</a:t>
            </a:r>
            <a:endParaRPr lang="bn-BD" sz="2800" dirty="0" smtClean="0">
              <a:solidFill>
                <a:srgbClr val="003399"/>
              </a:solidFill>
              <a:latin typeface="NikoshBAN" pitchFamily="2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আরিখঃ-০</a:t>
            </a: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৯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/১২/২০২০ইং </a:t>
            </a: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Arial" pitchFamily="34" charset="0"/>
              </a:rPr>
              <a:t>    </a:t>
            </a:r>
            <a:endParaRPr lang="en-US" sz="2800" dirty="0" smtClean="0">
              <a:solidFill>
                <a:srgbClr val="003399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Content Placeholder 3" descr="125539702_282314616554812_2209215028794807850_n.jpg"/>
          <p:cNvPicPr>
            <a:picLocks noChangeAspect="1"/>
          </p:cNvPicPr>
          <p:nvPr/>
        </p:nvPicPr>
        <p:blipFill>
          <a:blip r:embed="rId4" cstate="print"/>
          <a:srcRect t="3942" r="7993" b="18011"/>
          <a:stretch>
            <a:fillRect/>
          </a:stretch>
        </p:blipFill>
        <p:spPr>
          <a:xfrm>
            <a:off x="457200" y="2209800"/>
            <a:ext cx="1600201" cy="1807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00238" y="466990"/>
            <a:ext cx="5429250" cy="58477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2" y="1457325"/>
            <a:ext cx="8896401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921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5750" y="171451"/>
            <a:ext cx="855821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তরকারির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rgbClr val="00CC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1" y="1485900"/>
            <a:ext cx="8742854" cy="42810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28950" y="5953391"/>
            <a:ext cx="3988971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লবণ বা সোডিয়াম ক্লোরাইড।</a:t>
            </a:r>
            <a:endParaRPr lang="en-US" sz="2400" dirty="0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937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4" y="1917297"/>
            <a:ext cx="8886825" cy="19689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31550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খনিজ লবণ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0023" y="2457450"/>
            <a:ext cx="8801097" cy="3539430"/>
          </a:xfrm>
          <a:prstGeom prst="rect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আমাদের দেহের জন্য প্রয়োজনীয় খনিজ লবণ সনাক্ত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খনিজ লবণের উৎস বর্ণনা করতে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খনিজ লবণের কাজ ব্যাখ্যা করতে পারবে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185882"/>
            <a:ext cx="9144000" cy="142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1" cy="11287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0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0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DOEL\Desktop\Khonij lobon\Sulphur-211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99" y="1914525"/>
            <a:ext cx="3888403" cy="3171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OEL\Desktop\Khonij lobon\phospho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57338"/>
            <a:ext cx="3528992" cy="3528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43576" y="5653356"/>
            <a:ext cx="1957387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14437" y="5653356"/>
            <a:ext cx="2686051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28584" y="142873"/>
            <a:ext cx="8915400" cy="12144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</a:rPr>
              <a:t>মানব দেহের জন্য প্রয়োজনীয় খনিজ লবণ সমূহঃ  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Khonij lobon\cals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366707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245" y="2336809"/>
            <a:ext cx="2308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2800" dirty="0"/>
          </a:p>
        </p:txBody>
      </p:sp>
      <p:pic>
        <p:nvPicPr>
          <p:cNvPr id="4099" name="Picture 3" descr="C:\Users\DOEL\Desktop\Khonij lobon\magnes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6" y="357182"/>
            <a:ext cx="2466975" cy="1771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64046" y="2336809"/>
            <a:ext cx="2308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2800" dirty="0"/>
          </a:p>
        </p:txBody>
      </p:sp>
      <p:pic>
        <p:nvPicPr>
          <p:cNvPr id="4100" name="Picture 4" descr="C:\Users\DOEL\Desktop\Khonij lobon\phospho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328608"/>
            <a:ext cx="2143125" cy="1843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21521" y="2308234"/>
            <a:ext cx="2308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2800" dirty="0"/>
          </a:p>
        </p:txBody>
      </p:sp>
      <p:pic>
        <p:nvPicPr>
          <p:cNvPr id="4101" name="Picture 5" descr="C:\Users\DOEL\Desktop\Khonij lobon\iodin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2953935"/>
            <a:ext cx="2519362" cy="1889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77971" y="4922841"/>
            <a:ext cx="2308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আয়োডিন</a:t>
            </a:r>
            <a:endParaRPr lang="en-US" sz="2800" dirty="0"/>
          </a:p>
        </p:txBody>
      </p:sp>
      <p:pic>
        <p:nvPicPr>
          <p:cNvPr id="4102" name="Picture 6" descr="C:\Users\DOEL\Desktop\Khonij lobon\ir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3" y="3225160"/>
            <a:ext cx="2171702" cy="16662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57637" y="4937129"/>
            <a:ext cx="2057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লৌহ</a:t>
            </a:r>
            <a:endParaRPr lang="en-US" sz="2800" dirty="0"/>
          </a:p>
        </p:txBody>
      </p:sp>
      <p:pic>
        <p:nvPicPr>
          <p:cNvPr id="4103" name="Picture 7" descr="C:\Users\DOEL\Desktop\Khonij lobon\Sulphur-2115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25" y="3100381"/>
            <a:ext cx="2177739" cy="1776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586537" y="4951416"/>
            <a:ext cx="2057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2800" dirty="0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025" y="5700713"/>
            <a:ext cx="8758237" cy="900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9900"/>
                </a:solidFill>
              </a:rPr>
              <a:t>মানব দেহের জন্য প্রয়োজনীয় খনিজ লবণ সমূহঃ  </a:t>
            </a:r>
            <a:endParaRPr lang="en-US" sz="32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5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EL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371475"/>
            <a:ext cx="4495799" cy="3053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50" y="3400425"/>
            <a:ext cx="8786813" cy="32718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2060"/>
                </a:solidFill>
              </a:rPr>
              <a:t>মানব দেহে খনিজ লবনের প্রয়োজনীয়তাঃ- </a:t>
            </a:r>
            <a:r>
              <a:rPr lang="bn-BD" sz="2800" dirty="0" smtClean="0">
                <a:solidFill>
                  <a:srgbClr val="009900"/>
                </a:solidFill>
              </a:rPr>
              <a:t>খনিজ লবন দেহ গঠন ও দেহের আভ্যন্তরীণ কাজ নিয়ন্ত্রণকরে, অস্থি,দাঁত,এনজায়েম ও হরমোন  নের অপরিহার্য উপাদান। স্নায়ু উদ্দীপনা  ও পেশি সংকোচন নিয়ন্ত্রণ করে, দেহে জলীয় অংশে সমতা রক্ষা করে এবংবিভিন এনজায়েম সক্রিয় রাখে । 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4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8988</TotalTime>
  <Words>377</Words>
  <Application>Microsoft Office PowerPoint</Application>
  <PresentationFormat>On-screen Show (4:3)</PresentationFormat>
  <Paragraphs>88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 </vt:lpstr>
      <vt:lpstr>শিক্ষক পরিচিতি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Lotus</cp:lastModifiedBy>
  <cp:revision>2037</cp:revision>
  <dcterms:created xsi:type="dcterms:W3CDTF">2014-09-29T08:00:15Z</dcterms:created>
  <dcterms:modified xsi:type="dcterms:W3CDTF">2020-12-09T08:03:44Z</dcterms:modified>
</cp:coreProperties>
</file>