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260" r:id="rId5"/>
    <p:sldId id="262" r:id="rId6"/>
    <p:sldId id="261"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BF59-41EF-8D42-931C-4BDEC54C79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D500EA-7351-D04F-8AE8-4CC052F53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9E0E14-DF61-8646-96FD-890B1078E0E4}"/>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FFF57D8D-2470-D446-9D53-DFFC57BB5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D4DE4-77D9-E64F-90E1-269EBB63DB5F}"/>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241281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9B50-EBD9-074A-90C9-0A5B5C8FD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931C4-CEF9-F54D-8F54-2F8830257A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C74FE-54EE-F64C-98E5-BF6500724098}"/>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B6CDFC76-0693-6644-8EC1-C784E77C2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C9F85-EF5F-5945-B8B5-A4F6E40DAA11}"/>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306666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B9755-0AB5-1640-8992-0043B2014C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0A490-8440-404E-9A9D-7FA6CBBA0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52A8-AD1E-7545-AF8E-3535A6CFE742}"/>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A1BBA454-0C99-0047-BFC0-017D4EB58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955A1-DE7F-1B4F-9C93-E6DF941A828A}"/>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290919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BC06-D4AC-2F46-8888-08B16B13A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5700F-0C6F-4D4D-A31B-3912909D9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41B8E-5D19-5441-A06A-A3B82856A113}"/>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63C2325D-8925-1C4F-8366-644EBFCEB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15273-8281-5C4A-9AD9-7599FE78AE9F}"/>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2749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8F9A-0805-9C40-9695-4E89E72F2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D40A72-6865-C84E-A117-9D8C8F82B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7A122-F565-9E47-B05F-A39AD72BFF2A}"/>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25F1DA49-95B1-EE42-AF19-59239E0BA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C2B81-5DE1-6745-AD02-1F488A1CD3EE}"/>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288092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46A7-D719-244F-97E3-A2ACCAE58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CFE35-27CF-F445-A8E7-B5B255B61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5F8648-B0A8-D441-957C-F52299F933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824CE-7B95-E64E-91A8-542DAD09CC7E}"/>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6" name="Footer Placeholder 5">
            <a:extLst>
              <a:ext uri="{FF2B5EF4-FFF2-40B4-BE49-F238E27FC236}">
                <a16:creationId xmlns:a16="http://schemas.microsoft.com/office/drawing/2014/main" id="{A2FCA3AC-5F0A-BD4D-AAD3-809A84512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4ECA7-3C21-294D-A51A-5D2069106E12}"/>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235715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FCCC-F2AE-E44C-AE68-3A11D5393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FD90F4-211C-AA45-AEF0-0D1312E39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10538-4217-5540-B162-E11B0FD4C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AFEF76-DEF0-7A4E-992E-317240218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5685B1-68ED-8647-BE32-055302D84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85C8A-1A6B-E64A-AC37-BCD2C9DF6B0D}"/>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8" name="Footer Placeholder 7">
            <a:extLst>
              <a:ext uri="{FF2B5EF4-FFF2-40B4-BE49-F238E27FC236}">
                <a16:creationId xmlns:a16="http://schemas.microsoft.com/office/drawing/2014/main" id="{02F9B7B0-B5AE-3C49-8360-3C8ABF888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3CF773-A432-0B45-A6FE-1DAA629F4AC7}"/>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183592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6453-661D-B840-A000-3A30F5AF02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A6788-2E30-B645-B8E6-83B8A6F112F7}"/>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4" name="Footer Placeholder 3">
            <a:extLst>
              <a:ext uri="{FF2B5EF4-FFF2-40B4-BE49-F238E27FC236}">
                <a16:creationId xmlns:a16="http://schemas.microsoft.com/office/drawing/2014/main" id="{1F1BA0CF-0387-0D49-82C8-84101ABC5D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5C231-49DC-5949-9CEB-C40A97CD665B}"/>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5316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07DA7-C248-154B-B99F-726FD8C77D58}"/>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3" name="Footer Placeholder 2">
            <a:extLst>
              <a:ext uri="{FF2B5EF4-FFF2-40B4-BE49-F238E27FC236}">
                <a16:creationId xmlns:a16="http://schemas.microsoft.com/office/drawing/2014/main" id="{57D9B391-C73E-8041-BDBA-08D0DE8BF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5FF69D-1E67-6645-9A29-595B5F24FCAD}"/>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396070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FECB-628B-044A-BDD5-D5D17DF0F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1DFD3-79F9-5547-BD70-F07F59C41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B5603-E8D5-5648-BF97-BA316C0CF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5E401-6D54-4345-B31C-117AA547FE6B}"/>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6" name="Footer Placeholder 5">
            <a:extLst>
              <a:ext uri="{FF2B5EF4-FFF2-40B4-BE49-F238E27FC236}">
                <a16:creationId xmlns:a16="http://schemas.microsoft.com/office/drawing/2014/main" id="{8DE61596-1C36-494F-8686-6C9A6D001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546C9-5185-B04D-856A-96952D12C87D}"/>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394514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F1D0-58C0-F444-8F0C-2E5ACA680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81F76-B1DC-DD46-ADD3-B5D20644F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E2465A-3DB4-484A-90A7-A8BD4446B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A19D3-8156-1A41-AC0F-07301B259F76}"/>
              </a:ext>
            </a:extLst>
          </p:cNvPr>
          <p:cNvSpPr>
            <a:spLocks noGrp="1"/>
          </p:cNvSpPr>
          <p:nvPr>
            <p:ph type="dt" sz="half" idx="10"/>
          </p:nvPr>
        </p:nvSpPr>
        <p:spPr/>
        <p:txBody>
          <a:bodyPr/>
          <a:lstStyle/>
          <a:p>
            <a:fld id="{6FED250A-6931-B947-85D4-548BF69E313C}" type="datetimeFigureOut">
              <a:rPr lang="en-US" smtClean="0"/>
              <a:t>9/3/2020</a:t>
            </a:fld>
            <a:endParaRPr lang="en-US"/>
          </a:p>
        </p:txBody>
      </p:sp>
      <p:sp>
        <p:nvSpPr>
          <p:cNvPr id="6" name="Footer Placeholder 5">
            <a:extLst>
              <a:ext uri="{FF2B5EF4-FFF2-40B4-BE49-F238E27FC236}">
                <a16:creationId xmlns:a16="http://schemas.microsoft.com/office/drawing/2014/main" id="{1F4E0E71-19AC-E94C-9939-350B7ADCF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EFDA2-003B-7340-B4A9-568C2814FB6E}"/>
              </a:ext>
            </a:extLst>
          </p:cNvPr>
          <p:cNvSpPr>
            <a:spLocks noGrp="1"/>
          </p:cNvSpPr>
          <p:nvPr>
            <p:ph type="sldNum" sz="quarter" idx="12"/>
          </p:nvPr>
        </p:nvSpPr>
        <p:spPr/>
        <p:txBody>
          <a:bodyPr/>
          <a:lstStyle/>
          <a:p>
            <a:fld id="{8D027D05-C32B-994E-96C7-937F27361C70}" type="slidenum">
              <a:rPr lang="en-US" smtClean="0"/>
              <a:t>‹#›</a:t>
            </a:fld>
            <a:endParaRPr lang="en-US"/>
          </a:p>
        </p:txBody>
      </p:sp>
    </p:spTree>
    <p:extLst>
      <p:ext uri="{BB962C8B-B14F-4D97-AF65-F5344CB8AC3E}">
        <p14:creationId xmlns:p14="http://schemas.microsoft.com/office/powerpoint/2010/main" val="357954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1E0DB-E746-6349-81A2-108967DF5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0748F2-10DC-5843-B971-44FF31A19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E41C7-7A84-AB40-8D07-25D3EB815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D250A-6931-B947-85D4-548BF69E313C}" type="datetimeFigureOut">
              <a:rPr lang="en-US" smtClean="0"/>
              <a:t>9/3/2020</a:t>
            </a:fld>
            <a:endParaRPr lang="en-US"/>
          </a:p>
        </p:txBody>
      </p:sp>
      <p:sp>
        <p:nvSpPr>
          <p:cNvPr id="5" name="Footer Placeholder 4">
            <a:extLst>
              <a:ext uri="{FF2B5EF4-FFF2-40B4-BE49-F238E27FC236}">
                <a16:creationId xmlns:a16="http://schemas.microsoft.com/office/drawing/2014/main" id="{F6D9C80D-80A6-EC47-AC8F-3FC7B9926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63B34-7472-EA4B-A241-945F137C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27D05-C32B-994E-96C7-937F27361C70}" type="slidenum">
              <a:rPr lang="en-US" smtClean="0"/>
              <a:t>‹#›</a:t>
            </a:fld>
            <a:endParaRPr lang="en-US"/>
          </a:p>
        </p:txBody>
      </p:sp>
    </p:spTree>
    <p:extLst>
      <p:ext uri="{BB962C8B-B14F-4D97-AF65-F5344CB8AC3E}">
        <p14:creationId xmlns:p14="http://schemas.microsoft.com/office/powerpoint/2010/main" val="247040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http://www.abdurrahimsarker@gmail" TargetMode="Externa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811" y="369331"/>
            <a:ext cx="10355580" cy="1200329"/>
          </a:xfrm>
          <a:prstGeom prst="rect">
            <a:avLst/>
          </a:prstGeom>
          <a:noFill/>
        </p:spPr>
        <p:txBody>
          <a:bodyPr wrap="square" rtlCol="0">
            <a:spAutoFit/>
          </a:bodyPr>
          <a:lstStyle/>
          <a:p>
            <a:pPr algn="ctr"/>
            <a:r>
              <a:rPr lang="bn-BD" sz="7200" dirty="0">
                <a:latin typeface="NikoshBAN" panose="02000000000000000000" pitchFamily="2" charset="0"/>
                <a:cs typeface="NikoshBAN" panose="02000000000000000000" pitchFamily="2" charset="0"/>
              </a:rPr>
              <a:t>স্বাগতম </a:t>
            </a:r>
            <a:endParaRPr lang="en-GB" sz="7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820" y="1569660"/>
            <a:ext cx="7795260" cy="4582490"/>
          </a:xfrm>
          <a:prstGeom prst="rect">
            <a:avLst/>
          </a:prstGeom>
        </p:spPr>
      </p:pic>
    </p:spTree>
    <p:extLst>
      <p:ext uri="{BB962C8B-B14F-4D97-AF65-F5344CB8AC3E}">
        <p14:creationId xmlns:p14="http://schemas.microsoft.com/office/powerpoint/2010/main" val="163500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F656-A757-9B43-9816-F3298273FA83}"/>
              </a:ext>
            </a:extLst>
          </p:cNvPr>
          <p:cNvSpPr>
            <a:spLocks noGrp="1"/>
          </p:cNvSpPr>
          <p:nvPr>
            <p:ph type="title"/>
          </p:nvPr>
        </p:nvSpPr>
        <p:spPr/>
        <p:txBody>
          <a:bodyPr/>
          <a:lstStyle/>
          <a:p>
            <a:r>
              <a:rPr lang="en-GB"/>
              <a:t>ধন্যবাদ </a:t>
            </a:r>
            <a:endParaRPr lang="en-US"/>
          </a:p>
        </p:txBody>
      </p:sp>
      <p:pic>
        <p:nvPicPr>
          <p:cNvPr id="6" name="Content Placeholder 5">
            <a:extLst>
              <a:ext uri="{FF2B5EF4-FFF2-40B4-BE49-F238E27FC236}">
                <a16:creationId xmlns:a16="http://schemas.microsoft.com/office/drawing/2014/main" id="{8D10C6BB-2E84-EA41-ACC9-1A51D027A211}"/>
              </a:ext>
            </a:extLst>
          </p:cNvPr>
          <p:cNvPicPr>
            <a:picLocks noGrp="1" noChangeAspect="1"/>
          </p:cNvPicPr>
          <p:nvPr>
            <p:ph idx="1"/>
          </p:nvPr>
        </p:nvPicPr>
        <p:blipFill>
          <a:blip r:embed="rId2"/>
          <a:stretch>
            <a:fillRect/>
          </a:stretch>
        </p:blipFill>
        <p:spPr>
          <a:xfrm>
            <a:off x="3162300" y="2042319"/>
            <a:ext cx="5915025" cy="3943350"/>
          </a:xfrm>
          <a:prstGeom prst="rect">
            <a:avLst/>
          </a:prstGeom>
        </p:spPr>
      </p:pic>
    </p:spTree>
    <p:extLst>
      <p:ext uri="{BB962C8B-B14F-4D97-AF65-F5344CB8AC3E}">
        <p14:creationId xmlns:p14="http://schemas.microsoft.com/office/powerpoint/2010/main" val="397714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8780" y="914400"/>
            <a:ext cx="8983980" cy="1569660"/>
          </a:xfrm>
          <a:prstGeom prst="rect">
            <a:avLst/>
          </a:prstGeom>
          <a:noFill/>
        </p:spPr>
        <p:txBody>
          <a:bodyPr wrap="square" rtlCol="0">
            <a:spAutoFit/>
          </a:bodyPr>
          <a:lstStyle/>
          <a:p>
            <a:pPr algn="ctr"/>
            <a:r>
              <a:rPr lang="bn-BD" sz="9600" dirty="0"/>
              <a:t>শিক্ষক পরিচিতি </a:t>
            </a:r>
            <a:endParaRPr lang="en-GB" sz="9600" dirty="0"/>
          </a:p>
        </p:txBody>
      </p:sp>
      <p:sp>
        <p:nvSpPr>
          <p:cNvPr id="4" name="TextBox 3">
            <a:extLst>
              <a:ext uri="{FF2B5EF4-FFF2-40B4-BE49-F238E27FC236}">
                <a16:creationId xmlns:a16="http://schemas.microsoft.com/office/drawing/2014/main" id="{A055E71D-5EE0-BB4F-9AEA-DEC2E03DDC13}"/>
              </a:ext>
            </a:extLst>
          </p:cNvPr>
          <p:cNvSpPr txBox="1"/>
          <p:nvPr/>
        </p:nvSpPr>
        <p:spPr>
          <a:xfrm>
            <a:off x="932574" y="2732973"/>
            <a:ext cx="6016133" cy="2215991"/>
          </a:xfrm>
          <a:prstGeom prst="rect">
            <a:avLst/>
          </a:prstGeom>
          <a:noFill/>
        </p:spPr>
        <p:txBody>
          <a:bodyPr wrap="square" rtlCol="0">
            <a:spAutoFit/>
          </a:bodyPr>
          <a:lstStyle/>
          <a:p>
            <a:pPr algn="l"/>
            <a:r>
              <a:rPr lang="en-GB" sz="2400">
                <a:solidFill>
                  <a:schemeClr val="accent1">
                    <a:lumMod val="75000"/>
                  </a:schemeClr>
                </a:solidFill>
              </a:rPr>
              <a:t>মোঃ আব্দুর  রহিম সরকার</a:t>
            </a:r>
          </a:p>
          <a:p>
            <a:pPr algn="l"/>
            <a:r>
              <a:rPr lang="en-GB" sz="2400">
                <a:solidFill>
                  <a:schemeClr val="accent1">
                    <a:lumMod val="75000"/>
                  </a:schemeClr>
                </a:solidFill>
              </a:rPr>
              <a:t>সহকারি শিক্ষক ( সমাজবিজ্ঞান)</a:t>
            </a:r>
          </a:p>
          <a:p>
            <a:pPr algn="l"/>
            <a:r>
              <a:rPr lang="en-GB" sz="2400">
                <a:solidFill>
                  <a:schemeClr val="accent1">
                    <a:lumMod val="75000"/>
                  </a:schemeClr>
                </a:solidFill>
              </a:rPr>
              <a:t>হরিপুর উচ্চ বিদ্যালয়,সুন্দরগঞ্জ,গাইবান্ধা </a:t>
            </a:r>
          </a:p>
          <a:p>
            <a:pPr algn="l"/>
            <a:r>
              <a:rPr lang="en-GB" sz="2400">
                <a:solidFill>
                  <a:schemeClr val="accent1">
                    <a:lumMod val="75000"/>
                  </a:schemeClr>
                </a:solidFill>
              </a:rPr>
              <a:t>ই- মেইলঃ </a:t>
            </a:r>
            <a:r>
              <a:rPr lang="en-GB" sz="2400">
                <a:solidFill>
                  <a:schemeClr val="accent1">
                    <a:lumMod val="75000"/>
                  </a:schemeClr>
                </a:solidFill>
                <a:hlinkClick r:id="rId2">
                  <a:extLst>
                    <a:ext uri="{A12FA001-AC4F-418D-AE19-62706E023703}">
                      <ahyp:hlinkClr xmlns:ahyp="http://schemas.microsoft.com/office/drawing/2018/hyperlinkcolor" val="tx"/>
                    </a:ext>
                  </a:extLst>
                </a:hlinkClick>
              </a:rPr>
              <a:t>www.abdurrahimsarker@gmail</a:t>
            </a:r>
            <a:r>
              <a:rPr lang="en-GB" sz="2400">
                <a:solidFill>
                  <a:schemeClr val="accent1">
                    <a:lumMod val="75000"/>
                  </a:schemeClr>
                </a:solidFill>
              </a:rPr>
              <a:t>. com</a:t>
            </a:r>
          </a:p>
          <a:p>
            <a:pPr algn="l"/>
            <a:r>
              <a:rPr lang="en-GB"/>
              <a:t>   </a:t>
            </a:r>
          </a:p>
        </p:txBody>
      </p:sp>
      <p:pic>
        <p:nvPicPr>
          <p:cNvPr id="6" name="Picture 6">
            <a:extLst>
              <a:ext uri="{FF2B5EF4-FFF2-40B4-BE49-F238E27FC236}">
                <a16:creationId xmlns:a16="http://schemas.microsoft.com/office/drawing/2014/main" id="{C2B9AFAC-F123-234E-9D38-4E8E75093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707" y="2484061"/>
            <a:ext cx="4322373" cy="3545112"/>
          </a:xfrm>
          <a:prstGeom prst="rect">
            <a:avLst/>
          </a:prstGeom>
        </p:spPr>
      </p:pic>
    </p:spTree>
    <p:extLst>
      <p:ext uri="{BB962C8B-B14F-4D97-AF65-F5344CB8AC3E}">
        <p14:creationId xmlns:p14="http://schemas.microsoft.com/office/powerpoint/2010/main" val="394308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3614-3E3A-4246-99FD-12A6AD7EB8B1}"/>
              </a:ext>
            </a:extLst>
          </p:cNvPr>
          <p:cNvSpPr>
            <a:spLocks noGrp="1"/>
          </p:cNvSpPr>
          <p:nvPr>
            <p:ph type="ctrTitle"/>
          </p:nvPr>
        </p:nvSpPr>
        <p:spPr/>
        <p:txBody>
          <a:bodyPr/>
          <a:lstStyle/>
          <a:p>
            <a:r>
              <a:rPr lang="en-GB"/>
              <a:t>বিষয়ঃ বাংলা ১ম পত্র </a:t>
            </a:r>
            <a:endParaRPr lang="en-US"/>
          </a:p>
        </p:txBody>
      </p:sp>
      <p:sp>
        <p:nvSpPr>
          <p:cNvPr id="3" name="Subtitle 2">
            <a:extLst>
              <a:ext uri="{FF2B5EF4-FFF2-40B4-BE49-F238E27FC236}">
                <a16:creationId xmlns:a16="http://schemas.microsoft.com/office/drawing/2014/main" id="{BD6D6166-212A-F544-8215-A91D8334DE1F}"/>
              </a:ext>
            </a:extLst>
          </p:cNvPr>
          <p:cNvSpPr>
            <a:spLocks noGrp="1"/>
          </p:cNvSpPr>
          <p:nvPr>
            <p:ph type="subTitle" idx="1"/>
          </p:nvPr>
        </p:nvSpPr>
        <p:spPr/>
        <p:txBody>
          <a:bodyPr/>
          <a:lstStyle/>
          <a:p>
            <a:r>
              <a:rPr lang="en-GB"/>
              <a:t>গদ্যঃ বই পড়া </a:t>
            </a:r>
            <a:endParaRPr lang="en-US"/>
          </a:p>
        </p:txBody>
      </p:sp>
    </p:spTree>
    <p:extLst>
      <p:ext uri="{BB962C8B-B14F-4D97-AF65-F5344CB8AC3E}">
        <p14:creationId xmlns:p14="http://schemas.microsoft.com/office/powerpoint/2010/main" val="354659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08EE-A274-BA4B-9DB0-3279E9DC0986}"/>
              </a:ext>
            </a:extLst>
          </p:cNvPr>
          <p:cNvSpPr>
            <a:spLocks noGrp="1"/>
          </p:cNvSpPr>
          <p:nvPr>
            <p:ph type="ctrTitle"/>
          </p:nvPr>
        </p:nvSpPr>
        <p:spPr>
          <a:xfrm>
            <a:off x="1524000" y="244493"/>
            <a:ext cx="9144000" cy="1655762"/>
          </a:xfrm>
        </p:spPr>
        <p:txBody>
          <a:bodyPr/>
          <a:lstStyle/>
          <a:p>
            <a:r>
              <a:rPr lang="en-GB"/>
              <a:t>বইপড়া</a:t>
            </a:r>
            <a:endParaRPr lang="en-US"/>
          </a:p>
        </p:txBody>
      </p:sp>
      <p:sp>
        <p:nvSpPr>
          <p:cNvPr id="3" name="Subtitle 2">
            <a:extLst>
              <a:ext uri="{FF2B5EF4-FFF2-40B4-BE49-F238E27FC236}">
                <a16:creationId xmlns:a16="http://schemas.microsoft.com/office/drawing/2014/main" id="{DB9EA62B-E120-7C4A-B6D0-C073D7810749}"/>
              </a:ext>
            </a:extLst>
          </p:cNvPr>
          <p:cNvSpPr>
            <a:spLocks noGrp="1"/>
          </p:cNvSpPr>
          <p:nvPr>
            <p:ph type="subTitle" idx="1"/>
          </p:nvPr>
        </p:nvSpPr>
        <p:spPr>
          <a:xfrm>
            <a:off x="1524000" y="2762759"/>
            <a:ext cx="9144000" cy="990193"/>
          </a:xfrm>
        </p:spPr>
        <p:txBody>
          <a:bodyPr/>
          <a:lstStyle/>
          <a:p>
            <a:r>
              <a:rPr lang="en-GB"/>
              <a:t>প্রমথ চৌধুরী </a:t>
            </a:r>
            <a:endParaRPr lang="en-US"/>
          </a:p>
        </p:txBody>
      </p:sp>
      <p:pic>
        <p:nvPicPr>
          <p:cNvPr id="9" name="Picture 8">
            <a:extLst>
              <a:ext uri="{FF2B5EF4-FFF2-40B4-BE49-F238E27FC236}">
                <a16:creationId xmlns:a16="http://schemas.microsoft.com/office/drawing/2014/main" id="{DBE5F275-CAFA-3343-86F5-08AC1EF87F2D}"/>
              </a:ext>
            </a:extLst>
          </p:cNvPr>
          <p:cNvPicPr>
            <a:picLocks noChangeAspect="1"/>
          </p:cNvPicPr>
          <p:nvPr/>
        </p:nvPicPr>
        <p:blipFill>
          <a:blip r:embed="rId2"/>
          <a:stretch>
            <a:fillRect/>
          </a:stretch>
        </p:blipFill>
        <p:spPr>
          <a:xfrm>
            <a:off x="3578752" y="3477688"/>
            <a:ext cx="6093962" cy="3362185"/>
          </a:xfrm>
          <a:prstGeom prst="rect">
            <a:avLst/>
          </a:prstGeom>
        </p:spPr>
      </p:pic>
    </p:spTree>
    <p:extLst>
      <p:ext uri="{BB962C8B-B14F-4D97-AF65-F5344CB8AC3E}">
        <p14:creationId xmlns:p14="http://schemas.microsoft.com/office/powerpoint/2010/main" val="111019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33FE-AED3-C447-A997-2C0BB55B2325}"/>
              </a:ext>
            </a:extLst>
          </p:cNvPr>
          <p:cNvSpPr>
            <a:spLocks noGrp="1"/>
          </p:cNvSpPr>
          <p:nvPr>
            <p:ph type="title"/>
          </p:nvPr>
        </p:nvSpPr>
        <p:spPr/>
        <p:txBody>
          <a:bodyPr/>
          <a:lstStyle/>
          <a:p>
            <a:r>
              <a:rPr lang="en-GB"/>
              <a:t>কবি পরিচিতি </a:t>
            </a:r>
            <a:endParaRPr lang="en-US"/>
          </a:p>
        </p:txBody>
      </p:sp>
      <p:sp>
        <p:nvSpPr>
          <p:cNvPr id="3" name="Content Placeholder 2">
            <a:extLst>
              <a:ext uri="{FF2B5EF4-FFF2-40B4-BE49-F238E27FC236}">
                <a16:creationId xmlns:a16="http://schemas.microsoft.com/office/drawing/2014/main" id="{22808823-D991-8B45-9A2E-AFBDAF8BC478}"/>
              </a:ext>
            </a:extLst>
          </p:cNvPr>
          <p:cNvSpPr>
            <a:spLocks noGrp="1"/>
          </p:cNvSpPr>
          <p:nvPr>
            <p:ph idx="1"/>
          </p:nvPr>
        </p:nvSpPr>
        <p:spPr>
          <a:xfrm>
            <a:off x="838200" y="1690688"/>
            <a:ext cx="10515600" cy="4351338"/>
          </a:xfrm>
        </p:spPr>
        <p:txBody>
          <a:bodyPr/>
          <a:lstStyle/>
          <a:p>
            <a:r>
              <a:rPr lang="en-GB"/>
              <a:t>জন্মঃ ৭ আগস্ট, ১৮৬৮</a:t>
            </a:r>
          </a:p>
          <a:p>
            <a:r>
              <a:rPr lang="en-GB"/>
              <a:t>সাহিত্যিক ছদ্মনামঃ বীরবল</a:t>
            </a:r>
          </a:p>
          <a:p>
            <a:r>
              <a:rPr lang="en-GB"/>
              <a:t>সম্পাদিত পত্রিকাঃ সবুজ পত্র</a:t>
            </a:r>
          </a:p>
          <a:p>
            <a:r>
              <a:rPr lang="en-GB"/>
              <a:t>উল্লেখযোগ্য গ্রন্থঃ বীরবলের হালখাতা,চার-ইয়ারি কথা,আহুতি.. ইত্যাদি</a:t>
            </a:r>
          </a:p>
          <a:p>
            <a:r>
              <a:rPr lang="en-GB"/>
              <a:t>মৃত্যুঃ ২ সেপ্টেম্বর, ১৯৪৬     </a:t>
            </a:r>
            <a:endParaRPr lang="en-US"/>
          </a:p>
        </p:txBody>
      </p:sp>
    </p:spTree>
    <p:extLst>
      <p:ext uri="{BB962C8B-B14F-4D97-AF65-F5344CB8AC3E}">
        <p14:creationId xmlns:p14="http://schemas.microsoft.com/office/powerpoint/2010/main" val="148976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7EDB-96E5-F34B-AA1F-16B076BA9DD9}"/>
              </a:ext>
            </a:extLst>
          </p:cNvPr>
          <p:cNvSpPr>
            <a:spLocks noGrp="1"/>
          </p:cNvSpPr>
          <p:nvPr>
            <p:ph type="title"/>
          </p:nvPr>
        </p:nvSpPr>
        <p:spPr/>
        <p:txBody>
          <a:bodyPr/>
          <a:lstStyle/>
          <a:p>
            <a:r>
              <a:rPr lang="en-GB"/>
              <a:t>শিখনফল</a:t>
            </a:r>
            <a:endParaRPr lang="en-US"/>
          </a:p>
        </p:txBody>
      </p:sp>
      <p:sp>
        <p:nvSpPr>
          <p:cNvPr id="3" name="Content Placeholder 2">
            <a:extLst>
              <a:ext uri="{FF2B5EF4-FFF2-40B4-BE49-F238E27FC236}">
                <a16:creationId xmlns:a16="http://schemas.microsoft.com/office/drawing/2014/main" id="{DB22C19E-D786-904A-AF09-173502F20066}"/>
              </a:ext>
            </a:extLst>
          </p:cNvPr>
          <p:cNvSpPr>
            <a:spLocks noGrp="1"/>
          </p:cNvSpPr>
          <p:nvPr>
            <p:ph idx="1"/>
          </p:nvPr>
        </p:nvSpPr>
        <p:spPr/>
        <p:txBody>
          <a:bodyPr/>
          <a:lstStyle/>
          <a:p>
            <a:r>
              <a:rPr lang="en-GB"/>
              <a:t>এই অধ্যায় শেষে শিক্ষার্থীরা..</a:t>
            </a:r>
          </a:p>
          <a:p>
            <a:pPr marL="457200" lvl="1" indent="0">
              <a:buNone/>
            </a:pPr>
            <a:r>
              <a:rPr lang="en-GB"/>
              <a:t> কবি পরিচিতি জানতে পারবে </a:t>
            </a:r>
          </a:p>
          <a:p>
            <a:pPr marL="457200" lvl="1" indent="0">
              <a:buNone/>
            </a:pPr>
            <a:r>
              <a:rPr lang="en-GB"/>
              <a:t> বই পড়ার গুরুত্ব বুঝতে পারবে।</a:t>
            </a:r>
          </a:p>
          <a:p>
            <a:pPr marL="457200" lvl="1" indent="0">
              <a:buNone/>
            </a:pPr>
            <a:r>
              <a:rPr lang="en-GB"/>
              <a:t> নতুন শব্দার্থ জানতে পারবে।</a:t>
            </a:r>
          </a:p>
          <a:p>
            <a:pPr marL="457200" lvl="1" indent="0">
              <a:buNone/>
            </a:pPr>
            <a:r>
              <a:rPr lang="en-GB"/>
              <a:t>গল্পের মূলভাবটা বলতে পারবে। </a:t>
            </a:r>
          </a:p>
          <a:p>
            <a:pPr marL="457200" lvl="1" indent="0">
              <a:buNone/>
            </a:pPr>
            <a:endParaRPr lang="en-GB"/>
          </a:p>
          <a:p>
            <a:pPr marL="514350" indent="-514350">
              <a:buFont typeface="+mj-lt"/>
              <a:buAutoNum type="arabicPeriod"/>
            </a:pPr>
            <a:endParaRPr lang="en-US"/>
          </a:p>
        </p:txBody>
      </p:sp>
    </p:spTree>
    <p:extLst>
      <p:ext uri="{BB962C8B-B14F-4D97-AF65-F5344CB8AC3E}">
        <p14:creationId xmlns:p14="http://schemas.microsoft.com/office/powerpoint/2010/main" val="240565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E939-E757-D748-8EFF-CF044A0FC8BE}"/>
              </a:ext>
            </a:extLst>
          </p:cNvPr>
          <p:cNvSpPr>
            <a:spLocks noGrp="1"/>
          </p:cNvSpPr>
          <p:nvPr>
            <p:ph type="title"/>
          </p:nvPr>
        </p:nvSpPr>
        <p:spPr/>
        <p:txBody>
          <a:bodyPr/>
          <a:lstStyle/>
          <a:p>
            <a:r>
              <a:rPr lang="en-GB"/>
              <a:t>শব্দার্থ ও টীকা </a:t>
            </a:r>
            <a:endParaRPr lang="en-US"/>
          </a:p>
        </p:txBody>
      </p:sp>
      <p:sp>
        <p:nvSpPr>
          <p:cNvPr id="3" name="Content Placeholder 2">
            <a:extLst>
              <a:ext uri="{FF2B5EF4-FFF2-40B4-BE49-F238E27FC236}">
                <a16:creationId xmlns:a16="http://schemas.microsoft.com/office/drawing/2014/main" id="{FA062E4F-DE96-9141-8B3B-B42F0D1428DE}"/>
              </a:ext>
            </a:extLst>
          </p:cNvPr>
          <p:cNvSpPr>
            <a:spLocks noGrp="1"/>
          </p:cNvSpPr>
          <p:nvPr>
            <p:ph idx="1"/>
          </p:nvPr>
        </p:nvSpPr>
        <p:spPr/>
        <p:txBody>
          <a:bodyPr/>
          <a:lstStyle/>
          <a:p>
            <a:pPr marL="0" indent="0">
              <a:buNone/>
            </a:pPr>
            <a:r>
              <a:rPr lang="en-GB"/>
              <a:t>শৌখিন- রুচিবান</a:t>
            </a:r>
          </a:p>
          <a:p>
            <a:pPr marL="0" indent="0">
              <a:buNone/>
            </a:pPr>
            <a:r>
              <a:rPr lang="en-GB"/>
              <a:t>ডেমোক্রেসি- গণতন্ত্র</a:t>
            </a:r>
          </a:p>
          <a:p>
            <a:pPr marL="0" indent="0">
              <a:buNone/>
            </a:pPr>
            <a:r>
              <a:rPr lang="en-GB"/>
              <a:t>সন্দিহান- সন্দেহযুক্ত</a:t>
            </a:r>
          </a:p>
          <a:p>
            <a:pPr marL="0" indent="0">
              <a:buNone/>
            </a:pPr>
            <a:r>
              <a:rPr lang="en-GB"/>
              <a:t>সুসার- সুবিধা</a:t>
            </a:r>
          </a:p>
          <a:p>
            <a:pPr marL="0" indent="0">
              <a:buNone/>
            </a:pPr>
            <a:r>
              <a:rPr lang="en-GB"/>
              <a:t>জজ- বিচারক</a:t>
            </a:r>
          </a:p>
          <a:p>
            <a:pPr marL="0" indent="0">
              <a:buNone/>
            </a:pPr>
            <a:r>
              <a:rPr lang="en-GB"/>
              <a:t>ভাঁড়েও ভবানী- রিক্ত, শূন্য</a:t>
            </a:r>
          </a:p>
          <a:p>
            <a:pPr marL="0" indent="0">
              <a:buNone/>
            </a:pPr>
            <a:r>
              <a:rPr lang="en-GB"/>
              <a:t>গতাসু- মৃত</a:t>
            </a:r>
          </a:p>
          <a:p>
            <a:pPr marL="0" indent="0">
              <a:buNone/>
            </a:pPr>
            <a:r>
              <a:rPr lang="en-GB"/>
              <a:t> অবগাহন- সর্বাঙ্গ ডুবিয়ে গোসল         </a:t>
            </a:r>
            <a:endParaRPr lang="en-US"/>
          </a:p>
        </p:txBody>
      </p:sp>
    </p:spTree>
    <p:extLst>
      <p:ext uri="{BB962C8B-B14F-4D97-AF65-F5344CB8AC3E}">
        <p14:creationId xmlns:p14="http://schemas.microsoft.com/office/powerpoint/2010/main" val="35898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4118-A6CD-0C49-8DD9-B8E9BF0BBE78}"/>
              </a:ext>
            </a:extLst>
          </p:cNvPr>
          <p:cNvSpPr>
            <a:spLocks noGrp="1"/>
          </p:cNvSpPr>
          <p:nvPr>
            <p:ph type="title"/>
          </p:nvPr>
        </p:nvSpPr>
        <p:spPr/>
        <p:txBody>
          <a:bodyPr/>
          <a:lstStyle/>
          <a:p>
            <a:r>
              <a:rPr lang="en-GB"/>
              <a:t>পাঠ পরিচিত </a:t>
            </a:r>
            <a:endParaRPr lang="en-US"/>
          </a:p>
        </p:txBody>
      </p:sp>
      <p:sp>
        <p:nvSpPr>
          <p:cNvPr id="3" name="Content Placeholder 2">
            <a:extLst>
              <a:ext uri="{FF2B5EF4-FFF2-40B4-BE49-F238E27FC236}">
                <a16:creationId xmlns:a16="http://schemas.microsoft.com/office/drawing/2014/main" id="{F204AF68-7141-F048-88F1-AE9DF6ABAEDC}"/>
              </a:ext>
            </a:extLst>
          </p:cNvPr>
          <p:cNvSpPr>
            <a:spLocks noGrp="1"/>
          </p:cNvSpPr>
          <p:nvPr>
            <p:ph idx="1"/>
          </p:nvPr>
        </p:nvSpPr>
        <p:spPr/>
        <p:txBody>
          <a:bodyPr>
            <a:normAutofit fontScale="92500" lnSpcReduction="10000"/>
          </a:bodyPr>
          <a:lstStyle/>
          <a:p>
            <a:pPr marL="0" indent="0">
              <a:buNone/>
            </a:pPr>
            <a:r>
              <a:rPr lang="en-GB"/>
              <a:t>‘ বই পড়া’ প্রবন্ধটি প্রমথ চৌধুরীর প্রবন্ধ সংগ্রহ থেকে নির্বাচন করা হয়েছে।একটি লাইব্রেরির বার্ষিক সভায় প্রবন্ধটি পঠিত হয়েছিল। আমাদের পাঠচর্চার অভ্যাস যে শিক্ষা ব্যবস্থার ভুলের জন্য ঘটেছে তা সহজেই লক্ষণীয়। আর্থিক অনটনের কারণে অর্থকরী নয় এমন সব কিছুই এদেশে অনর্থক বলে বিবেচনা করা হয়।সেজন্যই বই পড়ার প্রতি লোকের অনীহা বিদ্যমান। শিক্ষা প্রতিষ্ঠান থেকে লব্ধ পূর্ণাঙ্গ  নয় বলে ব্যাপকভাবে বই পড়া দরকার। কারণ সুশিক্ষিত লোক মাত্রই স্বশিক্ষিত।যথার্থ শিক্ষিত হতে হলে মনের প্রসার দরকার।তার জন্য বই পড়ার অভ্যাস বাড়াতে হবে।এর জন্য লাইব্রেরি প্রতিষ্ঠার প্রয়োজন।বাধ্য না হলে লোকে বই পড়ে না।লাইব্রেরিতে লোকে নিকলজের পছন্দ অনুযায়ী বই পড়ে যথার্থ শিক্ষিত হয়ে উঠতে পারে।প্রগতিশীল জগতের সঙ্গে তাল মিলিয়ে চলার জন্য সাহিত্যচর্চা করা আবশ্যক বলে লেখক মনে করেন।                          </a:t>
            </a:r>
            <a:endParaRPr lang="en-US"/>
          </a:p>
        </p:txBody>
      </p:sp>
    </p:spTree>
    <p:extLst>
      <p:ext uri="{BB962C8B-B14F-4D97-AF65-F5344CB8AC3E}">
        <p14:creationId xmlns:p14="http://schemas.microsoft.com/office/powerpoint/2010/main" val="279016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1791-9590-D940-B887-F1C17670EC1F}"/>
              </a:ext>
            </a:extLst>
          </p:cNvPr>
          <p:cNvSpPr>
            <a:spLocks noGrp="1"/>
          </p:cNvSpPr>
          <p:nvPr>
            <p:ph type="title"/>
          </p:nvPr>
        </p:nvSpPr>
        <p:spPr/>
        <p:txBody>
          <a:bodyPr/>
          <a:lstStyle/>
          <a:p>
            <a:r>
              <a:rPr lang="en-GB"/>
              <a:t>বাড়ির  কাজ</a:t>
            </a:r>
            <a:endParaRPr lang="en-US"/>
          </a:p>
        </p:txBody>
      </p:sp>
      <p:sp>
        <p:nvSpPr>
          <p:cNvPr id="3" name="Content Placeholder 2">
            <a:extLst>
              <a:ext uri="{FF2B5EF4-FFF2-40B4-BE49-F238E27FC236}">
                <a16:creationId xmlns:a16="http://schemas.microsoft.com/office/drawing/2014/main" id="{000A7C7A-39E6-5146-A925-9957E03CF0C7}"/>
              </a:ext>
            </a:extLst>
          </p:cNvPr>
          <p:cNvSpPr>
            <a:spLocks noGrp="1"/>
          </p:cNvSpPr>
          <p:nvPr>
            <p:ph idx="1"/>
          </p:nvPr>
        </p:nvSpPr>
        <p:spPr/>
        <p:txBody>
          <a:bodyPr/>
          <a:lstStyle/>
          <a:p>
            <a:r>
              <a:rPr lang="en-GB"/>
              <a:t>বই পড়ার গুরুত্ব ব্যাখ্যা কর ?</a:t>
            </a:r>
          </a:p>
          <a:p>
            <a:r>
              <a:rPr lang="en-GB"/>
              <a:t>লেখক পরিচিত বিস্তারিত ব্যাখ্যা কর ?</a:t>
            </a:r>
          </a:p>
          <a:p>
            <a:r>
              <a:rPr lang="en-GB"/>
              <a:t>মূলভাব লিখ? </a:t>
            </a:r>
          </a:p>
          <a:p>
            <a:pPr marL="0" indent="0">
              <a:buNone/>
            </a:pPr>
            <a:endParaRPr lang="en-US"/>
          </a:p>
        </p:txBody>
      </p:sp>
    </p:spTree>
    <p:extLst>
      <p:ext uri="{BB962C8B-B14F-4D97-AF65-F5344CB8AC3E}">
        <p14:creationId xmlns:p14="http://schemas.microsoft.com/office/powerpoint/2010/main" val="2542094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বিষয়ঃ বাংলা ১ম পত্র </vt:lpstr>
      <vt:lpstr>বইপড়া</vt:lpstr>
      <vt:lpstr>কবি পরিচিতি </vt:lpstr>
      <vt:lpstr>শিখনফল</vt:lpstr>
      <vt:lpstr>শব্দার্থ ও টীকা </vt:lpstr>
      <vt:lpstr>পাঠ পরিচিত </vt:lpstr>
      <vt:lpstr>বাড়ির  কাজ</vt:lpstr>
      <vt:lpstr>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alamindusoc84@gmail.com</dc:creator>
  <cp:lastModifiedBy>alamindusoc84@gmail.com</cp:lastModifiedBy>
  <cp:revision>13</cp:revision>
  <dcterms:created xsi:type="dcterms:W3CDTF">2020-09-03T07:31:13Z</dcterms:created>
  <dcterms:modified xsi:type="dcterms:W3CDTF">2020-09-03T09:40:37Z</dcterms:modified>
</cp:coreProperties>
</file>