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92" r:id="rId2"/>
    <p:sldId id="315" r:id="rId3"/>
    <p:sldId id="258" r:id="rId4"/>
    <p:sldId id="273" r:id="rId5"/>
    <p:sldId id="272" r:id="rId6"/>
    <p:sldId id="316" r:id="rId7"/>
    <p:sldId id="301" r:id="rId8"/>
    <p:sldId id="302" r:id="rId9"/>
    <p:sldId id="303" r:id="rId10"/>
    <p:sldId id="317" r:id="rId11"/>
    <p:sldId id="304" r:id="rId12"/>
    <p:sldId id="305" r:id="rId13"/>
    <p:sldId id="306" r:id="rId14"/>
    <p:sldId id="307" r:id="rId15"/>
    <p:sldId id="280" r:id="rId16"/>
    <p:sldId id="313" r:id="rId17"/>
    <p:sldId id="308" r:id="rId18"/>
    <p:sldId id="309" r:id="rId19"/>
    <p:sldId id="311" r:id="rId20"/>
    <p:sldId id="310" r:id="rId21"/>
    <p:sldId id="312" r:id="rId22"/>
    <p:sldId id="32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CC"/>
    <a:srgbClr val="D28EC5"/>
    <a:srgbClr val="FFC1FF"/>
    <a:srgbClr val="EB9FE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745B2-7F80-488D-A4F3-20F7E9493EB9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D4EAA-79F7-48B0-9EF0-D5631E3C2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9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D4EAA-79F7-48B0-9EF0-D5631E3C26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89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D4EAA-79F7-48B0-9EF0-D5631E3C26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81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>
                <a:latin typeface="Nirmala UI" panose="020B0502040204020203" pitchFamily="34" charset="0"/>
                <a:cs typeface="Nirmala UI" panose="020B0502040204020203" pitchFamily="34" charset="0"/>
              </a:rPr>
              <a:t>নোটঃ প্রশ্ন</a:t>
            </a:r>
            <a:r>
              <a:rPr lang="bn-IN" baseline="0" dirty="0">
                <a:latin typeface="Nirmala UI" panose="020B0502040204020203" pitchFamily="34" charset="0"/>
                <a:cs typeface="Nirmala UI" panose="020B0502040204020203" pitchFamily="34" charset="0"/>
              </a:rPr>
              <a:t> ও পেস্টার দলভিত্তিক বিতরণ করে। </a:t>
            </a:r>
            <a:endParaRPr 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D4EAA-79F7-48B0-9EF0-D5631E3C261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71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02022-5E13-48DC-88F5-08D4DCB7DC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85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1312BCA-451E-4CF1-8484-B2335063E56E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FEFE98-EE4E-490E-9D13-50923C92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1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1312BCA-451E-4CF1-8484-B2335063E56E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FEFE98-EE4E-490E-9D13-50923C92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72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1312BCA-451E-4CF1-8484-B2335063E56E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FEFE98-EE4E-490E-9D13-50923C92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11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1312BCA-451E-4CF1-8484-B2335063E56E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FEFE98-EE4E-490E-9D13-50923C92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5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1312BCA-451E-4CF1-8484-B2335063E56E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FEFE98-EE4E-490E-9D13-50923C92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17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1312BCA-451E-4CF1-8484-B2335063E56E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FEFE98-EE4E-490E-9D13-50923C92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58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1312BCA-451E-4CF1-8484-B2335063E56E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FEFE98-EE4E-490E-9D13-50923C92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52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1312BCA-451E-4CF1-8484-B2335063E56E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FEFE98-EE4E-490E-9D13-50923C92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06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1312BCA-451E-4CF1-8484-B2335063E56E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FEFE98-EE4E-490E-9D13-50923C92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71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1312BCA-451E-4CF1-8484-B2335063E56E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FEFE98-EE4E-490E-9D13-50923C92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1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1312BCA-451E-4CF1-8484-B2335063E56E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FEFE98-EE4E-490E-9D13-50923C92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58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F699C5-1F92-46E6-8813-F6086AA236C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881"/>
            <a:ext cx="9144000" cy="600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A1B397-BA34-44AC-9E8D-3059F61103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266" y="6045957"/>
            <a:ext cx="3509184" cy="8120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E2DB62-122C-4404-B389-93E4ED4F448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760" y="6187071"/>
            <a:ext cx="3509184" cy="6709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08D797-1FA9-4D97-A575-52ECD34A97B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602" y="6219825"/>
            <a:ext cx="3509184" cy="638176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DF103E7-1D89-4EC4-91BC-F009B908BA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98FCE-6C4B-4EF1-90BC-A64F97E6E08F}" type="datetimeFigureOut">
              <a:rPr lang="en-US" smtClean="0"/>
              <a:t>31-Jan-20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3A61DB-5DF2-48CE-9D23-D8D84C58E5A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632578"/>
            <a:ext cx="5543551" cy="1809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01D947-C8E1-447A-BC2A-33596778563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" y="6219825"/>
            <a:ext cx="5543551" cy="1809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1BA4B4-3286-401A-B585-61917511113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88181" y="3280706"/>
            <a:ext cx="5968042" cy="194833"/>
          </a:xfrm>
          <a:prstGeom prst="rect">
            <a:avLst/>
          </a:prstGeom>
        </p:spPr>
      </p:pic>
      <p:sp>
        <p:nvSpPr>
          <p:cNvPr id="16" name="Action Button: Home 1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FDAD0F6-1FB0-4C67-A256-D59146D2907A}"/>
              </a:ext>
            </a:extLst>
          </p:cNvPr>
          <p:cNvSpPr/>
          <p:nvPr userDrawn="1"/>
        </p:nvSpPr>
        <p:spPr>
          <a:xfrm>
            <a:off x="-6388" y="10477"/>
            <a:ext cx="732627" cy="519496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BFC2EF4-A09A-47C6-B070-6D966700E99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952" y="5781049"/>
            <a:ext cx="1083190" cy="67093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88A8DF4-0087-418E-B34D-FCAF9C9279D7}"/>
              </a:ext>
            </a:extLst>
          </p:cNvPr>
          <p:cNvGrpSpPr/>
          <p:nvPr userDrawn="1"/>
        </p:nvGrpSpPr>
        <p:grpSpPr>
          <a:xfrm>
            <a:off x="9144000" y="5867400"/>
            <a:ext cx="13020387" cy="1067163"/>
            <a:chOff x="3035629" y="3790288"/>
            <a:chExt cx="15204642" cy="47852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5864048-4C86-4617-9B73-6F03AD5044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5629" y="3790288"/>
              <a:ext cx="1214693" cy="47852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5C3D5C3-9808-48DD-94C8-47ED177EF40E}"/>
                </a:ext>
              </a:extLst>
            </p:cNvPr>
            <p:cNvSpPr txBox="1"/>
            <p:nvPr userDrawn="1"/>
          </p:nvSpPr>
          <p:spPr>
            <a:xfrm>
              <a:off x="4269932" y="4065691"/>
              <a:ext cx="13970339" cy="179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Dewan Rezaul Hassan, Assistant Teacher,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Baropakhia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Rothindrapara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GPS,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Delduar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, Tangail.</a:t>
              </a:r>
              <a:endParaRPr lang="en-US" sz="13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47584BD-12FE-40EA-9B6F-60C5DBCE28F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3751" y="3209278"/>
            <a:ext cx="6234649" cy="2035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C624504-093F-4EAB-8D17-F04E426C391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58" y="0"/>
            <a:ext cx="2743200" cy="29819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E63F701-9AD9-44F0-B5EB-2C7231EC576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4874" y="5310694"/>
            <a:ext cx="720835" cy="15432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6CFB6D8-42D9-48A2-843C-795A00C3B28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4693" y="5314733"/>
            <a:ext cx="720835" cy="15432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1E5BEC8-88E6-471E-AA46-5DF5D8D768E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74" y="44447"/>
            <a:ext cx="1905000" cy="2095500"/>
          </a:xfrm>
          <a:prstGeom prst="rect">
            <a:avLst/>
          </a:prstGeom>
        </p:spPr>
      </p:pic>
      <p:sp>
        <p:nvSpPr>
          <p:cNvPr id="26" name="Action Button: Forward or Next 2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2E280BB-4059-406D-BDBC-F73DC37DA842}"/>
              </a:ext>
            </a:extLst>
          </p:cNvPr>
          <p:cNvSpPr/>
          <p:nvPr userDrawn="1"/>
        </p:nvSpPr>
        <p:spPr>
          <a:xfrm flipH="1" flipV="1">
            <a:off x="9095" y="6413689"/>
            <a:ext cx="504000" cy="468000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Action Button: Forward or Next 1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6ABD779-9E3E-45E2-BFFA-2E2541E469AB}"/>
              </a:ext>
            </a:extLst>
          </p:cNvPr>
          <p:cNvSpPr/>
          <p:nvPr userDrawn="1"/>
        </p:nvSpPr>
        <p:spPr>
          <a:xfrm>
            <a:off x="8587207" y="6418456"/>
            <a:ext cx="540000" cy="432000"/>
          </a:xfrm>
          <a:prstGeom prst="actionButtonForwardNext">
            <a:avLst/>
          </a:prstGeom>
          <a:pattFill prst="lgConfetti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AB2F6DD-1B67-488D-8912-48DA566BE66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5952" y="18917"/>
            <a:ext cx="1904999" cy="20954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28FFA89-1EB8-4451-AC8D-E8F01D1823E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0" y="0"/>
            <a:ext cx="2743200" cy="2981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587AD18-B1AD-4EB6-91DF-674A5216256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747" y="0"/>
            <a:ext cx="2743200" cy="2981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193F5ED-3EF9-45CF-AFF7-0236E1DFF3E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50" y="6147637"/>
            <a:ext cx="2743200" cy="2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07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2.42188 -3.33333E-6 " pathEditMode="relative" rAng="0" ptsTypes="AA">
                                      <p:cBhvr>
                                        <p:cTn id="6" dur="3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haghara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Sundarija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6.gif"/><Relationship Id="rId7" Type="http://schemas.openxmlformats.org/officeDocument/2006/relationships/image" Target="../media/image39.gif"/><Relationship Id="rId12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11" Type="http://schemas.openxmlformats.org/officeDocument/2006/relationships/image" Target="../media/image43.gif"/><Relationship Id="rId5" Type="http://schemas.openxmlformats.org/officeDocument/2006/relationships/image" Target="../media/image4.gif"/><Relationship Id="rId10" Type="http://schemas.openxmlformats.org/officeDocument/2006/relationships/image" Target="../media/image42.gif"/><Relationship Id="rId4" Type="http://schemas.openxmlformats.org/officeDocument/2006/relationships/image" Target="../media/image37.gif"/><Relationship Id="rId9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ardenbirdwatching.com/magpie.html" TargetMode="External"/><Relationship Id="rId3" Type="http://schemas.openxmlformats.org/officeDocument/2006/relationships/hyperlink" Target="https://en.wikipedia.org/wiki/Montezuma_quail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s://flickr.com/photos/etobicokesouth/2461860626" TargetMode="Externa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oesretirementblog.blogspot.com/2012/09/marconi-beach-cape-cod-national.htm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947FD7-1DD6-45F0-8831-53BA0E50D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9702" y="2042379"/>
            <a:ext cx="5801951" cy="3544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821820" y="0"/>
            <a:ext cx="7614258" cy="215326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ভাইয়ের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রাঙ্গানো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endParaRPr lang="en-US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39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870248" y="4226430"/>
            <a:ext cx="3862318" cy="1416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 হচ্ছে স্রোতস্বিনী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 সমুদ্দুর।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946789" y="324407"/>
            <a:ext cx="6030142" cy="4020095"/>
          </a:xfrm>
          <a:prstGeom prst="roundRect">
            <a:avLst>
              <a:gd name="adj" fmla="val 15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95778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49822" y="3957361"/>
            <a:ext cx="8244347" cy="19124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ছড়ায়</a:t>
            </a:r>
            <a:r>
              <a:rPr lang="en-US" sz="4400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পাহাড়</a:t>
            </a:r>
            <a:r>
              <a:rPr lang="en-US" sz="4400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সুরের</a:t>
            </a:r>
            <a:r>
              <a:rPr lang="en-US" sz="4400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বাহার</a:t>
            </a:r>
            <a:endParaRPr lang="en-US" sz="440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ঝরণা-প্রকৃতিতে</a:t>
            </a:r>
            <a:endParaRPr lang="en-US" sz="440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5" r="12400" b="-1"/>
          <a:stretch/>
        </p:blipFill>
        <p:spPr>
          <a:xfrm>
            <a:off x="20" y="10"/>
            <a:ext cx="4571975" cy="4252522"/>
          </a:xfrm>
          <a:prstGeom prst="rect">
            <a:avLst/>
          </a:pr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503" r="-2" b="7328"/>
          <a:stretch/>
        </p:blipFill>
        <p:spPr>
          <a:xfrm>
            <a:off x="4571999" y="-681"/>
            <a:ext cx="4572001" cy="4253215"/>
          </a:xfrm>
          <a:prstGeom prst="rect">
            <a:avLst/>
          </a:pr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4242136"/>
            <a:ext cx="9144001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255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759175" y="4379562"/>
            <a:ext cx="5427688" cy="1268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বাতাসে তার প্রতিধ্বনি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গ্রীষ্ম-বর্ষা-শীতে।</a:t>
            </a:r>
          </a:p>
        </p:txBody>
      </p:sp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6988" y="1009363"/>
            <a:ext cx="2735987" cy="3049290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5" name="Picture 24" descr="eees.jpg"/>
          <p:cNvPicPr>
            <a:picLocks noChangeAspect="1"/>
          </p:cNvPicPr>
          <p:nvPr/>
        </p:nvPicPr>
        <p:blipFill rotWithShape="1">
          <a:blip r:embed="rId3"/>
          <a:srcRect t="4344" b="4611"/>
          <a:stretch/>
        </p:blipFill>
        <p:spPr>
          <a:xfrm>
            <a:off x="5872975" y="1009363"/>
            <a:ext cx="2735988" cy="3049290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 rotWithShape="1">
          <a:blip r:embed="rId4" cstate="print"/>
          <a:srcRect l="3771" t="831" r="50127" b="480"/>
          <a:stretch/>
        </p:blipFill>
        <p:spPr bwMode="auto">
          <a:xfrm>
            <a:off x="389874" y="1009363"/>
            <a:ext cx="2738603" cy="3049290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314298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2774058" y="919838"/>
            <a:ext cx="1923993" cy="18147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bn-BD" sz="44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41409" y="906189"/>
            <a:ext cx="1923993" cy="18147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ঊর্মি</a:t>
            </a:r>
            <a:endParaRPr lang="en-US" sz="36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355759" y="2666347"/>
            <a:ext cx="1923993" cy="18147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ঊর্মিমালা</a:t>
            </a:r>
            <a:endParaRPr lang="en-US" sz="32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214300" y="2720940"/>
            <a:ext cx="1923993" cy="18147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সমুদ্দুর</a:t>
            </a:r>
            <a:endParaRPr lang="en-US" sz="32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820357" y="3797652"/>
            <a:ext cx="1923993" cy="18147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স্রোতস্বিনী</a:t>
            </a:r>
            <a:endParaRPr lang="en-US" sz="28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8735" y="237449"/>
            <a:ext cx="6482847" cy="668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 অনুশীলন করি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915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822397" y="278463"/>
            <a:ext cx="5819316" cy="805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2968" y="1259013"/>
            <a:ext cx="1062805" cy="72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0125" y="2166332"/>
            <a:ext cx="1147000" cy="72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ঊর্মি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0216" y="3231112"/>
            <a:ext cx="1467555" cy="72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ঊর্মিমালা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485" y="4255566"/>
            <a:ext cx="1589764" cy="72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স্রোতস্বিনী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6616" y="5397950"/>
            <a:ext cx="1393329" cy="72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সমুদ্দুর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88941" y="1259013"/>
            <a:ext cx="1626576" cy="72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আনন্দিত।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302285" y="1175855"/>
            <a:ext cx="4234816" cy="947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আসাদে</a:t>
            </a:r>
            <a:r>
              <a:rPr lang="bn-BD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হাসি আমাকে মুগ্ধ করে।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3190" y="1095282"/>
            <a:ext cx="1286914" cy="965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1" name="Rectangle 30"/>
          <p:cNvSpPr/>
          <p:nvPr/>
        </p:nvSpPr>
        <p:spPr>
          <a:xfrm>
            <a:off x="3073127" y="2109073"/>
            <a:ext cx="2458317" cy="72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 ও সাগরের ঢেউ।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77967" y="2502948"/>
            <a:ext cx="4730366" cy="976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 বা সাগরের ঢেউ দেখলে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ভয় পায়।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43216" y="3247987"/>
            <a:ext cx="1626576" cy="72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ঢেউসমুহ।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336848" y="3435444"/>
            <a:ext cx="4649334" cy="998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সাগরের ঢেউসমুহ দেখে মনে দোলা লাগে।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735042" y="4255566"/>
            <a:ext cx="1626576" cy="72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725806" y="4255565"/>
            <a:ext cx="4649333" cy="72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স্রোতস্বিনীর বুকে নৌকা চলে।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46845" y="5313346"/>
            <a:ext cx="1626576" cy="72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118438" y="5387606"/>
            <a:ext cx="4857398" cy="72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সমুদ্রের পানিতে নেমে গোসল ক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bn-BD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325558" y="2531115"/>
            <a:ext cx="234381" cy="86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312278" y="1671260"/>
            <a:ext cx="234381" cy="86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518258" y="3609631"/>
            <a:ext cx="234381" cy="86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6829" y="4622031"/>
            <a:ext cx="234381" cy="86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529248" y="5674990"/>
            <a:ext cx="234381" cy="86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46" y="3150141"/>
            <a:ext cx="1348160" cy="986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763" y="2119688"/>
            <a:ext cx="1315340" cy="9865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90" y="4174782"/>
            <a:ext cx="1390799" cy="9794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8"/>
          <a:stretch/>
        </p:blipFill>
        <p:spPr>
          <a:xfrm>
            <a:off x="1822397" y="5181482"/>
            <a:ext cx="1371592" cy="1042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2925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776777" y="525021"/>
            <a:ext cx="4258204" cy="81708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৩১নং পৃষ্ঠা খোল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42B9DD-F4FF-4094-8117-91FE2D78D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0" y="1342103"/>
            <a:ext cx="3295238" cy="4342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8912" y="391271"/>
            <a:ext cx="5264414" cy="4293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959219" y="4287440"/>
            <a:ext cx="7543800" cy="1172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আবৃত্তি ও পাঠ্যাংশ পর্যালোচনা।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9478" y="1009551"/>
            <a:ext cx="4921047" cy="3690785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5" name="Rectangle 24"/>
          <p:cNvSpPr/>
          <p:nvPr/>
        </p:nvSpPr>
        <p:spPr>
          <a:xfrm>
            <a:off x="3362005" y="4172049"/>
            <a:ext cx="5236564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আবৃত্তি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878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82" y="72094"/>
            <a:ext cx="6585205" cy="30790"/>
          </a:xfrm>
          <a:prstGeom prst="line">
            <a:avLst/>
          </a:prstGeom>
          <a:ln w="76200" cmpd="tri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815311" y="986097"/>
            <a:ext cx="4509485" cy="424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দোয়েল কোয়েল ময়না কোকিল</a:t>
            </a:r>
            <a:endParaRPr lang="bn-IN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 হচ্ছে স্রোতস্বিনী</a:t>
            </a:r>
          </a:p>
          <a:p>
            <a:r>
              <a:rPr lang="bn-BD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 ভোলানো সুর</a:t>
            </a:r>
          </a:p>
          <a:p>
            <a:r>
              <a:rPr lang="bn-BD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 গানে পাখির সুরে</a:t>
            </a:r>
          </a:p>
          <a:p>
            <a:r>
              <a:rPr lang="bn-BD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 সবার প্রাণ। </a:t>
            </a:r>
          </a:p>
          <a:p>
            <a:r>
              <a:rPr lang="bn-BD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 আছে গান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 নদীর ঊর্মিমালার</a:t>
            </a:r>
          </a:p>
          <a:p>
            <a:r>
              <a:rPr lang="bn-BD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 সমুদ্দুর।</a:t>
            </a:r>
          </a:p>
          <a:p>
            <a:pPr algn="ctr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15311" y="3656689"/>
            <a:ext cx="3862318" cy="979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70135" y="499053"/>
            <a:ext cx="1931098" cy="444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91953" y="5032387"/>
            <a:ext cx="5000857" cy="1316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কবিতার লাইনগুলো সাজিয়ে আবৃত্তি কর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 কোন কবিতার অংশ?</a:t>
            </a: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কবিতাটির কবির নাম কী?</a:t>
            </a: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607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339" y="1850471"/>
            <a:ext cx="4885899" cy="2473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 মানে লাল</a:t>
            </a:r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সবুজ পতাকা।</a:t>
            </a:r>
          </a:p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 মানে স্বাধীনতা।</a:t>
            </a:r>
          </a:p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 মানে বিপ্লব।</a:t>
            </a:r>
          </a:p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 মানে অন্যায়ের বিরুদ্ধে প্রতিবাদ।</a:t>
            </a:r>
          </a:p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“একুশ মানে বাঙালি হার মানতে জানেনা,” এই স্লোগান।</a:t>
            </a:r>
          </a:p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 মানে “মাথা নত না করা”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 মানে একটি স্মরণীয় দিন।</a:t>
            </a:r>
          </a:p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 মানে ভাষা আন্দোলন।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44851" y="1168812"/>
            <a:ext cx="4885899" cy="470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অনুচ্ছেদটি পড়ে প্রশ্নগুলোর উত্তর দিই।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984238" y="1770654"/>
            <a:ext cx="3990872" cy="2553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কবিতাংশটিতে উল্লেখিত একুশের স্লোগান কী?</a:t>
            </a:r>
          </a:p>
          <a:p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“শহিদদের সেদিনের আত্মত্যাগ আজ আমাদের প্রকাশের সুখানুভূতি” -৫টি বাক্যে লিখ। 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36347" y="119265"/>
            <a:ext cx="2351835" cy="584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00943" y="704003"/>
            <a:ext cx="2622642" cy="471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 </a:t>
            </a:r>
            <a:endParaRPr lang="en-US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751786" y="1776157"/>
            <a:ext cx="24462" cy="258267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187355" y="4847292"/>
            <a:ext cx="6769290" cy="1047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“১৯৫২ সালের ২১শে ফেব্রুয়ারি বাঙালি জাতীয় জীবনের একটি স্মরণীয় দিন”-পাঁচটি বাক্যে লিখ। </a:t>
            </a:r>
            <a:endParaRPr lang="bn-BD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61678" y="4622885"/>
            <a:ext cx="1550095" cy="471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 </a:t>
            </a:r>
            <a:endParaRPr lang="en-US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93775" y="6418156"/>
            <a:ext cx="4885899" cy="606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উপস্থাপন ও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039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27" grpId="0"/>
      <p:bldP spid="37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8823DC5-18EF-463A-BAA3-3363CE10DF23}"/>
              </a:ext>
            </a:extLst>
          </p:cNvPr>
          <p:cNvGrpSpPr/>
          <p:nvPr/>
        </p:nvGrpSpPr>
        <p:grpSpPr>
          <a:xfrm>
            <a:off x="265471" y="947534"/>
            <a:ext cx="8211430" cy="5559124"/>
            <a:chOff x="727998" y="863535"/>
            <a:chExt cx="8211430" cy="578956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941" y="863535"/>
              <a:ext cx="2576424" cy="282693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Freeform 9"/>
            <p:cNvSpPr/>
            <p:nvPr/>
          </p:nvSpPr>
          <p:spPr>
            <a:xfrm>
              <a:off x="727998" y="3732019"/>
              <a:ext cx="3870497" cy="2921079"/>
            </a:xfrm>
            <a:prstGeom prst="bevel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</a:t>
              </a:r>
              <a:r>
                <a:rPr lang="bn-BD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sz="28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য়ান</a:t>
              </a:r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রেজাউল</a:t>
              </a:r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হাসান</a:t>
              </a:r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bn-BD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/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bn-BD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bn-BD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8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াখীয়া</a:t>
              </a:r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রথীন্দ্রপাড়া</a:t>
              </a:r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bn-BD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</a:t>
              </a:r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bn-BD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বি</a:t>
              </a:r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bn-BD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bn-BD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bn-BD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য়।</a:t>
              </a:r>
            </a:p>
            <a:p>
              <a:pPr algn="ctr"/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bn-BD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bn-BD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bn-BD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8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ার</a:t>
              </a:r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টাঙ্গাইল</a:t>
              </a:r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endPara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068931" y="3690474"/>
              <a:ext cx="3870497" cy="2921079"/>
            </a:xfrm>
            <a:prstGeom prst="bevel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endPara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৫ম</a:t>
              </a:r>
              <a:endPara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b="1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ফেব্রুয়ারির</a:t>
              </a:r>
              <a:r>
                <a:rPr lang="en-US" sz="32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গান</a:t>
              </a:r>
              <a:endPara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40 </a:t>
              </a:r>
              <a:r>
                <a:rPr lang="en-US" sz="32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NikoshBAN" panose="02000000000000000000" pitchFamily="2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62636" y="1276443"/>
              <a:ext cx="3220498" cy="2826939"/>
            </a:xfrm>
            <a:prstGeom prst="rect">
              <a:avLst/>
            </a:prstGeom>
          </p:spPr>
        </p:pic>
      </p:grpSp>
      <p:pic>
        <p:nvPicPr>
          <p:cNvPr id="5" name="Picture 4" descr="A close up of a colorful background&#10;&#10;Description automatically generated">
            <a:extLst>
              <a:ext uri="{FF2B5EF4-FFF2-40B4-BE49-F238E27FC236}">
                <a16:creationId xmlns:a16="http://schemas.microsoft.com/office/drawing/2014/main" id="{E68A80E3-522E-4CF8-B2E5-ABC344AB2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525" y="1739022"/>
            <a:ext cx="1584258" cy="17246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D7AABF-C52A-4F2D-B885-A221C83487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476" y="947534"/>
            <a:ext cx="2007296" cy="26493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5A10AAB-547F-4430-94D4-7E1F3D007ABB}"/>
              </a:ext>
            </a:extLst>
          </p:cNvPr>
          <p:cNvSpPr txBox="1"/>
          <p:nvPr/>
        </p:nvSpPr>
        <p:spPr>
          <a:xfrm>
            <a:off x="2949677" y="545690"/>
            <a:ext cx="2706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/>
              <a:t>পরিচিতি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63460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541536" y="773137"/>
            <a:ext cx="1931098" cy="444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0094" y="2937598"/>
            <a:ext cx="7970292" cy="2838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 কথা কিভাবে বলবো?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গ্রীষ্মকালে ফলের.................................।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সুরের বাহার ছড়ায়?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উল্লেখিত কবিতাংশে বাতাসে কখন সুরের প্রতিধ্বনি হয়?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বাতাসে কার প্রতিধ্বনি শুনা যায়?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3443" y="1573633"/>
            <a:ext cx="8106770" cy="709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 ভেতরের শব্দগুলো খালি জায়গায় বসিয়ে বাক্য তৈরি করি।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8894" y="2283235"/>
            <a:ext cx="1173559" cy="3562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সমুদ্দুর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73147" y="2283235"/>
            <a:ext cx="990397" cy="3562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90220" y="2285128"/>
            <a:ext cx="1051182" cy="3562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বাহার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72262" y="2283235"/>
            <a:ext cx="1221627" cy="3562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প্রতিধ্বনি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24750" y="2283235"/>
            <a:ext cx="1694666" cy="3562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 ভোলানো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950199" y="2283235"/>
            <a:ext cx="1681934" cy="3562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স্রোতস্বিনীতে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860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" grpId="0"/>
      <p:bldP spid="6" grpId="0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063100" y="371289"/>
            <a:ext cx="3276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4248" y="3985635"/>
            <a:ext cx="5115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সম্পর্কে ১০টি বাক্য লিখে আনবে।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10762C-6112-4F81-9899-902B9FA1B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882" y="1106130"/>
            <a:ext cx="4214235" cy="252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31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7F5EAE-9D93-4ED4-B6B5-61856F976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642" y="767047"/>
            <a:ext cx="702000" cy="7413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594837-3DBE-417C-B589-534E9AC4C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957" y="5449935"/>
            <a:ext cx="702000" cy="741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0AC4D9-9E04-4924-A28A-8A40B4A77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021" y="733601"/>
            <a:ext cx="702000" cy="741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736B77-561B-404E-8819-447B90C65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12" y="5449935"/>
            <a:ext cx="702000" cy="7413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AC611-56CE-4336-A039-BC5FCB371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43" y="908430"/>
            <a:ext cx="2978944" cy="357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4D6A4C-1CDF-4407-880D-35BA7C3CFB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632" y="939152"/>
            <a:ext cx="2978944" cy="3571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5D4A70-BB51-4DDF-950E-7BC32B9FC3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58" y="841237"/>
            <a:ext cx="957263" cy="5929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F8C930-30E1-44E9-96F4-B433B2186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43" y="2607897"/>
            <a:ext cx="511157" cy="557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40D6AF-1370-4FA5-9278-E6E19A305D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37" y="1186890"/>
            <a:ext cx="2164556" cy="3214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994947-9A35-44BD-98AB-352B60D5FF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181" y="4030354"/>
            <a:ext cx="930820" cy="9308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91F547-41FB-4C85-B7D6-923D2452E4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510" y="1608946"/>
            <a:ext cx="1071563" cy="83581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67BAA8C-0992-4AAE-B565-B52EAE7BC9B4}"/>
              </a:ext>
            </a:extLst>
          </p:cNvPr>
          <p:cNvSpPr/>
          <p:nvPr/>
        </p:nvSpPr>
        <p:spPr>
          <a:xfrm>
            <a:off x="1634526" y="1184692"/>
            <a:ext cx="7253896" cy="3641363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DoubleWave1">
              <a:avLst/>
            </a:prstTxWarp>
            <a:spAutoFit/>
            <a:scene3d>
              <a:camera prst="perspectiveContrastingLeftFacing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bn-IN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 </a:t>
            </a:r>
          </a:p>
          <a:p>
            <a:pPr algn="ctr"/>
            <a:r>
              <a:rPr lang="bn-IN" sz="6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6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ধন্যবাদ।</a:t>
            </a:r>
          </a:p>
          <a:p>
            <a:pPr algn="ctr"/>
            <a:r>
              <a:rPr lang="en-US" sz="6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পরবর্তি</a:t>
            </a:r>
            <a:r>
              <a:rPr lang="en-US" sz="6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6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6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6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6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6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ইনশাআল্লাহ</a:t>
            </a:r>
            <a:r>
              <a:rPr lang="en-US" sz="6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C6C359D-C0F6-43F6-9784-13119D2EAC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91" y="4929187"/>
            <a:ext cx="2243138" cy="10715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C1A40C-1E5C-47EF-82BD-B46497E9F5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577" y="1647760"/>
            <a:ext cx="764381" cy="685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9749C6-4C3D-47E1-B460-9E03021B3C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785" y="1380719"/>
            <a:ext cx="14287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49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-1.12084 -0.03402 " pathEditMode="relative" rAng="0" ptsTypes="AA">
                                      <p:cBhvr>
                                        <p:cTn id="6" dur="4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42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" y="1384512"/>
            <a:ext cx="8778239" cy="48133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1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.2.1: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ঠিত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ক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1.1.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্ধভাবে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1.1.2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শব্দযুক্ত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্ধভাবে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2.1.1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বজা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সমমানের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াড়বে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2.2.2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29791" y="660094"/>
            <a:ext cx="19094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17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680" y="965594"/>
            <a:ext cx="7915702" cy="1050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9744" y="965594"/>
            <a:ext cx="1800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757118"/>
              </p:ext>
            </p:extLst>
          </p:nvPr>
        </p:nvGraphicFramePr>
        <p:xfrm>
          <a:off x="1994626" y="2619081"/>
          <a:ext cx="5154747" cy="1151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Packager Shell Object" showAsIcon="1" r:id="rId3" imgW="1962720" imgH="437760" progId="Package">
                  <p:embed/>
                </p:oleObj>
              </mc:Choice>
              <mc:Fallback>
                <p:oleObj name="Packager Shell Object" showAsIcon="1" r:id="rId3" imgW="196272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4626" y="2619081"/>
                        <a:ext cx="5154747" cy="1151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190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7958" y="1252026"/>
            <a:ext cx="6639950" cy="4079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মূলপাঠঃ</a:t>
            </a:r>
            <a:r>
              <a:rPr lang="bn-BD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</a:t>
            </a:r>
            <a:r>
              <a:rPr lang="en-US" sz="8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8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কোয়েল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ময়না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গ্রীষ্ম-বর্ষা-শীতে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3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186" y="855406"/>
            <a:ext cx="2424568" cy="25735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320457" y="3363931"/>
            <a:ext cx="3108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লুৎফর রহমান রিটন </a:t>
            </a:r>
            <a:endParaRPr lang="en-US" sz="36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00" y="528221"/>
            <a:ext cx="4572000" cy="526297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bn-BD" sz="48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লুৎফর রহমান রিটন ১৯৬১ খ্রিস্টাব্দের ১ এপ্রিল বাংলাদেশের ঢাকা শহরে জন্মগ্রহণ করেন। পুরনো ঢাকার ওয়ারী এলাকায় তার শৈশব অতিবাহিত হয়। </a:t>
            </a:r>
            <a:endParaRPr lang="en-US" sz="4800" dirty="0">
              <a:solidFill>
                <a:schemeClr val="tx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57600" y="1038285"/>
            <a:ext cx="4572000" cy="452431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bn-BD" sz="36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১৯৭৯ খ্রিস্টাব্দে নবাবপুর সরকারি উচ্চ বিদ্যালয় থেকে এসএসসি ও ১৯৮১ খ্রিস্টাব্দে এইচএসসি পরীক্ষা দেন। ঢাকা বিশ্ববিদ্যালয়ের অধীনে ১৯৮৯ খ্রিস্টাব্দে আবুজর গিফারি কলেজ থেকে স্নাতক শেষ করেন। </a:t>
            </a:r>
            <a:endParaRPr lang="en-US" sz="3600" dirty="0">
              <a:solidFill>
                <a:schemeClr val="tx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7600" y="1079480"/>
            <a:ext cx="4572000" cy="34163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bn-BD" sz="54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তিনি ২০০১ খ্রিস্টাব্দে জাপানে বাংলাদেশের কালচারাল এটাশে নিযুক্ত হয়েছিলেন।</a:t>
            </a:r>
            <a:endParaRPr lang="en-US" sz="5400" dirty="0">
              <a:solidFill>
                <a:schemeClr val="tx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0" y="622042"/>
            <a:ext cx="4343400" cy="501675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সিকান্দার আবু জাফর সাহিত্য পুরস্কার ১৯৮২</a:t>
            </a:r>
            <a:endParaRPr lang="en-US" sz="4000" dirty="0">
              <a:solidFill>
                <a:schemeClr val="tx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অগ্রণী ব্যাংক শিশু সাহিত্য পুরস্কার ১৯৮২</a:t>
            </a:r>
            <a:r>
              <a:rPr lang="en-US" sz="40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40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১৯৯৬</a:t>
            </a:r>
            <a:endParaRPr lang="en-US" sz="4000" dirty="0">
              <a:solidFill>
                <a:schemeClr val="tx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ঢাকা বিশ্ববিদ্যালয় পুরস্কার ১৯৮৪</a:t>
            </a:r>
            <a:endParaRPr lang="en-US" sz="4000" dirty="0">
              <a:solidFill>
                <a:schemeClr val="tx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বাংলা একাডেমী সাহিত্য পুরস্কার ২০০৭</a:t>
            </a:r>
            <a:endParaRPr lang="en-US" sz="4000" dirty="0">
              <a:solidFill>
                <a:schemeClr val="tx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81400" y="533400"/>
            <a:ext cx="5295900" cy="483209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উল্লেখযোগ্য ছড়াগ্রন্থ গুলো হলো- ধুত্তুরি (১৯৮২)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ঢাকা আমার ঢাকা (১৯৮৪) পান্তাবুড়ি (১৯৮৭)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,  </a:t>
            </a:r>
            <a:r>
              <a:rPr lang="bn-BD" sz="28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তোমার জন্যে (১৯৮৯)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ছড়া ও ছবিতে মুক্তিযুদ্ধ (১৯৮৯)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রাজাকারের ছড়া (১৯৯০)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,  </a:t>
            </a:r>
            <a:r>
              <a:rPr lang="bn-BD" sz="28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শেয়ালের পাঠশালা (১৯৯২)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,  </a:t>
            </a:r>
            <a:r>
              <a:rPr lang="bn-BD" sz="28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শেখ মুজিবের ছড়া (১৯৯৪)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পানতাবুড়ি (১৯৯৫)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মুক্তিযুদ্ধের ছড়া (১৯৯৭)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ভাই-বোনের ছড়া (২০০৪) ইত্যাদি ছোটগল্প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নিখোঁজ সংবাদ (১৯৮৬)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ঝন্টু পন্টুদের গোয়েন্দাগিরি (১৯৯২)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ফুটবল (১৯৮৬)। এছাড়া বেশ কিছু উপন্যাস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জীবনীগ্রন্থ ও স্মারক গ্রন্থ রচনা করেছেন তিনি। </a:t>
            </a:r>
            <a:endParaRPr lang="en-US" sz="2800" dirty="0">
              <a:solidFill>
                <a:schemeClr val="tx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Delay 16"/>
          <p:cNvSpPr/>
          <p:nvPr/>
        </p:nvSpPr>
        <p:spPr>
          <a:xfrm>
            <a:off x="342900" y="4038600"/>
            <a:ext cx="1354394" cy="457200"/>
          </a:xfrm>
          <a:prstGeom prst="flowChartDelay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জন্ম </a:t>
            </a:r>
            <a:endParaRPr lang="en-US" sz="3600" dirty="0">
              <a:solidFill>
                <a:schemeClr val="tx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Delay 17"/>
          <p:cNvSpPr/>
          <p:nvPr/>
        </p:nvSpPr>
        <p:spPr>
          <a:xfrm>
            <a:off x="1905000" y="4053348"/>
            <a:ext cx="1354394" cy="457200"/>
          </a:xfrm>
          <a:prstGeom prst="flowChartDelay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শিক্ষাজীবন</a:t>
            </a:r>
            <a:endParaRPr lang="en-US" sz="2000" dirty="0">
              <a:solidFill>
                <a:schemeClr val="tx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lowchart: Delay 18"/>
          <p:cNvSpPr/>
          <p:nvPr/>
        </p:nvSpPr>
        <p:spPr>
          <a:xfrm>
            <a:off x="342900" y="4653946"/>
            <a:ext cx="1354394" cy="457200"/>
          </a:xfrm>
          <a:prstGeom prst="flowChartDelay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কর্মজীবন</a:t>
            </a:r>
            <a:r>
              <a:rPr lang="bn-BD" dirty="0">
                <a:solidFill>
                  <a:schemeClr val="tx1">
                    <a:lumMod val="9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0" name="Flowchart: Delay 19"/>
          <p:cNvSpPr/>
          <p:nvPr/>
        </p:nvSpPr>
        <p:spPr>
          <a:xfrm>
            <a:off x="1905000" y="4653946"/>
            <a:ext cx="1354394" cy="457200"/>
          </a:xfrm>
          <a:prstGeom prst="flowChartDelay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গ্রন্থাবলী</a:t>
            </a:r>
            <a:r>
              <a:rPr lang="bn-BD" dirty="0">
                <a:solidFill>
                  <a:schemeClr val="tx1">
                    <a:lumMod val="9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1" name="Flowchart: Delay 20"/>
          <p:cNvSpPr/>
          <p:nvPr/>
        </p:nvSpPr>
        <p:spPr>
          <a:xfrm>
            <a:off x="1905000" y="5369243"/>
            <a:ext cx="1354394" cy="457200"/>
          </a:xfrm>
          <a:prstGeom prst="flowChartDelay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পুরষ্কার  </a:t>
            </a:r>
            <a:endParaRPr lang="en-US" sz="2800" dirty="0">
              <a:solidFill>
                <a:schemeClr val="tx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B15418-E0EA-4AF9-AA98-8488DACB16DB}"/>
              </a:ext>
            </a:extLst>
          </p:cNvPr>
          <p:cNvSpPr/>
          <p:nvPr/>
        </p:nvSpPr>
        <p:spPr>
          <a:xfrm>
            <a:off x="306938" y="302406"/>
            <a:ext cx="3753134" cy="57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961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7589" y="5247570"/>
            <a:ext cx="5703664" cy="1289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দোয়েল কোয়েল ময়না কোকিল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 আছে গান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4726877" y="565007"/>
            <a:ext cx="3220872" cy="2169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4731528" y="2905431"/>
            <a:ext cx="3214786" cy="2268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16" y="2871502"/>
            <a:ext cx="3220872" cy="2342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1351128" y="565007"/>
            <a:ext cx="3220872" cy="21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0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70293" y="4133658"/>
            <a:ext cx="5703664" cy="1289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 গানে পাখির সুরে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 সবার প্রাণ।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7420" y="323658"/>
            <a:ext cx="470916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1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88480" y="640081"/>
            <a:ext cx="3596823" cy="3681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সাগর</a:t>
            </a:r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নদীর</a:t>
            </a:r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ঊর্মিমালার</a:t>
            </a:r>
            <a:endParaRPr lang="en-US" sz="3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মন</a:t>
            </a:r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ভোলানো</a:t>
            </a:r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সুর</a:t>
            </a:r>
            <a:endParaRPr lang="en-US" sz="3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9423" b="2"/>
          <a:stretch/>
        </p:blipFill>
        <p:spPr>
          <a:xfrm>
            <a:off x="4085302" y="855406"/>
            <a:ext cx="4166899" cy="3996813"/>
          </a:xfrm>
          <a:prstGeom prst="rect">
            <a:avLst/>
          </a:pr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7635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689</Words>
  <Application>Microsoft Office PowerPoint</Application>
  <PresentationFormat>On-screen Show (4:3)</PresentationFormat>
  <Paragraphs>130</Paragraphs>
  <Slides>22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Century</vt:lpstr>
      <vt:lpstr>NikoshBAN</vt:lpstr>
      <vt:lpstr>Nirmala UI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drezaul hassan</dc:creator>
  <cp:lastModifiedBy>drezaul hassan</cp:lastModifiedBy>
  <cp:revision>16</cp:revision>
  <dcterms:created xsi:type="dcterms:W3CDTF">2020-01-31T16:54:49Z</dcterms:created>
  <dcterms:modified xsi:type="dcterms:W3CDTF">2020-01-31T18:03:59Z</dcterms:modified>
</cp:coreProperties>
</file>