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62" r:id="rId3"/>
    <p:sldId id="346" r:id="rId4"/>
    <p:sldId id="292" r:id="rId5"/>
    <p:sldId id="322" r:id="rId6"/>
    <p:sldId id="261" r:id="rId7"/>
    <p:sldId id="338" r:id="rId8"/>
    <p:sldId id="263" r:id="rId9"/>
    <p:sldId id="264" r:id="rId10"/>
    <p:sldId id="293" r:id="rId11"/>
    <p:sldId id="265" r:id="rId12"/>
    <p:sldId id="266" r:id="rId13"/>
    <p:sldId id="267" r:id="rId14"/>
    <p:sldId id="268" r:id="rId15"/>
    <p:sldId id="269" r:id="rId16"/>
    <p:sldId id="294" r:id="rId17"/>
    <p:sldId id="341" r:id="rId18"/>
    <p:sldId id="270" r:id="rId19"/>
    <p:sldId id="276" r:id="rId20"/>
    <p:sldId id="339" r:id="rId21"/>
    <p:sldId id="272" r:id="rId22"/>
    <p:sldId id="273" r:id="rId23"/>
    <p:sldId id="275" r:id="rId24"/>
    <p:sldId id="277" r:id="rId25"/>
    <p:sldId id="340" r:id="rId26"/>
    <p:sldId id="342" r:id="rId27"/>
    <p:sldId id="343" r:id="rId28"/>
    <p:sldId id="345" r:id="rId29"/>
    <p:sldId id="344" r:id="rId30"/>
    <p:sldId id="279" r:id="rId31"/>
    <p:sldId id="278" r:id="rId32"/>
    <p:sldId id="281" r:id="rId33"/>
    <p:sldId id="296" r:id="rId34"/>
    <p:sldId id="299" r:id="rId35"/>
    <p:sldId id="300" r:id="rId36"/>
    <p:sldId id="282" r:id="rId37"/>
    <p:sldId id="283" r:id="rId38"/>
    <p:sldId id="285" r:id="rId39"/>
    <p:sldId id="284" r:id="rId40"/>
    <p:sldId id="290" r:id="rId41"/>
    <p:sldId id="289" r:id="rId42"/>
    <p:sldId id="291" r:id="rId43"/>
    <p:sldId id="30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F0B1A-70ED-4DEF-A33F-D593A110A3E1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B9940-9610-40C4-BF2B-80697A510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997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B2CE9-6282-4A49-BF93-31C6C190E1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3698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B2CE9-6282-4A49-BF93-31C6C190E1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7671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B2CE9-6282-4A49-BF93-31C6C190E1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8367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B2CE9-6282-4A49-BF93-31C6C190E13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05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E72993-D950-42C9-8422-EBE326C2F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D0519B-C930-4622-B34D-19FFA808C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000A8E-B8DA-4C8F-8C63-91504D25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F6F0AE-3F81-45F7-B231-041B26CF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BA0C18-C063-41CA-9477-30054CD4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535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36B351-45A3-448F-B2BB-4FD31CCE5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2B59BA-C201-46D4-B4BE-728FB3D3F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F4FB6D-64F3-44A0-A8DD-EE0FFB1D5F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8D83A5-FEF0-4E2B-8116-486F4AD28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C0B047-981A-4751-B989-A8D0A70F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680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14A3935-B771-4979-A1C3-117A266ED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073939-A226-40D2-A927-F6B6E8B70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618093-F9C3-40DC-B912-8F5C37F709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C9F87B-F119-4C90-B2C2-5571E087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27E9C5-48C7-4E3C-B2FF-4ED35336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75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10D92F-FCE1-40B0-AE3F-CB0BAD45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13BC68-A701-4C40-905A-7AF23BAF0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CA2C1F-044C-43BB-B90C-05B16A2E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9E2E6D-1555-4CA4-9822-DBA9CBCE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114ACA-56A8-4647-B322-9F2399AA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12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6DF3DB-0A55-4FF7-AC87-B9CEE74C3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14EBD9-AAF7-44BF-AAE8-215CCF25B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659F39-02D0-4C3C-818E-3958948B15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30FCED-94E2-4B38-9AD5-6739249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9A7EB2-F3CE-4096-9792-EAFA94D7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108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4470F0-A311-48B4-BB0F-DA3DC202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263953-6C59-4F88-9869-431038411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541A37-E898-4CB3-BBC5-9F52D9165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CD3773-E8C1-4BCF-9B50-B43319BEF4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E481CE-15DB-425F-84C1-A670AFBB0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A9E83A-F149-4F00-A69F-E5DAF5E7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838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19CAFC-8BD8-4315-9D70-B4C7FEC7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CA60E0-2638-4E19-BF13-4392051AB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1E3AE15-0194-427B-8F6C-DB3A74461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59A4FDE-1062-4439-A73D-CD68E7CFC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2421BAA-A300-49C8-B015-75B876052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35184EA-323E-4776-816C-BAD5BA93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3B645C6-7D0F-445D-A263-21F935350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8099F83-B4A3-4A0D-B3C7-5C35E6467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217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1E5EA-A453-4063-AB45-FBA910E9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E47FF99-FD39-4D5F-A132-F47FF0D42D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B9C809-74D9-4691-813F-07085B5BB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702FCB-C419-469D-B724-16D7DE03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677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9BDCE72-D2D0-4007-BD7B-7C49A30D3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2E7D73-D965-4DFC-B8FB-FF1E6E56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370ED2-D4FE-48D4-9685-5A0C5D96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515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ECB9C9-4B3E-46EF-A27D-F1CBE9C5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295CB9-D967-4325-8B3C-EBDF3A613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F36552-8867-46F3-9DAD-540D4809B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E7DA36-8520-4A1E-921F-C8888EDF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28B00E-D4F4-4C1B-A6B9-93703BECD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DC640A-5769-49C9-90DE-DC24FBFE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542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196B3B-6D23-4E74-B92E-93DF308AC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37D521C-34FC-4301-A67C-6450D06EB0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E3355A-E1CF-4B3E-8E41-FA291A906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DD2C69-5438-444E-89DE-4F9D1F471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824D0D-5A0F-4FA8-88F3-24FB8FB6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362486-520C-490B-A666-DDDE9B07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184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9200FA4-F508-4465-9D8A-8576C6243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78" t="1588" r="58889" b="41269"/>
          <a:stretch/>
        </p:blipFill>
        <p:spPr>
          <a:xfrm>
            <a:off x="44449" y="5924549"/>
            <a:ext cx="9525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7E33DCF-E61B-4431-A1B4-9567BA161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78" t="1588" r="58889" b="41269"/>
          <a:stretch/>
        </p:blipFill>
        <p:spPr>
          <a:xfrm rot="16200000">
            <a:off x="11214100" y="5886450"/>
            <a:ext cx="9525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026E66-71B8-4E7A-9CFB-5D75AA94B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78" t="1588" r="58889" b="41269"/>
          <a:stretch/>
        </p:blipFill>
        <p:spPr>
          <a:xfrm rot="16200000">
            <a:off x="11214100" y="38100"/>
            <a:ext cx="952500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11BF95B-7073-407B-B777-AA10A67B8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78" t="1588" r="58889" b="41269"/>
          <a:stretch/>
        </p:blipFill>
        <p:spPr>
          <a:xfrm>
            <a:off x="44449" y="57150"/>
            <a:ext cx="952500" cy="914400"/>
          </a:xfrm>
          <a:prstGeom prst="rect">
            <a:avLst/>
          </a:prstGeom>
        </p:spPr>
      </p:pic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xmlns="" id="{0E1A0F76-5597-4034-B66C-67C5ED6716B4}"/>
              </a:ext>
            </a:extLst>
          </p:cNvPr>
          <p:cNvSpPr/>
          <p:nvPr userDrawn="1"/>
        </p:nvSpPr>
        <p:spPr>
          <a:xfrm>
            <a:off x="996949" y="57150"/>
            <a:ext cx="10445751" cy="539750"/>
          </a:xfrm>
          <a:prstGeom prst="flowChartDecision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TULU </a:t>
            </a:r>
            <a:r>
              <a:rPr lang="en-US" sz="2400" b="1" dirty="0" err="1">
                <a:solidFill>
                  <a:srgbClr val="00B050"/>
                </a:solidFill>
              </a:rPr>
              <a:t>TULU</a:t>
            </a:r>
            <a:r>
              <a:rPr lang="en-US" sz="2400" b="1" dirty="0">
                <a:solidFill>
                  <a:srgbClr val="00B050"/>
                </a:solidFill>
              </a:rPr>
              <a:t>  SARKER</a:t>
            </a:r>
            <a:r>
              <a:rPr lang="en-US" sz="2400" b="1" dirty="0"/>
              <a:t>SARKER</a:t>
            </a:r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xmlns="" id="{B1D071DC-8939-4389-B41D-3D4DABA04150}"/>
              </a:ext>
            </a:extLst>
          </p:cNvPr>
          <p:cNvSpPr/>
          <p:nvPr userDrawn="1"/>
        </p:nvSpPr>
        <p:spPr>
          <a:xfrm>
            <a:off x="876300" y="6261100"/>
            <a:ext cx="10490200" cy="539750"/>
          </a:xfrm>
          <a:prstGeom prst="flowChartDecision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KADIRKHOLA  SECONDARY  SCHOOL</a:t>
            </a:r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xmlns="" id="{45EF91F4-8529-4A3C-8743-38851D1F52AA}"/>
              </a:ext>
            </a:extLst>
          </p:cNvPr>
          <p:cNvSpPr/>
          <p:nvPr userDrawn="1"/>
        </p:nvSpPr>
        <p:spPr>
          <a:xfrm>
            <a:off x="9524" y="952500"/>
            <a:ext cx="158751" cy="4952999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-Down 17">
            <a:extLst>
              <a:ext uri="{FF2B5EF4-FFF2-40B4-BE49-F238E27FC236}">
                <a16:creationId xmlns:a16="http://schemas.microsoft.com/office/drawing/2014/main" xmlns="" id="{9366A896-6D2B-426D-8163-AB6A34A65D8C}"/>
              </a:ext>
            </a:extLst>
          </p:cNvPr>
          <p:cNvSpPr/>
          <p:nvPr userDrawn="1"/>
        </p:nvSpPr>
        <p:spPr>
          <a:xfrm>
            <a:off x="12026899" y="971550"/>
            <a:ext cx="158752" cy="4952999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503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B4B714-5A22-469B-A524-0843593B5579}"/>
              </a:ext>
            </a:extLst>
          </p:cNvPr>
          <p:cNvSpPr txBox="1"/>
          <p:nvPr/>
        </p:nvSpPr>
        <p:spPr>
          <a:xfrm>
            <a:off x="1600200" y="726388"/>
            <a:ext cx="9482137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AU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E:\picture\down pic\bangladesh-socity_46716_1494285162.jpg">
            <a:extLst>
              <a:ext uri="{FF2B5EF4-FFF2-40B4-BE49-F238E27FC236}">
                <a16:creationId xmlns:a16="http://schemas.microsoft.com/office/drawing/2014/main" xmlns="" id="{0D81F0F7-A4BC-40BE-9A06-24A15F840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26717"/>
            <a:ext cx="9482136" cy="428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140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1269" y="1037230"/>
            <a:ext cx="8839200" cy="404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07391" y="5305568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/>
              <a:t>ধুমপান করা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84142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173" y="788159"/>
            <a:ext cx="8839200" cy="44389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5073" y="5411338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পরিক্ষায় নকল করা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17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3285" y="859809"/>
            <a:ext cx="4239457" cy="43331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968991"/>
            <a:ext cx="4239457" cy="4223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4142" y="5508531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বোমাবাজি করা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5504288"/>
            <a:ext cx="4087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মারামারি করা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88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2412" y="861257"/>
            <a:ext cx="4423588" cy="3657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0239" y="861256"/>
            <a:ext cx="4239349" cy="3657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5594" y="4808043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এসিড নিক্ষেপ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4513" y="4808042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গাড়ি ভাংচুর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42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6695" y="706160"/>
            <a:ext cx="4449305" cy="4288921"/>
          </a:xfrm>
          <a:prstGeom prst="rect">
            <a:avLst/>
          </a:prstGeom>
        </p:spPr>
      </p:pic>
      <p:pic>
        <p:nvPicPr>
          <p:cNvPr id="1026" name="Picture 2" descr="E:\picture\down pic\bangladesh-socity_46716_14942851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0681" y="706160"/>
            <a:ext cx="4038600" cy="428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76500" y="5225116"/>
            <a:ext cx="7239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মেয়েদের উত্তাক্ত করা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620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500" y="709683"/>
            <a:ext cx="8763000" cy="47460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2940" y="5455693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বাড়ি থেকে পালানো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01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0173" y="853505"/>
            <a:ext cx="8763000" cy="455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6100" y="5412475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মাদকাসক্ত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83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16F627-D76A-477C-AFA7-FA10CD89910C}"/>
              </a:ext>
            </a:extLst>
          </p:cNvPr>
          <p:cNvSpPr/>
          <p:nvPr/>
        </p:nvSpPr>
        <p:spPr>
          <a:xfrm>
            <a:off x="694423" y="1979876"/>
            <a:ext cx="9799406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/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 ধরণের অপরাধকে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কিশোর অপরাধ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2" descr="tgggg.jpg">
            <a:extLst>
              <a:ext uri="{FF2B5EF4-FFF2-40B4-BE49-F238E27FC236}">
                <a16:creationId xmlns:a16="http://schemas.microsoft.com/office/drawing/2014/main" xmlns="" id="{5AA28B4F-F903-4D76-A6D4-A6C33510C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22" y="3018623"/>
            <a:ext cx="6005240" cy="30377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3B7B42-5B10-4BDD-AED5-9903550E2012}"/>
              </a:ext>
            </a:extLst>
          </p:cNvPr>
          <p:cNvSpPr/>
          <p:nvPr/>
        </p:nvSpPr>
        <p:spPr>
          <a:xfrm>
            <a:off x="2628899" y="1002686"/>
            <a:ext cx="69342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as-IN" sz="44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একক কাজ</a:t>
            </a:r>
            <a:endParaRPr lang="en-US" sz="44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6252B2C-D93F-44C7-BC01-EE51199836F3}"/>
              </a:ext>
            </a:extLst>
          </p:cNvPr>
          <p:cNvSpPr/>
          <p:nvPr/>
        </p:nvSpPr>
        <p:spPr>
          <a:xfrm>
            <a:off x="9695543" y="892275"/>
            <a:ext cx="2005234" cy="990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Kalpurush" panose="02000600000000000000" pitchFamily="2" charset="0"/>
                <a:cs typeface="Kalpurush" panose="02000600000000000000" pitchFamily="2" charset="0"/>
              </a:rPr>
              <a:t>সময়ঃ ৫ মিনিট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41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0872" y="1343116"/>
            <a:ext cx="4648200" cy="39102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2055273-84EA-48E1-B645-88EA26ACF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514" y="1343116"/>
            <a:ext cx="5065486" cy="3954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F54336D-65AE-4852-A4D2-D30B286D49CF}"/>
              </a:ext>
            </a:extLst>
          </p:cNvPr>
          <p:cNvSpPr/>
          <p:nvPr/>
        </p:nvSpPr>
        <p:spPr>
          <a:xfrm>
            <a:off x="1973943" y="5297714"/>
            <a:ext cx="7053943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বস্তির খারাপ পরিবেশ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83EE98E-90B4-4209-AD7E-ADBB1FDE039F}"/>
              </a:ext>
            </a:extLst>
          </p:cNvPr>
          <p:cNvSpPr/>
          <p:nvPr/>
        </p:nvSpPr>
        <p:spPr>
          <a:xfrm>
            <a:off x="2951431" y="618024"/>
            <a:ext cx="41857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কিশোর</a:t>
            </a:r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অপরাধের</a:t>
            </a:r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কারণ</a:t>
            </a:r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63024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71618"/>
            <a:ext cx="8839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4548" y="5316941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দারিদ্রতা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73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589214" y="621540"/>
            <a:ext cx="7162800" cy="69774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Kalpurush" pitchFamily="2" charset="0"/>
                <a:cs typeface="Kalpurush" pitchFamily="2" charset="0"/>
              </a:rPr>
              <a:t>পরিচিতি 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A3E1FDC-4AC1-4FE7-BFEF-6A5E7BC4DAF2}"/>
              </a:ext>
            </a:extLst>
          </p:cNvPr>
          <p:cNvGrpSpPr/>
          <p:nvPr/>
        </p:nvGrpSpPr>
        <p:grpSpPr>
          <a:xfrm>
            <a:off x="6019800" y="1257300"/>
            <a:ext cx="306388" cy="5105400"/>
            <a:chOff x="6019800" y="1257300"/>
            <a:chExt cx="306388" cy="5105400"/>
          </a:xfrm>
        </p:grpSpPr>
        <p:cxnSp>
          <p:nvCxnSpPr>
            <p:cNvPr id="5" name="Straight Arrow Connector 4"/>
            <p:cNvCxnSpPr/>
            <p:nvPr/>
          </p:nvCxnSpPr>
          <p:spPr>
            <a:xfrm rot="5400000">
              <a:off x="3618708" y="3809206"/>
              <a:ext cx="5105400" cy="1588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>
              <a:off x="4039394" y="3428206"/>
              <a:ext cx="396240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4344194" y="3428206"/>
              <a:ext cx="396240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lowchart: Decision 9"/>
          <p:cNvSpPr/>
          <p:nvPr/>
        </p:nvSpPr>
        <p:spPr>
          <a:xfrm>
            <a:off x="1069982" y="1333498"/>
            <a:ext cx="4449642" cy="446608"/>
          </a:xfrm>
          <a:prstGeom prst="flowChartDecision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Kalpurush" pitchFamily="2" charset="0"/>
                <a:cs typeface="Kalpurush" pitchFamily="2" charset="0"/>
              </a:rPr>
              <a:t>শিক্ষক</a:t>
            </a:r>
            <a:r>
              <a:rPr lang="bn-BD" sz="2400" dirty="0"/>
              <a:t> </a:t>
            </a:r>
            <a:endParaRPr lang="en-US" sz="2400" dirty="0"/>
          </a:p>
        </p:txBody>
      </p:sp>
      <p:sp>
        <p:nvSpPr>
          <p:cNvPr id="11" name="Flowchart: Decision 10"/>
          <p:cNvSpPr/>
          <p:nvPr/>
        </p:nvSpPr>
        <p:spPr>
          <a:xfrm>
            <a:off x="6869581" y="1319280"/>
            <a:ext cx="4653886" cy="349863"/>
          </a:xfrm>
          <a:prstGeom prst="flowChartDecision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Kalpurush" pitchFamily="2" charset="0"/>
                <a:cs typeface="Kalpurush" pitchFamily="2" charset="0"/>
              </a:rPr>
              <a:t>পাঠ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725626" y="1794324"/>
            <a:ext cx="5119493" cy="4442136"/>
          </a:xfrm>
          <a:prstGeom prst="flowChartProcess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2000" dirty="0">
                <a:latin typeface="Kalpurush" pitchFamily="2" charset="0"/>
                <a:cs typeface="Kalpurush" pitchFamily="2" charset="0"/>
              </a:rPr>
              <a:t>টুলু সরকার (সহকারী শিক্ষক) </a:t>
            </a:r>
          </a:p>
          <a:p>
            <a:pPr algn="ctr"/>
            <a:r>
              <a:rPr lang="bn-BD" sz="2000" dirty="0">
                <a:latin typeface="Kalpurush" pitchFamily="2" charset="0"/>
                <a:cs typeface="Kalpurush" pitchFamily="2" charset="0"/>
              </a:rPr>
              <a:t>কাদিরখোলা মাধ্যমিক বিদ্যালয়</a:t>
            </a:r>
          </a:p>
          <a:p>
            <a:pPr algn="ctr"/>
            <a:r>
              <a:rPr lang="bn-BD" sz="2000" dirty="0">
                <a:latin typeface="Kalpurush" pitchFamily="2" charset="0"/>
                <a:cs typeface="Kalpurush" pitchFamily="2" charset="0"/>
              </a:rPr>
              <a:t>রামপাল , বাগেরহাট । </a:t>
            </a:r>
          </a:p>
          <a:p>
            <a:pPr algn="ctr"/>
            <a:r>
              <a:rPr lang="bn-BD" sz="2000" dirty="0">
                <a:latin typeface="Kalpurush" pitchFamily="2" charset="0"/>
                <a:cs typeface="Kalpurush" pitchFamily="2" charset="0"/>
              </a:rPr>
              <a:t>E-mail: tulusarker81@gmail.com</a:t>
            </a:r>
          </a:p>
          <a:p>
            <a:pPr algn="ctr"/>
            <a:r>
              <a:rPr lang="bn-BD" sz="2000" dirty="0">
                <a:latin typeface="Kalpurush" pitchFamily="2" charset="0"/>
                <a:cs typeface="Kalpurush" pitchFamily="2" charset="0"/>
              </a:rPr>
              <a:t>Mobile:01723-570381</a:t>
            </a:r>
          </a:p>
          <a:p>
            <a:pPr algn="ctr"/>
            <a:endParaRPr lang="bn-BD" dirty="0"/>
          </a:p>
          <a:p>
            <a:pPr algn="ctr"/>
            <a:endParaRPr lang="en-US" dirty="0"/>
          </a:p>
        </p:txBody>
      </p:sp>
      <p:sp>
        <p:nvSpPr>
          <p:cNvPr id="13" name="Flowchart: Process 12"/>
          <p:cNvSpPr/>
          <p:nvPr/>
        </p:nvSpPr>
        <p:spPr>
          <a:xfrm>
            <a:off x="6666124" y="1669143"/>
            <a:ext cx="4968677" cy="4567317"/>
          </a:xfrm>
          <a:prstGeom prst="flowChartProcess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endParaRPr lang="en-US" sz="3200" b="1" dirty="0">
              <a:ln/>
              <a:solidFill>
                <a:srgbClr val="00B0F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3200" b="1" dirty="0">
              <a:ln/>
              <a:solidFill>
                <a:srgbClr val="00B0F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3200" b="1" dirty="0">
              <a:ln/>
              <a:solidFill>
                <a:srgbClr val="00B0F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2800" b="1" dirty="0">
                <a:ln/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</a:t>
            </a:r>
            <a:r>
              <a:rPr lang="en-US" sz="2800" b="1" dirty="0" err="1">
                <a:ln/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ণি</a:t>
            </a:r>
            <a:r>
              <a:rPr lang="en-US" sz="2800" b="1" dirty="0">
                <a:ln/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800" b="1" dirty="0" err="1">
                <a:ln/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অষ্টম</a:t>
            </a:r>
            <a:endParaRPr lang="bn-BD" sz="2800" b="1" dirty="0">
              <a:ln/>
              <a:solidFill>
                <a:srgbClr val="00B0F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800" b="1" dirty="0">
                <a:ln/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2800" b="1" dirty="0">
                <a:ln/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BD" sz="2800" b="1" dirty="0">
                <a:ln/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 ও বিশ্বপরিচয়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200" b="1" dirty="0" err="1">
                <a:ln/>
                <a:solidFill>
                  <a:srgbClr val="4F03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3200" b="1" dirty="0">
                <a:ln/>
                <a:solidFill>
                  <a:srgbClr val="4F03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: ১০ম</a:t>
            </a:r>
          </a:p>
          <a:p>
            <a:pPr algn="ctr"/>
            <a:r>
              <a:rPr lang="en-US" sz="32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>
                <a:latin typeface="Kalpurush" pitchFamily="2" charset="0"/>
                <a:cs typeface="Kalpurush" pitchFamily="2" charset="0"/>
              </a:rPr>
              <a:t>সময়ঃ</a:t>
            </a:r>
            <a:r>
              <a:rPr lang="en-US" sz="3200" dirty="0">
                <a:latin typeface="Kalpurush" pitchFamily="2" charset="0"/>
                <a:cs typeface="Kalpurush" pitchFamily="2" charset="0"/>
              </a:rPr>
              <a:t> ৫০ </a:t>
            </a:r>
            <a:r>
              <a:rPr lang="en-US" sz="3200" dirty="0" err="1">
                <a:latin typeface="Kalpurush" pitchFamily="2" charset="0"/>
                <a:cs typeface="Kalpurush" pitchFamily="2" charset="0"/>
              </a:rPr>
              <a:t>মিনিট</a:t>
            </a:r>
            <a:r>
              <a:rPr lang="en-US" sz="3200" dirty="0">
                <a:latin typeface="Kalpurush" pitchFamily="2" charset="0"/>
                <a:cs typeface="Kalpurush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Kalpurush" pitchFamily="2" charset="0"/>
                <a:cs typeface="Kalpurush" pitchFamily="2" charset="0"/>
              </a:rPr>
              <a:t>তারিখঃ</a:t>
            </a:r>
            <a:r>
              <a:rPr lang="en-US" sz="3200" dirty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3200" dirty="0">
                <a:latin typeface="Kalpurush" pitchFamily="2" charset="0"/>
                <a:cs typeface="Kalpurush" pitchFamily="2" charset="0"/>
              </a:rPr>
              <a:t>০১</a:t>
            </a:r>
            <a:r>
              <a:rPr lang="en-US" sz="3200" dirty="0">
                <a:latin typeface="Kalpurush" pitchFamily="2" charset="0"/>
                <a:cs typeface="Kalpurush" pitchFamily="2" charset="0"/>
              </a:rPr>
              <a:t>/</a:t>
            </a:r>
            <a:r>
              <a:rPr lang="bn-IN" sz="3200" dirty="0">
                <a:latin typeface="Kalpurush" pitchFamily="2" charset="0"/>
                <a:cs typeface="Kalpurush" pitchFamily="2" charset="0"/>
              </a:rPr>
              <a:t>১০</a:t>
            </a:r>
            <a:r>
              <a:rPr lang="en-US" sz="3200" dirty="0">
                <a:latin typeface="Kalpurush" pitchFamily="2" charset="0"/>
                <a:cs typeface="Kalpurush" pitchFamily="2" charset="0"/>
              </a:rPr>
              <a:t>/২০১৯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2F6954E-5CDC-4A74-BB3D-4C6C09396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81224" y="1780105"/>
            <a:ext cx="1630599" cy="1822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2AF3CA-C2C8-4907-9D4B-DC7DB9682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6439" y="1901371"/>
            <a:ext cx="1698190" cy="2162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icture\down pic\15937964_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1507" y="829102"/>
            <a:ext cx="8528985" cy="455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1441" y="5387454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ঝগড়া-বিবাদ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33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818866"/>
            <a:ext cx="8105384" cy="4421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1692" y="5296988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পারিবারিক কলহ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7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8300" y="805217"/>
            <a:ext cx="8915400" cy="44940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5016" y="5299263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পরিবারের প্রতি উদাসীন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48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1108" y="709684"/>
            <a:ext cx="7649784" cy="45879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6475" y="5378875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অবহেলা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85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371" y="875113"/>
            <a:ext cx="4920344" cy="4421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6961" y="5213446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বিনোদনের অভাব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E4578A8-5995-4261-90B9-2DFCCD310C88}"/>
              </a:ext>
            </a:extLst>
          </p:cNvPr>
          <p:cNvGrpSpPr/>
          <p:nvPr/>
        </p:nvGrpSpPr>
        <p:grpSpPr>
          <a:xfrm>
            <a:off x="6158390" y="894472"/>
            <a:ext cx="4659085" cy="4299616"/>
            <a:chOff x="484094" y="1170200"/>
            <a:chExt cx="6718150" cy="40481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0E64C50-AC31-4DFA-A2BC-96274B7E8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016" r="30343"/>
            <a:stretch/>
          </p:blipFill>
          <p:spPr>
            <a:xfrm>
              <a:off x="484094" y="1170200"/>
              <a:ext cx="3509682" cy="40481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0B48BF26-8346-4E81-9F03-B47C7516D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93776" y="1176526"/>
              <a:ext cx="3208468" cy="40354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57067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picture\down pic\himelchowdhury_1258123460_1-begga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0700" y="682388"/>
            <a:ext cx="8610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3711" y="5392523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খারাপ সংঘ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32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E4F6A8B-BE45-4261-BCB9-5E5EC8DF1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628" y="877450"/>
            <a:ext cx="4949372" cy="4181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A6B25B-AF54-4B11-824F-1BC2350A9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2114" y="877451"/>
            <a:ext cx="4949372" cy="4181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4ACEEF6-CBB7-4D1D-BFE6-003427BE0367}"/>
              </a:ext>
            </a:extLst>
          </p:cNvPr>
          <p:cNvSpPr/>
          <p:nvPr/>
        </p:nvSpPr>
        <p:spPr>
          <a:xfrm>
            <a:off x="6362027" y="5457328"/>
            <a:ext cx="4649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ln w="0"/>
                <a:latin typeface="NikoshLightBAN" pitchFamily="2" charset="0"/>
                <a:cs typeface="NikoshLightBAN" pitchFamily="2" charset="0"/>
              </a:rPr>
              <a:t>অল্প বয়েসে </a:t>
            </a:r>
            <a:r>
              <a:rPr lang="en-US" sz="2400" b="1" dirty="0" err="1">
                <a:ln w="0"/>
                <a:latin typeface="NikoshLightBAN" pitchFamily="2" charset="0"/>
                <a:cs typeface="NikoshLightBAN" pitchFamily="2" charset="0"/>
              </a:rPr>
              <a:t>টাকা</a:t>
            </a:r>
            <a:r>
              <a:rPr lang="en-US" sz="2400" b="1" dirty="0">
                <a:ln w="0"/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b="1" dirty="0" err="1">
                <a:ln w="0"/>
                <a:latin typeface="NikoshLightBAN" pitchFamily="2" charset="0"/>
                <a:cs typeface="NikoshLightBAN" pitchFamily="2" charset="0"/>
              </a:rPr>
              <a:t>উপার্জন</a:t>
            </a:r>
            <a:endParaRPr lang="en-US" sz="2400" b="1" dirty="0">
              <a:ln w="0"/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4D7E6E1-1AC1-46B1-85E8-7B68D41BACC7}"/>
              </a:ext>
            </a:extLst>
          </p:cNvPr>
          <p:cNvSpPr/>
          <p:nvPr/>
        </p:nvSpPr>
        <p:spPr>
          <a:xfrm>
            <a:off x="1349830" y="5395774"/>
            <a:ext cx="4487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 w="0"/>
                <a:latin typeface="NikoshLightBAN" pitchFamily="2" charset="0"/>
                <a:cs typeface="NikoshLightBAN" pitchFamily="2" charset="0"/>
              </a:rPr>
              <a:t>বন্ধু</a:t>
            </a:r>
            <a:r>
              <a:rPr lang="en-US" sz="3200" dirty="0">
                <a:ln w="0"/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>
                <a:ln w="0"/>
                <a:latin typeface="NikoshLightBAN" pitchFamily="2" charset="0"/>
                <a:cs typeface="NikoshLightBAN" pitchFamily="2" charset="0"/>
              </a:rPr>
              <a:t>নির্বাচনে</a:t>
            </a:r>
            <a:r>
              <a:rPr lang="en-US" sz="3200" dirty="0">
                <a:ln w="0"/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>
                <a:ln w="0"/>
                <a:latin typeface="NikoshLightBAN" pitchFamily="2" charset="0"/>
                <a:cs typeface="NikoshLightBAN" pitchFamily="2" charset="0"/>
              </a:rPr>
              <a:t>ভুল</a:t>
            </a:r>
            <a:r>
              <a:rPr lang="en-US" sz="3200" dirty="0">
                <a:ln w="0"/>
                <a:latin typeface="NikoshLightBAN" pitchFamily="2" charset="0"/>
                <a:cs typeface="NikoshLightBAN" pitchFamily="2" charset="0"/>
              </a:rPr>
              <a:t> ক</a:t>
            </a:r>
            <a:r>
              <a:rPr lang="bn-IN" sz="3200" dirty="0">
                <a:ln w="0"/>
                <a:latin typeface="NikoshLightBAN" pitchFamily="2" charset="0"/>
                <a:cs typeface="NikoshLightBAN" pitchFamily="2" charset="0"/>
              </a:rPr>
              <a:t>রা</a:t>
            </a:r>
            <a:endParaRPr lang="en-US" sz="3200" dirty="0">
              <a:ln w="0"/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67EC419-7BB7-4643-B76D-554EE5F7FC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53" t="-642" r="17985" b="642"/>
          <a:stretch/>
        </p:blipFill>
        <p:spPr>
          <a:xfrm>
            <a:off x="1173762" y="698230"/>
            <a:ext cx="4559382" cy="4276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E00FB45-AAAA-460C-8D6D-D830C0AC0BF0}"/>
              </a:ext>
            </a:extLst>
          </p:cNvPr>
          <p:cNvSpPr/>
          <p:nvPr/>
        </p:nvSpPr>
        <p:spPr>
          <a:xfrm>
            <a:off x="965675" y="5181798"/>
            <a:ext cx="4272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বিবাহ বিচ্ছেদ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DE5A96-89EE-4C03-BCFA-484BF0D9C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7520" y="698229"/>
            <a:ext cx="4874985" cy="4276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BF9A96A-C1E1-4538-848A-46F8D3F93EAA}"/>
              </a:ext>
            </a:extLst>
          </p:cNvPr>
          <p:cNvSpPr/>
          <p:nvPr/>
        </p:nvSpPr>
        <p:spPr>
          <a:xfrm>
            <a:off x="6216211" y="5297911"/>
            <a:ext cx="2178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অতিরিক্ত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শাসন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51513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3F4377-F88B-4634-B502-52FF5C4058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205428" y="854064"/>
            <a:ext cx="4353544" cy="4056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991AF50-7D7F-4C5F-8507-4E40036B8695}"/>
              </a:ext>
            </a:extLst>
          </p:cNvPr>
          <p:cNvSpPr/>
          <p:nvPr/>
        </p:nvSpPr>
        <p:spPr>
          <a:xfrm>
            <a:off x="1205428" y="5231649"/>
            <a:ext cx="457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সুখী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পরিবার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81FE35B-0713-4CBE-A34A-EECD76045D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04004" y="854064"/>
            <a:ext cx="5679140" cy="4219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3D229E-47EA-45BF-9903-091CFCD683D6}"/>
              </a:ext>
            </a:extLst>
          </p:cNvPr>
          <p:cNvSpPr/>
          <p:nvPr/>
        </p:nvSpPr>
        <p:spPr>
          <a:xfrm>
            <a:off x="7416800" y="5353142"/>
            <a:ext cx="2771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হতাশা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8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0B857D-EA41-413D-A797-24F832D22B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3133" y="714459"/>
            <a:ext cx="4738068" cy="4276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C11B452-E179-4712-96FF-D579A64275F3}"/>
              </a:ext>
            </a:extLst>
          </p:cNvPr>
          <p:cNvGrpSpPr/>
          <p:nvPr/>
        </p:nvGrpSpPr>
        <p:grpSpPr>
          <a:xfrm>
            <a:off x="6247554" y="790659"/>
            <a:ext cx="4891313" cy="4276165"/>
            <a:chOff x="1955512" y="1676512"/>
            <a:chExt cx="5905500" cy="37567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0763C29-FFDE-4C85-8C05-F706A50A6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955512" y="1676512"/>
              <a:ext cx="5905500" cy="37567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9BFE326-1CC7-47AB-BF08-6B76A63C1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952206" y="1676512"/>
              <a:ext cx="1752600" cy="10420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CEA31C2-7770-4F7F-B381-04F328E3A8BE}"/>
              </a:ext>
            </a:extLst>
          </p:cNvPr>
          <p:cNvSpPr/>
          <p:nvPr/>
        </p:nvSpPr>
        <p:spPr>
          <a:xfrm>
            <a:off x="577662" y="5324464"/>
            <a:ext cx="52135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পিতামাতার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অকাল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মৃত্যু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9EDFA3-F3EB-4B7B-BAB0-45D6D3FEC1E2}"/>
              </a:ext>
            </a:extLst>
          </p:cNvPr>
          <p:cNvSpPr/>
          <p:nvPr/>
        </p:nvSpPr>
        <p:spPr>
          <a:xfrm>
            <a:off x="6096000" y="5324464"/>
            <a:ext cx="4857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ঘন ঘন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চাকরী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তে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বদলী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565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94D02C-3CB6-43E8-A0F5-444E3E5C2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4327" y="2488966"/>
            <a:ext cx="2077872" cy="2586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522063-44B2-4D15-9020-695E27E65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4344" y="2488966"/>
            <a:ext cx="2077872" cy="2586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F39C27-26CC-494F-B7E2-6916DD099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290" y="2488966"/>
            <a:ext cx="2077872" cy="2586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EAAE853-6986-4FF7-875A-FFC8901051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2839" y="2488966"/>
            <a:ext cx="2273484" cy="25862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DA0BC9B-8D7D-48CC-8849-369A202D1646}"/>
              </a:ext>
            </a:extLst>
          </p:cNvPr>
          <p:cNvSpPr/>
          <p:nvPr/>
        </p:nvSpPr>
        <p:spPr>
          <a:xfrm>
            <a:off x="2224585" y="1072713"/>
            <a:ext cx="72879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বয়েসের ছেলে ও মেয়েদের কী বলে?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5571AF1-9CBC-45A9-8AE4-5E8497933B2D}"/>
              </a:ext>
            </a:extLst>
          </p:cNvPr>
          <p:cNvSpPr/>
          <p:nvPr/>
        </p:nvSpPr>
        <p:spPr>
          <a:xfrm>
            <a:off x="2620370" y="5600621"/>
            <a:ext cx="5107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কিশোর-কিশোরী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57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icture\down pic\n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3905" y="1061809"/>
            <a:ext cx="4191000" cy="414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3140" y="1151265"/>
            <a:ext cx="3985147" cy="39649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5790" y="5279410"/>
            <a:ext cx="7493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মোবাইল ইন্টারনেটের ব্যবহার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72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4201" y="1000406"/>
            <a:ext cx="69342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54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IN" sz="54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54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428401" y="1323572"/>
            <a:ext cx="3228833" cy="990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Kalpurush" panose="02000600000000000000" pitchFamily="2" charset="0"/>
                <a:cs typeface="Kalpurush" panose="02000600000000000000" pitchFamily="2" charset="0"/>
              </a:rPr>
              <a:t>সময়ঃ ৮ মিনিট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59828F1-FC72-4CB7-9911-DC400146734D}"/>
              </a:ext>
            </a:extLst>
          </p:cNvPr>
          <p:cNvSpPr/>
          <p:nvPr/>
        </p:nvSpPr>
        <p:spPr>
          <a:xfrm>
            <a:off x="1040720" y="1795737"/>
            <a:ext cx="726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** </a:t>
            </a: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কিকি কারণ শিশুকিশোরদের অপরাধী করে তোলে উল্লেখ কর । </a:t>
            </a:r>
            <a:endParaRPr lang="en-US" sz="4800" dirty="0"/>
          </a:p>
        </p:txBody>
      </p:sp>
      <p:pic>
        <p:nvPicPr>
          <p:cNvPr id="6" name="Picture 5" descr="iiiooo.jpg">
            <a:extLst>
              <a:ext uri="{FF2B5EF4-FFF2-40B4-BE49-F238E27FC236}">
                <a16:creationId xmlns:a16="http://schemas.microsoft.com/office/drawing/2014/main" xmlns="" id="{7A3B92FC-0E3E-4DFC-8843-D1DBEDC8F8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9714" y="2380944"/>
            <a:ext cx="4602480" cy="3154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picture\down pic\B.-Baria-Photo-02-300x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5867" y="1270134"/>
            <a:ext cx="4114800" cy="40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picture\down pic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2409" y="1270135"/>
            <a:ext cx="4114800" cy="402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5410201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ধর্মীয় অনুশাসন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9338" y="589660"/>
            <a:ext cx="8648344" cy="555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কিশোর অপরাধ রোধের উপায়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3308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picture\down pic\Sherpur-Pic-Jam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050" y="984366"/>
            <a:ext cx="4552950" cy="383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picture\down pic\Child-in-jail-Banglade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75929"/>
            <a:ext cx="4095749" cy="358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84093" y="505308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আইনের শাসন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91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782389"/>
            <a:ext cx="8153400" cy="4540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6143" y="5433466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গণসচেতনতা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75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icture\down pic\IMG20170120172538-800x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46161"/>
            <a:ext cx="8534400" cy="450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2066" y="5349922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সভা করে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36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613465" y="858560"/>
            <a:ext cx="4263576" cy="3724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4961" y="858560"/>
            <a:ext cx="4363329" cy="3691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9898" y="4953000"/>
            <a:ext cx="6781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শিক্ষার অধিকার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711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1936" y="887104"/>
            <a:ext cx="8839199" cy="4270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1373" y="5305567"/>
            <a:ext cx="4953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চিত্তবিনোদনের সুযোগ</a:t>
            </a:r>
            <a:r>
              <a:rPr lang="bn-BD" sz="1400" dirty="0"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45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500" y="859809"/>
            <a:ext cx="8763000" cy="4640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5820" y="5500049"/>
            <a:ext cx="6781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           মানসিক বিকাশ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52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0943" y="777924"/>
            <a:ext cx="8690113" cy="455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021541" y="551256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/>
              <a:t>মা বাবার ভালোবাসা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54681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619" y="1235122"/>
            <a:ext cx="4948010" cy="425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306857"/>
            <a:ext cx="4759323" cy="418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6A88B1E-6C50-4B70-8C76-B8A154E22D04}"/>
              </a:ext>
            </a:extLst>
          </p:cNvPr>
          <p:cNvSpPr/>
          <p:nvPr/>
        </p:nvSpPr>
        <p:spPr>
          <a:xfrm>
            <a:off x="1538514" y="660526"/>
            <a:ext cx="8955315" cy="574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নিচের</a:t>
            </a:r>
            <a:r>
              <a:rPr lang="en-US" sz="2400" dirty="0"/>
              <a:t> </a:t>
            </a:r>
            <a:r>
              <a:rPr lang="en-US" sz="2400" dirty="0" err="1"/>
              <a:t>ছবিতে</a:t>
            </a:r>
            <a:r>
              <a:rPr lang="en-US" sz="2400" dirty="0"/>
              <a:t> </a:t>
            </a:r>
            <a:r>
              <a:rPr lang="en-US" sz="2400" dirty="0" err="1"/>
              <a:t>কিশোর-কিশোরীরা</a:t>
            </a:r>
            <a:r>
              <a:rPr lang="en-US" sz="2400" dirty="0"/>
              <a:t> </a:t>
            </a:r>
            <a:r>
              <a:rPr lang="en-US" sz="2400" dirty="0" err="1"/>
              <a:t>কী</a:t>
            </a:r>
            <a:r>
              <a:rPr lang="en-US" sz="2400" dirty="0"/>
              <a:t> </a:t>
            </a:r>
            <a:r>
              <a:rPr lang="as-IN" sz="2400" dirty="0"/>
              <a:t>ক</a:t>
            </a:r>
            <a:r>
              <a:rPr lang="en-US" sz="2400" dirty="0" err="1"/>
              <a:t>রছে</a:t>
            </a:r>
            <a:r>
              <a:rPr lang="en-US" sz="2400" dirty="0"/>
              <a:t> 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C4462D8-051C-4263-B583-CE35AA9B46EA}"/>
              </a:ext>
            </a:extLst>
          </p:cNvPr>
          <p:cNvSpPr/>
          <p:nvPr/>
        </p:nvSpPr>
        <p:spPr>
          <a:xfrm>
            <a:off x="3541487" y="5561323"/>
            <a:ext cx="4759323" cy="700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/>
              <a:t>অপরাধ করছে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44045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467" y="1232476"/>
            <a:ext cx="103354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**</a:t>
            </a:r>
            <a:r>
              <a:rPr lang="bn-BD" sz="5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কিশোর অপরাধ রোধের উপায়</a:t>
            </a:r>
            <a:r>
              <a:rPr lang="bn-IN" sz="5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গুলো লেখ।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A79ECF96-6F0B-4D9F-8736-9DB8E11A90E6}"/>
              </a:ext>
            </a:extLst>
          </p:cNvPr>
          <p:cNvSpPr/>
          <p:nvPr/>
        </p:nvSpPr>
        <p:spPr>
          <a:xfrm>
            <a:off x="6550925" y="1132764"/>
            <a:ext cx="2238233" cy="68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সময়ঃ ৮  মিনিট</a:t>
            </a:r>
            <a:endParaRPr lang="bn-BD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E2CD99-B244-445F-A532-9D04517EB26E}"/>
              </a:ext>
            </a:extLst>
          </p:cNvPr>
          <p:cNvSpPr txBox="1"/>
          <p:nvPr/>
        </p:nvSpPr>
        <p:spPr>
          <a:xfrm>
            <a:off x="999858" y="788094"/>
            <a:ext cx="4913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xmlns="" val="81320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55294"/>
            <a:ext cx="9980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কিশোর অপরাধ কি ?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কয়েকটি কিশোর অপরাধের নাম বল।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কিশোর অপরাধের কয়েকটি কারণ বল।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1645" y="809767"/>
            <a:ext cx="6019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/>
              <a:t>মূল্যায়ণ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35397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7994" y="2701051"/>
            <a:ext cx="93760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4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কর তোমার প্রতিবেশী</a:t>
            </a:r>
            <a:r>
              <a:rPr lang="en-US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একজন কিশোর অপরাধী ।তাকে স্বাভাবিক অবস্থায় ফিরিয়ে আনতে তোমার কি কি করনীয় থাকতে পারে- উল্লেখ কর</a:t>
            </a:r>
            <a:r>
              <a:rPr lang="bn-BD" sz="44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    </a:t>
            </a:r>
            <a:endParaRPr lang="en-US" sz="4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298209" y="791570"/>
            <a:ext cx="5029200" cy="208810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07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28F-6D7D-4DAA-8842-249055DF3182}" type="datetime1">
              <a:rPr lang="en-US" smtClean="0"/>
              <a:pPr/>
              <a:t>2/1/2020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791571"/>
            <a:ext cx="8839200" cy="5548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C99FCE-4324-4DCB-A231-73C03DFF400E}"/>
              </a:ext>
            </a:extLst>
          </p:cNvPr>
          <p:cNvSpPr/>
          <p:nvPr/>
        </p:nvSpPr>
        <p:spPr>
          <a:xfrm>
            <a:off x="2058538" y="1087692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সকলের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সু-স্বাস্থ্য কামনা করে </a:t>
            </a:r>
          </a:p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আজকের মত শেষ করলাম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 descr="1">
            <a:extLst>
              <a:ext uri="{FF2B5EF4-FFF2-40B4-BE49-F238E27FC236}">
                <a16:creationId xmlns:a16="http://schemas.microsoft.com/office/drawing/2014/main" xmlns="" id="{03E7E705-2ADE-4470-AC3D-1D941B8F60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1745" y="1687856"/>
            <a:ext cx="7501717" cy="266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9178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2743200" y="685800"/>
            <a:ext cx="6858000" cy="99060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Kalpurush" pitchFamily="2" charset="0"/>
                <a:cs typeface="Kalpurush" pitchFamily="2" charset="0"/>
              </a:rPr>
              <a:t>আজকের আলোচ্য বিষয়......</a:t>
            </a:r>
          </a:p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B8889DD-7242-43E9-8610-9736BDA63C72}"/>
              </a:ext>
            </a:extLst>
          </p:cNvPr>
          <p:cNvSpPr/>
          <p:nvPr/>
        </p:nvSpPr>
        <p:spPr>
          <a:xfrm>
            <a:off x="4509395" y="5314509"/>
            <a:ext cx="35349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কিশোর অপরাধ</a:t>
            </a:r>
            <a:endParaRPr lang="en-US" sz="48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5DA3816A-64E5-4F92-A940-DFAE0C970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4606" y="1828231"/>
            <a:ext cx="7044520" cy="320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748838"/>
            <a:ext cx="8001000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u="sng" dirty="0"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4800" u="sng" dirty="0" err="1">
                <a:latin typeface="NikoshBAN" pitchFamily="2" charset="0"/>
                <a:cs typeface="NikoshBAN" pitchFamily="2" charset="0"/>
              </a:rPr>
              <a:t>খন</a:t>
            </a:r>
            <a:r>
              <a:rPr lang="bn-BD" sz="4800" u="sng" dirty="0">
                <a:latin typeface="NikoshBAN" pitchFamily="2" charset="0"/>
                <a:cs typeface="NikoshBAN" pitchFamily="2" charset="0"/>
              </a:rPr>
              <a:t>ফল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579835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কিশোর অপরাধ কি তা বলতে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;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কিশোর অপরাধের কারণ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বর্ণনা করতে পারবে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;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কিশোর অপরাধ রোধের উপায়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48347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09" y="1112294"/>
            <a:ext cx="3886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অপ্রাপ্তবয়স্ক ছেলেমেয়ে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অপরাধমূলক কাজকে কিশোর অপরা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ধ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বলা হয়।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4098" name="Picture 2" descr="E:\picture\down pic\CYMERA_20170227_142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0051" y="1112295"/>
            <a:ext cx="4419600" cy="40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134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0" y="708660"/>
            <a:ext cx="6934200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কিশোর অপরাধের ধরন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5122" name="Picture 2" descr="E:\picture\down pic\23072016191430_6905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8820"/>
            <a:ext cx="4114800" cy="44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1" y="1988820"/>
            <a:ext cx="3962400" cy="44119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1401" y="544145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চুরি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21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791570"/>
            <a:ext cx="7772400" cy="4190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9900" y="5263009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স্কুল পালানো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70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312</Words>
  <Application>Microsoft Office PowerPoint</Application>
  <PresentationFormat>Custom</PresentationFormat>
  <Paragraphs>102</Paragraphs>
  <Slides>43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NIRJHAR</dc:creator>
  <cp:lastModifiedBy>NIRJHAR</cp:lastModifiedBy>
  <cp:revision>201</cp:revision>
  <dcterms:created xsi:type="dcterms:W3CDTF">2019-09-30T10:54:45Z</dcterms:created>
  <dcterms:modified xsi:type="dcterms:W3CDTF">2020-02-01T00:45:03Z</dcterms:modified>
</cp:coreProperties>
</file>