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79" r:id="rId3"/>
    <p:sldId id="260" r:id="rId4"/>
    <p:sldId id="261" r:id="rId5"/>
    <p:sldId id="262" r:id="rId6"/>
    <p:sldId id="268" r:id="rId7"/>
    <p:sldId id="269" r:id="rId8"/>
    <p:sldId id="270" r:id="rId9"/>
    <p:sldId id="277" r:id="rId10"/>
    <p:sldId id="263" r:id="rId11"/>
    <p:sldId id="273" r:id="rId12"/>
    <p:sldId id="278" r:id="rId13"/>
    <p:sldId id="271" r:id="rId14"/>
    <p:sldId id="265" r:id="rId15"/>
    <p:sldId id="272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00CC"/>
    <a:srgbClr val="3366CC"/>
    <a:srgbClr val="EBF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3F672-B6FA-4389-A83B-9E28213EC505}" type="doc">
      <dgm:prSet loTypeId="urn:microsoft.com/office/officeart/2005/8/layout/radial5" loCatId="cycle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en-SG"/>
        </a:p>
      </dgm:t>
    </dgm:pt>
    <dgm:pt modelId="{4C15E04C-2732-476F-B0D8-5CDF5E4FD0B0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অর্থগত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SG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80DBFC-A996-49ED-A938-4535E5B7E0D9}" type="parTrans" cxnId="{5152CB19-FDF9-45E3-A4D1-C2E47A88137B}">
      <dgm:prSet/>
      <dgm:spPr/>
      <dgm:t>
        <a:bodyPr/>
        <a:lstStyle/>
        <a:p>
          <a:endParaRPr lang="en-SG"/>
        </a:p>
      </dgm:t>
    </dgm:pt>
    <dgm:pt modelId="{A3063FBD-DF36-4D79-A2AA-7FB2BA75ED76}" type="sibTrans" cxnId="{5152CB19-FDF9-45E3-A4D1-C2E47A88137B}">
      <dgm:prSet/>
      <dgm:spPr/>
      <dgm:t>
        <a:bodyPr/>
        <a:lstStyle/>
        <a:p>
          <a:endParaRPr lang="en-SG"/>
        </a:p>
      </dgm:t>
    </dgm:pt>
    <dgm:pt modelId="{783FF3FE-5863-4DED-BED4-8075630CEFD5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যৌগিক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22D43A-BEC1-4B22-A5E1-260E7D154A13}" type="parTrans" cxnId="{694E831C-D3D4-4721-B766-CDD59AD78F7A}">
      <dgm:prSet/>
      <dgm:spPr/>
      <dgm:t>
        <a:bodyPr/>
        <a:lstStyle/>
        <a:p>
          <a:endParaRPr lang="en-SG"/>
        </a:p>
      </dgm:t>
    </dgm:pt>
    <dgm:pt modelId="{1A12D0D9-9AFC-45D2-B3C1-6B3939F7208E}" type="sibTrans" cxnId="{694E831C-D3D4-4721-B766-CDD59AD78F7A}">
      <dgm:prSet/>
      <dgm:spPr/>
      <dgm:t>
        <a:bodyPr/>
        <a:lstStyle/>
        <a:p>
          <a:endParaRPr lang="en-SG"/>
        </a:p>
      </dgm:t>
    </dgm:pt>
    <dgm:pt modelId="{42B871E2-F95E-4882-8944-1CC0FB8BAF87}">
      <dgm:prSet custT="1"/>
      <dgm:spPr/>
      <dgm:t>
        <a:bodyPr/>
        <a:lstStyle/>
        <a:p>
          <a:r>
            <a:rPr lang="en-US" sz="4000" smtClean="0">
              <a:latin typeface="NikoshBAN" panose="02000000000000000000" pitchFamily="2" charset="0"/>
              <a:cs typeface="NikoshBAN" panose="02000000000000000000" pitchFamily="2" charset="0"/>
            </a:rPr>
            <a:t>যোগরূঢ়</a:t>
          </a:r>
          <a:endParaRPr lang="en-SG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AEE8DD-6ADB-4CA7-AD11-849A8E614E55}" type="parTrans" cxnId="{16845C67-8AD5-41BA-8638-C48235EA794E}">
      <dgm:prSet/>
      <dgm:spPr/>
      <dgm:t>
        <a:bodyPr/>
        <a:lstStyle/>
        <a:p>
          <a:endParaRPr lang="en-SG"/>
        </a:p>
      </dgm:t>
    </dgm:pt>
    <dgm:pt modelId="{AD7997DC-E31A-49A9-88D5-FED9A193B152}" type="sibTrans" cxnId="{16845C67-8AD5-41BA-8638-C48235EA794E}">
      <dgm:prSet/>
      <dgm:spPr/>
      <dgm:t>
        <a:bodyPr/>
        <a:lstStyle/>
        <a:p>
          <a:endParaRPr lang="en-SG"/>
        </a:p>
      </dgm:t>
    </dgm:pt>
    <dgm:pt modelId="{333E50A3-D38D-4FB2-8C7F-0107E153DDBA}">
      <dgm:prSet custT="1"/>
      <dgm:spPr/>
      <dgm:t>
        <a:bodyPr/>
        <a:lstStyle/>
        <a:p>
          <a:r>
            <a:rPr lang="en-US" sz="4000" smtClean="0">
              <a:latin typeface="NikoshBAN" panose="02000000000000000000" pitchFamily="2" charset="0"/>
              <a:cs typeface="NikoshBAN" panose="02000000000000000000" pitchFamily="2" charset="0"/>
            </a:rPr>
            <a:t>রূঢ়ি</a:t>
          </a:r>
          <a:endParaRPr lang="en-SG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F8B2E5-75E6-48FF-B828-3F16B79D6DCF}" type="parTrans" cxnId="{E527FAC6-204C-4FB3-A7EC-123EE871680C}">
      <dgm:prSet/>
      <dgm:spPr/>
      <dgm:t>
        <a:bodyPr/>
        <a:lstStyle/>
        <a:p>
          <a:endParaRPr lang="en-SG"/>
        </a:p>
      </dgm:t>
    </dgm:pt>
    <dgm:pt modelId="{BBC30016-9A78-45B5-88E4-271F748C82D1}" type="sibTrans" cxnId="{E527FAC6-204C-4FB3-A7EC-123EE871680C}">
      <dgm:prSet/>
      <dgm:spPr/>
      <dgm:t>
        <a:bodyPr/>
        <a:lstStyle/>
        <a:p>
          <a:endParaRPr lang="en-SG"/>
        </a:p>
      </dgm:t>
    </dgm:pt>
    <dgm:pt modelId="{A8ABC371-3393-4561-A92F-CF48C3165C2A}" type="pres">
      <dgm:prSet presAssocID="{3573F672-B6FA-4389-A83B-9E28213EC5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7230076-AF50-4C50-AE80-47BF017BF3DB}" type="pres">
      <dgm:prSet presAssocID="{4C15E04C-2732-476F-B0D8-5CDF5E4FD0B0}" presName="centerShape" presStyleLbl="node0" presStyleIdx="0" presStyleCnt="1" custScaleX="166047" custLinFactNeighborX="1234" custLinFactNeighborY="-872"/>
      <dgm:spPr/>
      <dgm:t>
        <a:bodyPr/>
        <a:lstStyle/>
        <a:p>
          <a:endParaRPr lang="en-SG"/>
        </a:p>
      </dgm:t>
    </dgm:pt>
    <dgm:pt modelId="{EC804F26-F12C-4F5E-8CE2-D912953228D4}" type="pres">
      <dgm:prSet presAssocID="{B122D43A-BEC1-4B22-A5E1-260E7D154A13}" presName="parTrans" presStyleLbl="sibTrans2D1" presStyleIdx="0" presStyleCnt="3"/>
      <dgm:spPr/>
      <dgm:t>
        <a:bodyPr/>
        <a:lstStyle/>
        <a:p>
          <a:endParaRPr lang="en-SG"/>
        </a:p>
      </dgm:t>
    </dgm:pt>
    <dgm:pt modelId="{E8195D98-E3E1-4B4F-83C5-958015E0B79E}" type="pres">
      <dgm:prSet presAssocID="{B122D43A-BEC1-4B22-A5E1-260E7D154A13}" presName="connectorText" presStyleLbl="sibTrans2D1" presStyleIdx="0" presStyleCnt="3"/>
      <dgm:spPr/>
      <dgm:t>
        <a:bodyPr/>
        <a:lstStyle/>
        <a:p>
          <a:endParaRPr lang="en-SG"/>
        </a:p>
      </dgm:t>
    </dgm:pt>
    <dgm:pt modelId="{CBFC5C5B-58FE-4647-9E3E-2D921DCE8FA9}" type="pres">
      <dgm:prSet presAssocID="{783FF3FE-5863-4DED-BED4-8075630CEF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A735BB6-923B-464A-AEFC-7ED3923B5BAF}" type="pres">
      <dgm:prSet presAssocID="{E6AEE8DD-6ADB-4CA7-AD11-849A8E614E55}" presName="parTrans" presStyleLbl="sibTrans2D1" presStyleIdx="1" presStyleCnt="3"/>
      <dgm:spPr/>
      <dgm:t>
        <a:bodyPr/>
        <a:lstStyle/>
        <a:p>
          <a:endParaRPr lang="en-SG"/>
        </a:p>
      </dgm:t>
    </dgm:pt>
    <dgm:pt modelId="{AC235DF6-F814-4659-9945-42D81B1E5352}" type="pres">
      <dgm:prSet presAssocID="{E6AEE8DD-6ADB-4CA7-AD11-849A8E614E55}" presName="connectorText" presStyleLbl="sibTrans2D1" presStyleIdx="1" presStyleCnt="3"/>
      <dgm:spPr/>
      <dgm:t>
        <a:bodyPr/>
        <a:lstStyle/>
        <a:p>
          <a:endParaRPr lang="en-SG"/>
        </a:p>
      </dgm:t>
    </dgm:pt>
    <dgm:pt modelId="{B80AD021-7ADE-4C3D-A898-EC4FDAC0EF0F}" type="pres">
      <dgm:prSet presAssocID="{42B871E2-F95E-4882-8944-1CC0FB8BAF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0C6DC6C-22D1-4847-8761-DA95D18C94E1}" type="pres">
      <dgm:prSet presAssocID="{54F8B2E5-75E6-48FF-B828-3F16B79D6DCF}" presName="parTrans" presStyleLbl="sibTrans2D1" presStyleIdx="2" presStyleCnt="3"/>
      <dgm:spPr/>
      <dgm:t>
        <a:bodyPr/>
        <a:lstStyle/>
        <a:p>
          <a:endParaRPr lang="en-SG"/>
        </a:p>
      </dgm:t>
    </dgm:pt>
    <dgm:pt modelId="{009F9D1B-D912-4E94-9AFB-C9E137026E2D}" type="pres">
      <dgm:prSet presAssocID="{54F8B2E5-75E6-48FF-B828-3F16B79D6DCF}" presName="connectorText" presStyleLbl="sibTrans2D1" presStyleIdx="2" presStyleCnt="3"/>
      <dgm:spPr/>
      <dgm:t>
        <a:bodyPr/>
        <a:lstStyle/>
        <a:p>
          <a:endParaRPr lang="en-SG"/>
        </a:p>
      </dgm:t>
    </dgm:pt>
    <dgm:pt modelId="{40BB7EBB-7A3F-4C4D-8BE3-1F649D5E0DD0}" type="pres">
      <dgm:prSet presAssocID="{333E50A3-D38D-4FB2-8C7F-0107E153DDBA}" presName="node" presStyleLbl="node1" presStyleIdx="2" presStyleCnt="3" custRadScaleRad="113702" custRadScaleInc="779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E527FAC6-204C-4FB3-A7EC-123EE871680C}" srcId="{4C15E04C-2732-476F-B0D8-5CDF5E4FD0B0}" destId="{333E50A3-D38D-4FB2-8C7F-0107E153DDBA}" srcOrd="2" destOrd="0" parTransId="{54F8B2E5-75E6-48FF-B828-3F16B79D6DCF}" sibTransId="{BBC30016-9A78-45B5-88E4-271F748C82D1}"/>
    <dgm:cxn modelId="{A260A701-5333-49CF-8251-CDDC406CCA12}" type="presOf" srcId="{B122D43A-BEC1-4B22-A5E1-260E7D154A13}" destId="{EC804F26-F12C-4F5E-8CE2-D912953228D4}" srcOrd="0" destOrd="0" presId="urn:microsoft.com/office/officeart/2005/8/layout/radial5"/>
    <dgm:cxn modelId="{694E831C-D3D4-4721-B766-CDD59AD78F7A}" srcId="{4C15E04C-2732-476F-B0D8-5CDF5E4FD0B0}" destId="{783FF3FE-5863-4DED-BED4-8075630CEFD5}" srcOrd="0" destOrd="0" parTransId="{B122D43A-BEC1-4B22-A5E1-260E7D154A13}" sibTransId="{1A12D0D9-9AFC-45D2-B3C1-6B3939F7208E}"/>
    <dgm:cxn modelId="{F2BD4C61-B002-43F9-8204-170396E4B1A7}" type="presOf" srcId="{B122D43A-BEC1-4B22-A5E1-260E7D154A13}" destId="{E8195D98-E3E1-4B4F-83C5-958015E0B79E}" srcOrd="1" destOrd="0" presId="urn:microsoft.com/office/officeart/2005/8/layout/radial5"/>
    <dgm:cxn modelId="{16845C67-8AD5-41BA-8638-C48235EA794E}" srcId="{4C15E04C-2732-476F-B0D8-5CDF5E4FD0B0}" destId="{42B871E2-F95E-4882-8944-1CC0FB8BAF87}" srcOrd="1" destOrd="0" parTransId="{E6AEE8DD-6ADB-4CA7-AD11-849A8E614E55}" sibTransId="{AD7997DC-E31A-49A9-88D5-FED9A193B152}"/>
    <dgm:cxn modelId="{6827C3E3-C1B9-4844-8C1B-5F991C262151}" type="presOf" srcId="{E6AEE8DD-6ADB-4CA7-AD11-849A8E614E55}" destId="{AC235DF6-F814-4659-9945-42D81B1E5352}" srcOrd="1" destOrd="0" presId="urn:microsoft.com/office/officeart/2005/8/layout/radial5"/>
    <dgm:cxn modelId="{9DD53943-B39B-4404-836D-762F4EB17761}" type="presOf" srcId="{333E50A3-D38D-4FB2-8C7F-0107E153DDBA}" destId="{40BB7EBB-7A3F-4C4D-8BE3-1F649D5E0DD0}" srcOrd="0" destOrd="0" presId="urn:microsoft.com/office/officeart/2005/8/layout/radial5"/>
    <dgm:cxn modelId="{4E2161C1-7273-46DE-A830-06F948AB083A}" type="presOf" srcId="{3573F672-B6FA-4389-A83B-9E28213EC505}" destId="{A8ABC371-3393-4561-A92F-CF48C3165C2A}" srcOrd="0" destOrd="0" presId="urn:microsoft.com/office/officeart/2005/8/layout/radial5"/>
    <dgm:cxn modelId="{D0171910-28DE-49F2-81D8-A5234BC018CD}" type="presOf" srcId="{783FF3FE-5863-4DED-BED4-8075630CEFD5}" destId="{CBFC5C5B-58FE-4647-9E3E-2D921DCE8FA9}" srcOrd="0" destOrd="0" presId="urn:microsoft.com/office/officeart/2005/8/layout/radial5"/>
    <dgm:cxn modelId="{A6933590-F474-4399-9762-741DBE7CFCF2}" type="presOf" srcId="{4C15E04C-2732-476F-B0D8-5CDF5E4FD0B0}" destId="{47230076-AF50-4C50-AE80-47BF017BF3DB}" srcOrd="0" destOrd="0" presId="urn:microsoft.com/office/officeart/2005/8/layout/radial5"/>
    <dgm:cxn modelId="{5152CB19-FDF9-45E3-A4D1-C2E47A88137B}" srcId="{3573F672-B6FA-4389-A83B-9E28213EC505}" destId="{4C15E04C-2732-476F-B0D8-5CDF5E4FD0B0}" srcOrd="0" destOrd="0" parTransId="{2580DBFC-A996-49ED-A938-4535E5B7E0D9}" sibTransId="{A3063FBD-DF36-4D79-A2AA-7FB2BA75ED76}"/>
    <dgm:cxn modelId="{B233E8FE-A430-41AC-A7D1-D67DA71C35C2}" type="presOf" srcId="{E6AEE8DD-6ADB-4CA7-AD11-849A8E614E55}" destId="{2A735BB6-923B-464A-AEFC-7ED3923B5BAF}" srcOrd="0" destOrd="0" presId="urn:microsoft.com/office/officeart/2005/8/layout/radial5"/>
    <dgm:cxn modelId="{F2A90C9E-F878-47C3-BDF5-CAE5E686CB47}" type="presOf" srcId="{54F8B2E5-75E6-48FF-B828-3F16B79D6DCF}" destId="{009F9D1B-D912-4E94-9AFB-C9E137026E2D}" srcOrd="1" destOrd="0" presId="urn:microsoft.com/office/officeart/2005/8/layout/radial5"/>
    <dgm:cxn modelId="{9B4D3E3F-82AE-44F5-8B55-9FAE795057DB}" type="presOf" srcId="{42B871E2-F95E-4882-8944-1CC0FB8BAF87}" destId="{B80AD021-7ADE-4C3D-A898-EC4FDAC0EF0F}" srcOrd="0" destOrd="0" presId="urn:microsoft.com/office/officeart/2005/8/layout/radial5"/>
    <dgm:cxn modelId="{370CB00B-34D6-4008-9825-BAADA43CB4EF}" type="presOf" srcId="{54F8B2E5-75E6-48FF-B828-3F16B79D6DCF}" destId="{60C6DC6C-22D1-4847-8761-DA95D18C94E1}" srcOrd="0" destOrd="0" presId="urn:microsoft.com/office/officeart/2005/8/layout/radial5"/>
    <dgm:cxn modelId="{7394EBAE-BD70-4C94-AC32-00E2B102E75E}" type="presParOf" srcId="{A8ABC371-3393-4561-A92F-CF48C3165C2A}" destId="{47230076-AF50-4C50-AE80-47BF017BF3DB}" srcOrd="0" destOrd="0" presId="urn:microsoft.com/office/officeart/2005/8/layout/radial5"/>
    <dgm:cxn modelId="{01202D3D-280D-4E23-B2E0-6393CF16641C}" type="presParOf" srcId="{A8ABC371-3393-4561-A92F-CF48C3165C2A}" destId="{EC804F26-F12C-4F5E-8CE2-D912953228D4}" srcOrd="1" destOrd="0" presId="urn:microsoft.com/office/officeart/2005/8/layout/radial5"/>
    <dgm:cxn modelId="{AB97A00E-C580-4C78-9A85-F43344E5894A}" type="presParOf" srcId="{EC804F26-F12C-4F5E-8CE2-D912953228D4}" destId="{E8195D98-E3E1-4B4F-83C5-958015E0B79E}" srcOrd="0" destOrd="0" presId="urn:microsoft.com/office/officeart/2005/8/layout/radial5"/>
    <dgm:cxn modelId="{293EF7E7-6AEC-4816-8E25-C3AA718E0DAA}" type="presParOf" srcId="{A8ABC371-3393-4561-A92F-CF48C3165C2A}" destId="{CBFC5C5B-58FE-4647-9E3E-2D921DCE8FA9}" srcOrd="2" destOrd="0" presId="urn:microsoft.com/office/officeart/2005/8/layout/radial5"/>
    <dgm:cxn modelId="{AD28F677-0813-4127-B3C4-BDB15E9F7A6F}" type="presParOf" srcId="{A8ABC371-3393-4561-A92F-CF48C3165C2A}" destId="{2A735BB6-923B-464A-AEFC-7ED3923B5BAF}" srcOrd="3" destOrd="0" presId="urn:microsoft.com/office/officeart/2005/8/layout/radial5"/>
    <dgm:cxn modelId="{AB8E12B9-1743-447E-A5B4-D07453FEEA95}" type="presParOf" srcId="{2A735BB6-923B-464A-AEFC-7ED3923B5BAF}" destId="{AC235DF6-F814-4659-9945-42D81B1E5352}" srcOrd="0" destOrd="0" presId="urn:microsoft.com/office/officeart/2005/8/layout/radial5"/>
    <dgm:cxn modelId="{4FF3B332-4D2C-4CFB-BFDA-09846C45AA15}" type="presParOf" srcId="{A8ABC371-3393-4561-A92F-CF48C3165C2A}" destId="{B80AD021-7ADE-4C3D-A898-EC4FDAC0EF0F}" srcOrd="4" destOrd="0" presId="urn:microsoft.com/office/officeart/2005/8/layout/radial5"/>
    <dgm:cxn modelId="{DB606D8B-414E-4CDC-8696-0921B53D9A64}" type="presParOf" srcId="{A8ABC371-3393-4561-A92F-CF48C3165C2A}" destId="{60C6DC6C-22D1-4847-8761-DA95D18C94E1}" srcOrd="5" destOrd="0" presId="urn:microsoft.com/office/officeart/2005/8/layout/radial5"/>
    <dgm:cxn modelId="{91C1CEF6-1CBB-4454-BF1E-DB793EADE4F5}" type="presParOf" srcId="{60C6DC6C-22D1-4847-8761-DA95D18C94E1}" destId="{009F9D1B-D912-4E94-9AFB-C9E137026E2D}" srcOrd="0" destOrd="0" presId="urn:microsoft.com/office/officeart/2005/8/layout/radial5"/>
    <dgm:cxn modelId="{EA3ED289-8644-4F6B-9FF7-5BF9E3BA600A}" type="presParOf" srcId="{A8ABC371-3393-4561-A92F-CF48C3165C2A}" destId="{40BB7EBB-7A3F-4C4D-8BE3-1F649D5E0DD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6E138-4FC7-4D55-9357-E6BFB6E7078E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77B0A-47E2-4608-979F-842448A8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4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bmatin197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6"/>
            <a:ext cx="7730067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562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5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90800" y="91052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মৌলিক শব্দ</a:t>
            </a:r>
            <a:endParaRPr lang="en-US" sz="7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984449"/>
              </p:ext>
            </p:extLst>
          </p:nvPr>
        </p:nvGraphicFramePr>
        <p:xfrm>
          <a:off x="4182056" y="3832580"/>
          <a:ext cx="4800600" cy="4003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4982"/>
                <a:gridCol w="408561"/>
                <a:gridCol w="612844"/>
                <a:gridCol w="510702"/>
                <a:gridCol w="817124"/>
                <a:gridCol w="1736387"/>
              </a:tblGrid>
              <a:tr h="400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5685" y="56020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সকল শব্দকে বিশ্লেষণ করা যায়না সেগুলোই মৌলিক শব্দ।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523" y="3871642"/>
            <a:ext cx="286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ক+ল+ম=কলম</a:t>
            </a:r>
            <a:endParaRPr lang="en-US" sz="3600" dirty="0"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810000"/>
            <a:ext cx="330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গো+লা+প=গোলাপ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959315"/>
            <a:ext cx="7723191" cy="2912327"/>
            <a:chOff x="685800" y="969551"/>
            <a:chExt cx="7723191" cy="29123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969551"/>
              <a:ext cx="3836991" cy="29123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969551"/>
              <a:ext cx="2794349" cy="2794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78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rgbClr val="002060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সাধিত শব্দ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rgbClr val="002060"/>
                </a:bgClr>
              </a:patt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44885"/>
              </p:ext>
            </p:extLst>
          </p:nvPr>
        </p:nvGraphicFramePr>
        <p:xfrm>
          <a:off x="4251434" y="4114800"/>
          <a:ext cx="4572000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00"/>
                <a:gridCol w="685800"/>
                <a:gridCol w="1600200"/>
                <a:gridCol w="1143000"/>
              </a:tblGrid>
              <a:tr h="60960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পূঁজ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</a:t>
                      </a:r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রি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ডুবুরি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35992"/>
              </p:ext>
            </p:extLst>
          </p:nvPr>
        </p:nvGraphicFramePr>
        <p:xfrm>
          <a:off x="483476" y="4114800"/>
          <a:ext cx="3505200" cy="76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6300"/>
                <a:gridCol w="342900"/>
                <a:gridCol w="914400"/>
                <a:gridCol w="1371600"/>
              </a:tblGrid>
              <a:tr h="609600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চল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অন্ত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চলন্ত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021" y="49530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সকল শব্দকে বিশ্লেষণ করলে আলাদা অর্থবোধক 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 পাওয়া যায় তাদেরকে সাধিত  শব্দ বলে।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5555"/>
          <a:stretch/>
        </p:blipFill>
        <p:spPr>
          <a:xfrm>
            <a:off x="1295400" y="1276223"/>
            <a:ext cx="2606667" cy="2533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29" y="1276223"/>
            <a:ext cx="2421071" cy="25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6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2401669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“হাত” মৌলিক শব্দ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480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5" y="304799"/>
            <a:ext cx="2443162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2447924"/>
            <a:ext cx="342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ফুলেল” সাধিত শব্দ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nt-Up Arrow 6"/>
          <p:cNvSpPr/>
          <p:nvPr/>
        </p:nvSpPr>
        <p:spPr>
          <a:xfrm>
            <a:off x="685800" y="3048000"/>
            <a:ext cx="6172200" cy="3200400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গঠনমূলক শ্রেণীবিভাগ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29200" y="457200"/>
            <a:ext cx="1577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অনুবীক্ষণ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04990" y="125105"/>
            <a:ext cx="7681810" cy="1219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37591" y="2256971"/>
            <a:ext cx="104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>
            <a:off x="6858000" y="2362200"/>
            <a:ext cx="1262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spc="150" dirty="0" smtClean="0">
                <a:ln w="11430"/>
                <a:solidFill>
                  <a:srgbClr val="CC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  <a:endParaRPr lang="en-US" sz="4800" dirty="0">
              <a:solidFill>
                <a:srgbClr val="CC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2800" y="4876800"/>
            <a:ext cx="12810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spc="150" dirty="0" smtClean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জলধি</a:t>
            </a:r>
            <a:endParaRPr lang="en-US" sz="4400" dirty="0">
              <a:solidFill>
                <a:srgbClr val="000099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92221" y="4956357"/>
            <a:ext cx="136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47189" y="1600200"/>
            <a:ext cx="7034811" cy="4980710"/>
            <a:chOff x="1347189" y="1600200"/>
            <a:chExt cx="7034811" cy="4980710"/>
          </a:xfrm>
        </p:grpSpPr>
        <p:sp>
          <p:nvSpPr>
            <p:cNvPr id="9" name="Rectangle 8"/>
            <p:cNvSpPr/>
            <p:nvPr/>
          </p:nvSpPr>
          <p:spPr>
            <a:xfrm>
              <a:off x="1347189" y="1600200"/>
              <a:ext cx="7034811" cy="2371766"/>
            </a:xfrm>
            <a:prstGeom prst="rect">
              <a:avLst/>
            </a:prstGeom>
            <a:noFill/>
            <a:ln w="57150">
              <a:solidFill>
                <a:srgbClr val="1F0D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47189" y="4031261"/>
              <a:ext cx="7034811" cy="2549649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347189" y="1600200"/>
              <a:ext cx="2615211" cy="49807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000" spc="150" dirty="0">
                  <a:ln w="11430"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পাশের শব্দগুলো কোনটি কোন ধরণের শব্দ</a:t>
              </a:r>
              <a:endParaRPr lang="en-US" sz="4000" spc="150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IN" sz="4000" spc="150" dirty="0" smtClean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4000" spc="150" dirty="0" smtClean="0">
                  <a:ln w="11430"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তার </a:t>
              </a:r>
              <a:r>
                <a:rPr lang="bn-BD" sz="4000" spc="150" dirty="0">
                  <a:ln w="11430"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উৎপত্তি ব্যাখ্যা কর। </a:t>
              </a:r>
              <a:endParaRPr lang="en-US" sz="4000" spc="150" dirty="0">
                <a:ln w="11430"/>
                <a:solidFill>
                  <a:srgbClr val="00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6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9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47752"/>
            <a:ext cx="5181600" cy="186204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ysDot"/>
                </a:ln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11500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ysDot"/>
                </a:ln>
                <a:latin typeface="NikoshBAN" pitchFamily="2" charset="0"/>
                <a:cs typeface="NikoshBAN" pitchFamily="2" charset="0"/>
              </a:rPr>
              <a:t>ল্যায়ণ</a:t>
            </a:r>
            <a:endParaRPr lang="en-US" sz="11500" dirty="0">
              <a:ln w="9525">
                <a:solidFill>
                  <a:schemeClr val="tx2">
                    <a:satMod val="155000"/>
                  </a:schemeClr>
                </a:solidFill>
                <a:prstDash val="sysDot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438400"/>
            <a:ext cx="670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‘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তৈল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‘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পঙ্কজ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  ?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‘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23952"/>
            <a:ext cx="5791200" cy="186204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819400"/>
            <a:ext cx="8686800" cy="2308324"/>
          </a:xfrm>
          <a:prstGeom prst="rect">
            <a:avLst/>
          </a:prstGeom>
          <a:solidFill>
            <a:schemeClr val="bg2"/>
          </a:solidFill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ভান্ডার বৃদ্ধিতে কোন ধরণের শব্দের গুরুত্ব সবচেয়ে বেশি বলে মনে কর?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উত্তরের পক্ষে যুক্তি লিপিবদ্ধ কর।</a:t>
            </a:r>
          </a:p>
        </p:txBody>
      </p:sp>
    </p:spTree>
    <p:extLst>
      <p:ext uri="{BB962C8B-B14F-4D97-AF65-F5344CB8AC3E}">
        <p14:creationId xmlns:p14="http://schemas.microsoft.com/office/powerpoint/2010/main" val="31451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2400"/>
            <a:ext cx="8712200" cy="6534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52400"/>
            <a:ext cx="662940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96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সক</a:t>
            </a:r>
            <a:r>
              <a:rPr lang="bn-IN" sz="96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লকে</a:t>
            </a:r>
            <a:r>
              <a:rPr lang="en-US" sz="96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74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43351" y="304800"/>
            <a:ext cx="129875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33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667000"/>
            <a:ext cx="52421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২৪৪৪৫৩৯৬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Gmail: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Abmatin1977@gmail.com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9684" y="457200"/>
            <a:ext cx="2013044" cy="212013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" name="TextBox 1"/>
          <p:cNvSpPr txBox="1"/>
          <p:nvPr/>
        </p:nvSpPr>
        <p:spPr>
          <a:xfrm>
            <a:off x="5410200" y="2438400"/>
            <a:ext cx="350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২য়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২য়( একাদশ পরিচ্ছেদ)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২০/০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/২০১৯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2420" y="4057749"/>
            <a:ext cx="4460156" cy="769441"/>
            <a:chOff x="122420" y="4057749"/>
            <a:chExt cx="4460156" cy="769441"/>
          </a:xfrm>
        </p:grpSpPr>
        <p:sp>
          <p:nvSpPr>
            <p:cNvPr id="8" name="Rectangle 7"/>
            <p:cNvSpPr/>
            <p:nvPr/>
          </p:nvSpPr>
          <p:spPr>
            <a:xfrm>
              <a:off x="122420" y="4057749"/>
              <a:ext cx="1406800" cy="609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গোলাপ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46000" y="4057749"/>
              <a:ext cx="568600" cy="609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ঈ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56900" y="4057749"/>
              <a:ext cx="568600" cy="609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+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79400" y="4057749"/>
              <a:ext cx="568600" cy="609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620" y="4057749"/>
              <a:ext cx="15879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গোলাপী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76" y="609600"/>
            <a:ext cx="3393024" cy="254476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0536"/>
              </p:ext>
            </p:extLst>
          </p:nvPr>
        </p:nvGraphicFramePr>
        <p:xfrm>
          <a:off x="4811177" y="3398521"/>
          <a:ext cx="4028023" cy="6095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9618"/>
                <a:gridCol w="519744"/>
                <a:gridCol w="714649"/>
                <a:gridCol w="2014012"/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ডুব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উরি</a:t>
                      </a:r>
                      <a:endParaRPr lang="en-US" sz="28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ডুবুরি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Up Arrow 2"/>
          <p:cNvSpPr/>
          <p:nvPr/>
        </p:nvSpPr>
        <p:spPr>
          <a:xfrm>
            <a:off x="4582576" y="3962401"/>
            <a:ext cx="1361024" cy="99059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5943600" y="3962400"/>
            <a:ext cx="1219200" cy="990599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7211291" y="3962400"/>
            <a:ext cx="1627909" cy="990599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কৃদন্ত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1" y="609600"/>
            <a:ext cx="2963429" cy="26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219200"/>
            <a:ext cx="4419600" cy="249299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শ্রেণি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(অর্থগত ও গঠনমূলক )</a:t>
            </a:r>
          </a:p>
        </p:txBody>
      </p:sp>
    </p:spTree>
    <p:extLst>
      <p:ext uri="{BB962C8B-B14F-4D97-AF65-F5344CB8AC3E}">
        <p14:creationId xmlns:p14="http://schemas.microsoft.com/office/powerpoint/2010/main" val="35434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3914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133600"/>
            <a:ext cx="8686800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  <a:prstDash val="dashDot"/>
          </a:ln>
        </p:spPr>
        <p:txBody>
          <a:bodyPr wrap="square" rtlCol="0">
            <a:spAutoFit/>
          </a:bodyPr>
          <a:lstStyle/>
          <a:p>
            <a:endParaRPr lang="bn-BD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বাংলা ভাষার শব্দের শ্রেণিবিভাগ করতে পারবে।</a:t>
            </a:r>
          </a:p>
          <a:p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মৌলিক শব্দ লিখতে পারবে।</a:t>
            </a:r>
          </a:p>
          <a:p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রূঢ়ি শব্দ নির্নয় করতে পারবে।</a:t>
            </a:r>
            <a:endParaRPr lang="bn-BD" sz="44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77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35527"/>
            <a:ext cx="4343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যৌগিক শব্দ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364657"/>
            <a:ext cx="4256809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5638800"/>
            <a:ext cx="89916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সকল শব্দের ব্যুৎপত্তিগত অর্থ ও ব্যবহারিক অর্থ একই রকম, সেগুলো যৌগিক শব্দ।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191000"/>
            <a:ext cx="1143000" cy="457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গায়ক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6281" y="4197927"/>
            <a:ext cx="230331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গৈ+ণক(অক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4197927"/>
            <a:ext cx="571500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391" y="4800600"/>
            <a:ext cx="310980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অর্থ-গান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2500" y="4329530"/>
            <a:ext cx="1029559" cy="457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মধুর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97781" y="4336457"/>
            <a:ext cx="207471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মধু+র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59355" y="4336457"/>
            <a:ext cx="738426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62500" y="4953000"/>
            <a:ext cx="4305300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অর্থ-মধুর মত মিষ্ট গুণযুক্ত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"/>
            <a:ext cx="4343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শ্রেণীবিভাগ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58857"/>
            <a:ext cx="3835976" cy="27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/>
      <p:bldP spid="11" grpId="1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3434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রূঢ়ি শব্দ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638800"/>
            <a:ext cx="89916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শব্দ মূল শব্দের অর্থের অনুগামী না হয়ে অন্য কোন বিশিষ্ট অর্থ প্রকাশ করলে তা রূঢ়ি শব্দ হয়।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191000"/>
            <a:ext cx="1295400" cy="457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সন্দেশ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09750" y="4197927"/>
            <a:ext cx="287654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প্রত্যয়গত অর্থে ‘সংবাদ’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4197927"/>
            <a:ext cx="285750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4806216"/>
            <a:ext cx="310980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রূঢ়ি অর্থে ‘মিষ্টান্ন’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2500" y="4328011"/>
            <a:ext cx="1029559" cy="457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বাঁশি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97781" y="4336457"/>
            <a:ext cx="257001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বাঁশের তৈরি বস্তু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2059" y="4336457"/>
            <a:ext cx="705722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62500" y="4953000"/>
            <a:ext cx="4305300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রূঢ়ি অর্থে সুরের বিশেষ বাদ্যযন্ত্র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421607"/>
            <a:ext cx="3766361" cy="2514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801"/>
            <a:ext cx="2895600" cy="248840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8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/>
      <p:bldP spid="11" grpId="1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62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যোগরূঢ় শব্দ</a:t>
            </a:r>
            <a:endParaRPr lang="en-US" sz="6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2004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সকল শব্দ সমাস্যমান পদসমূহের অর্থের অনুগামী না কোনো বিশিষ্ট  অর্থ গ্রহণ করলে তাদেরকে যোগরূঢ়  শব্দ বলে।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856910"/>
            <a:ext cx="387180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0151" y="4426527"/>
            <a:ext cx="4305300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8943"/>
            <a:ext cx="3602786" cy="1556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30" y="1371600"/>
            <a:ext cx="439307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6206" y="2990671"/>
            <a:ext cx="42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মহাযাত্রা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মহাসমারোহে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যাত্রা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 অর্থে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772" y="3048000"/>
            <a:ext cx="414133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পঙ্কজ=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পঙ্কে জন্মে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পদ্মফুল অর্থে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mph" presetSubtype="0" repeatCount="indefinite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5" grpId="0"/>
      <p:bldP spid="15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2945827"/>
              </p:ext>
            </p:extLst>
          </p:nvPr>
        </p:nvGraphicFramePr>
        <p:xfrm>
          <a:off x="609600" y="457200"/>
          <a:ext cx="8001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218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342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Verdana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HP</cp:lastModifiedBy>
  <cp:revision>160</cp:revision>
  <dcterms:created xsi:type="dcterms:W3CDTF">2006-08-16T00:00:00Z</dcterms:created>
  <dcterms:modified xsi:type="dcterms:W3CDTF">2020-02-01T08:44:03Z</dcterms:modified>
</cp:coreProperties>
</file>