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82" r:id="rId4"/>
    <p:sldId id="264" r:id="rId5"/>
    <p:sldId id="286" r:id="rId6"/>
    <p:sldId id="276" r:id="rId7"/>
    <p:sldId id="277" r:id="rId8"/>
    <p:sldId id="278" r:id="rId9"/>
    <p:sldId id="268" r:id="rId10"/>
    <p:sldId id="287" r:id="rId11"/>
    <p:sldId id="288" r:id="rId12"/>
    <p:sldId id="271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E19D3D6-638A-434F-B8A9-F784B93E8D78}">
          <p14:sldIdLst>
            <p14:sldId id="256"/>
            <p14:sldId id="257"/>
            <p14:sldId id="282"/>
            <p14:sldId id="264"/>
            <p14:sldId id="286"/>
            <p14:sldId id="276"/>
            <p14:sldId id="277"/>
            <p14:sldId id="278"/>
            <p14:sldId id="268"/>
            <p14:sldId id="287"/>
            <p14:sldId id="288"/>
            <p14:sldId id="271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3C3F0-F5B5-42F5-975B-06C1933C730F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496-874F-4315-AEA6-1C73ED9B8B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7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7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44"/>
            <a:ext cx="8763000" cy="6226656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61717" y="53324"/>
            <a:ext cx="82012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6000" b="1" dirty="0" smtClean="0">
                <a:ln w="1905"/>
                <a:pattFill prst="pct90">
                  <a:fgClr>
                    <a:srgbClr val="E7318C"/>
                  </a:fgClr>
                  <a:bgClr>
                    <a:prstClr val="white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6000" b="1" dirty="0" smtClean="0">
                <a:ln w="1905"/>
                <a:pattFill prst="pct90">
                  <a:fgClr>
                    <a:srgbClr val="E7318C"/>
                  </a:fgClr>
                  <a:bgClr>
                    <a:prstClr val="white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ক্লাসে সকলকে স্বাগতম</a:t>
            </a:r>
            <a:endParaRPr lang="en-US" sz="6000" b="1" dirty="0">
              <a:ln w="1905"/>
              <a:pattFill prst="pct90">
                <a:fgClr>
                  <a:srgbClr val="E7318C"/>
                </a:fgClr>
                <a:bgClr>
                  <a:prstClr val="white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514600" y="1197553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শুভসকাল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174" y="4047437"/>
            <a:ext cx="1542491" cy="25337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783" y="9783"/>
            <a:ext cx="1447800" cy="14282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96200" y="9782"/>
            <a:ext cx="1447800" cy="1428233"/>
          </a:xfrm>
          <a:prstGeom prst="rect">
            <a:avLst/>
          </a:prstGeom>
        </p:spPr>
      </p:pic>
      <p:pic>
        <p:nvPicPr>
          <p:cNvPr id="56" name="Picture 55" descr="flowerrul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6029" y="6324600"/>
            <a:ext cx="8610600" cy="533400"/>
          </a:xfrm>
          <a:prstGeom prst="rect">
            <a:avLst/>
          </a:prstGeom>
        </p:spPr>
      </p:pic>
      <p:pic>
        <p:nvPicPr>
          <p:cNvPr id="57" name="Picture 56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554679" y="-379089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9144000" y="-379089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30" y="0"/>
            <a:ext cx="9150927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305800" cy="37856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পারিবারিক বাজেটঃ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বাজেট বলতে বুঝায় পরিকল্পনার সংখ্যাত্বক প্রকাশ। অর্থাৎ নির্দিষ্ট সময়ের আয়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ব্যয়ের পূর্ব পরিকল্পনার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সংখ্যাত্বক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প্রকাশই হচ্ছে বাজেট। পারিবারিক বাজেট বলতে বুঝায় পরিবারকেন্দ্রিক আয়-ব্যয়ের ভবিষ্যৎ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পরিকল্পনা।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609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30" y="0"/>
            <a:ext cx="9150927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5633" y="609600"/>
            <a:ext cx="8305800" cy="501675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পারিবারিক বাজেটের প্রস্তুত প্রণালি: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পারিবারিক বাজেট তৈরির জন্য কতগুলো পদক্ষেপ গ্রহণ করা জরুরি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।পদক্ষেপগুলো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‍নিম্নরূপ-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প্রয়োজনীয় দ্রব্যাদির তালিকা প্রস্তুতকরণ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মূল্য নিরূপণ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সম্ভাব্য আয়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‍নির্ধারণ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বজেটের ভারসাম্য রক্ষা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যুগোপযোগী বাজেট প্রণয়ন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48491"/>
            <a:ext cx="9150927" cy="6858000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070263" y="1884218"/>
            <a:ext cx="7010400" cy="152400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 বাজেটের মাধ্যমে কী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সুবিধা পাওয়া যেতে পারে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‍চিহ্নিত কর।</a:t>
            </a:r>
            <a:endParaRPr lang="en-US" sz="3600" dirty="0">
              <a:solidFill>
                <a:schemeClr val="tx1"/>
              </a:solidFill>
            </a:endParaRPr>
          </a:p>
        </p:txBody>
      </p:sp>
      <p:sp useBgFill="1">
        <p:nvSpPr>
          <p:cNvPr id="5" name="12-Point Star 4"/>
          <p:cNvSpPr/>
          <p:nvPr/>
        </p:nvSpPr>
        <p:spPr>
          <a:xfrm>
            <a:off x="2047009" y="4038600"/>
            <a:ext cx="4800600" cy="2071152"/>
          </a:xfrm>
          <a:prstGeom prst="star12">
            <a:avLst/>
          </a:prstGeom>
          <a:ln>
            <a:solidFill>
              <a:srgbClr val="002060"/>
            </a:solidFill>
            <a:prstDash val="sys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০৮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" y="53553"/>
            <a:ext cx="8789823" cy="684436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667000" y="723900"/>
            <a:ext cx="64770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7735" y="25400"/>
            <a:ext cx="81138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800" b="1" dirty="0" smtClean="0">
                <a:ln w="1905"/>
                <a:pattFill prst="pct90">
                  <a:fgClr>
                    <a:srgbClr val="E7318C"/>
                  </a:fgClr>
                  <a:bgClr>
                    <a:prstClr val="white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মত তোমাদের সবাইকে </a:t>
            </a:r>
            <a:endParaRPr lang="en-US" sz="4800" b="1" dirty="0">
              <a:ln w="1905"/>
              <a:pattFill prst="pct90">
                <a:fgClr>
                  <a:srgbClr val="E7318C"/>
                </a:fgClr>
                <a:bgClr>
                  <a:prstClr val="white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1204686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718" y="4082933"/>
            <a:ext cx="1542491" cy="2533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7840" y="35183"/>
            <a:ext cx="1447800" cy="142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5273" y="25400"/>
            <a:ext cx="1447800" cy="1428233"/>
          </a:xfrm>
          <a:prstGeom prst="rect">
            <a:avLst/>
          </a:prstGeom>
        </p:spPr>
      </p:pic>
      <p:pic>
        <p:nvPicPr>
          <p:cNvPr id="14" name="Picture 13" descr="flowerrul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77" y="6350000"/>
            <a:ext cx="9094624" cy="533400"/>
          </a:xfrm>
          <a:prstGeom prst="rect">
            <a:avLst/>
          </a:prstGeom>
        </p:spPr>
      </p:pic>
      <p:pic>
        <p:nvPicPr>
          <p:cNvPr id="15" name="Picture 14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461759" y="-228600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9180286" y="-299418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2828836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667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7710"/>
            <a:ext cx="9144000" cy="683029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503552"/>
            <a:ext cx="4343400" cy="1081375"/>
          </a:xfrm>
          <a:prstGeom prst="rect">
            <a:avLst/>
          </a:prstGeom>
          <a:noFill/>
          <a:ln w="9525" cap="sq" cmpd="dbl">
            <a:solidFill>
              <a:srgbClr val="002060"/>
            </a:solidFill>
            <a:prstDash val="sysDash"/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034" y="2907594"/>
            <a:ext cx="8005765" cy="3539430"/>
          </a:xfrm>
          <a:prstGeom prst="rect">
            <a:avLst/>
          </a:prstGeom>
          <a:pattFill prst="divot">
            <a:fgClr>
              <a:schemeClr val="bg2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ময়মনসিংহ।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০১৭১০-৩৬৭৫৩৫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50" y="5552598"/>
            <a:ext cx="811359" cy="486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7" y="609600"/>
            <a:ext cx="1991157" cy="2209800"/>
          </a:xfrm>
          <a:prstGeom prst="rect">
            <a:avLst/>
          </a:prstGeom>
          <a:ln w="762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854"/>
            <a:ext cx="9144000" cy="6830291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  <a:effectLst>
            <a:glow rad="203200">
              <a:schemeClr val="accent5">
                <a:satMod val="175000"/>
                <a:alpha val="67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বিষয়: হিসাববিজ্ঞান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অধ্যায়-দ্বাদশ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সময়: 5০ 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ICT T.T.C FINAL Content Mafiz sir\accontin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62200"/>
            <a:ext cx="2438400" cy="3124200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9691" y="304800"/>
            <a:ext cx="5029200" cy="10668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4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en-US" sz="4400" dirty="0">
              <a:ln>
                <a:solidFill>
                  <a:srgbClr val="00206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7709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  <a:prstDash val="lgDash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74638"/>
            <a:ext cx="7924800" cy="792162"/>
          </a:xfrm>
          <a:prstGeom prst="rect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 শুরুর আগে চল আমরা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কয়েকটি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ছবি </a:t>
            </a: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দেখি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" name="Picture 8" descr="imagesc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16" y="4318462"/>
            <a:ext cx="3733800" cy="231093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 descr="imagesnhg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267200"/>
            <a:ext cx="3666931" cy="2362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1" name="Picture 10" descr="imagesf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371600"/>
            <a:ext cx="3657601" cy="252412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2" name="Picture 11" descr="imagesr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1371601"/>
            <a:ext cx="3657600" cy="24383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782"/>
            <a:ext cx="9144000" cy="6878782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762000"/>
            <a:ext cx="3429000" cy="441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90" y="876300"/>
            <a:ext cx="3581400" cy="419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3004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782"/>
            <a:ext cx="9144000" cy="6878782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277091"/>
            <a:ext cx="236220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828800"/>
            <a:ext cx="8458200" cy="20621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অধ্যায় শেষে আমরা-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পারিবারিক হিসাবব্যবস্থার ধারণা ও বৈশিষ্ট্য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ব্যাখ্যা করতে পারব।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পরিবারিক বাজেট প্রণয়ন করতে পারব।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3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-20782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914400"/>
            <a:ext cx="8153400" cy="4893647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পারিবারিক হিসাব ব্যবস্থার ধারণাঃ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মানুষের সুখের ঠিকানা হচ্ছে পারিবারিক বন্ধন।পরিবারের আয়-ব্যয়র  সঠিক হিসাব না থাকলে পরিবারের বিশৃঙ্খলা সৃষ্টি হবে ফলে পরিবারের সুখ-শান্তি বিঘ্নিত হবে। তাই ব্যবসা প্রতিষ্ঠানের মতো পরিবারেও আয়-ব্যয় হিসাব সংরক্ষণ করা খুবই প্রয়োজন।</a:t>
            </a:r>
          </a:p>
          <a:p>
            <a:pPr algn="just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5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7848600" cy="415498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পারিবারিক হিসাবব্যবস্থার বৈশিষ্ট্য: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অমুনাফাভোগী সংগঠন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স্বতন্ত্র একক নির্ধারণ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দায়বদ্ধতা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নগদ লেনদেন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নির্ধারিত খাত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930" y="0"/>
            <a:ext cx="9150927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00200"/>
            <a:ext cx="6400800" cy="10772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পারিবারিক হিসাবব্যবস্থা সুন্দর জীবনযাপনে কেন প্রয়োজন-তোমার মতামত দাও।</a:t>
            </a:r>
            <a:endParaRPr lang="en-US" sz="3200" dirty="0"/>
          </a:p>
        </p:txBody>
      </p:sp>
      <p:sp>
        <p:nvSpPr>
          <p:cNvPr id="2" name="Sun 1"/>
          <p:cNvSpPr/>
          <p:nvPr/>
        </p:nvSpPr>
        <p:spPr>
          <a:xfrm>
            <a:off x="1527687" y="3276600"/>
            <a:ext cx="6324600" cy="2971800"/>
          </a:xfrm>
          <a:prstGeom prst="sun">
            <a:avLst/>
          </a:prstGeom>
          <a:noFill/>
          <a:ln w="76200"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০৫ মিনিট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233</Words>
  <Application>Microsoft Office PowerPoint</Application>
  <PresentationFormat>On-screen Show (4:3)</PresentationFormat>
  <Paragraphs>48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Windows7 Ultimate</dc:creator>
  <cp:lastModifiedBy>Lotus</cp:lastModifiedBy>
  <cp:revision>332</cp:revision>
  <dcterms:created xsi:type="dcterms:W3CDTF">2006-08-16T00:00:00Z</dcterms:created>
  <dcterms:modified xsi:type="dcterms:W3CDTF">2020-02-01T02:04:37Z</dcterms:modified>
</cp:coreProperties>
</file>