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72" r:id="rId11"/>
    <p:sldId id="273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888CDA-723D-4F3E-94BC-9C2DE6A3F3CF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64B40741-66C6-40B3-85FC-3107ADCF82EE}" type="pres">
      <dgm:prSet presAssocID="{45888CDA-723D-4F3E-94BC-9C2DE6A3F3C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41A7DC4E-8804-4C70-824C-CDC2EB96CDA0}" type="presOf" srcId="{45888CDA-723D-4F3E-94BC-9C2DE6A3F3CF}" destId="{64B40741-66C6-40B3-85FC-3107ADCF82EE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1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1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00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2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50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8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4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0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95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06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485B-653D-4A22-A633-259421D46B98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E8BE-2AFC-4170-9E48-8DD286C24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4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9485B-653D-4A22-A633-259421D46B98}" type="datetimeFigureOut">
              <a:rPr lang="en-US" smtClean="0"/>
              <a:t>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E8BE-2AFC-4170-9E48-8DD286C24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8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-asaduzzaman&#2534;&#2538;&#2534;&#2539;&#2535;&#2543;&#2542;&#2538;&#2534;&#2534;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B050"/>
            </a:solidFill>
            <a:prstDash val="lgDashDotDot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14700" y="641866"/>
            <a:ext cx="2552700" cy="92333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209800"/>
            <a:ext cx="6172200" cy="39620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0206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6" y="0"/>
            <a:ext cx="9137073" cy="6858000"/>
          </a:xfrm>
          <a:prstGeom prst="rect">
            <a:avLst/>
          </a:prstGeom>
          <a:noFill/>
          <a:ln w="5715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048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ক্রয় ফেরত জাবেদার ছক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993847"/>
              </p:ext>
            </p:extLst>
          </p:nvPr>
        </p:nvGraphicFramePr>
        <p:xfrm>
          <a:off x="533400" y="1397000"/>
          <a:ext cx="8077200" cy="2781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750"/>
                <a:gridCol w="1972650"/>
                <a:gridCol w="1866020"/>
                <a:gridCol w="559806"/>
                <a:gridCol w="2958974"/>
              </a:tblGrid>
              <a:tr h="11176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হিসাব খাত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ডেবিট নোট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নম্বর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সূত্র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পাওনাদার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হিসাব     ডেবিট</a:t>
                      </a:r>
                    </a:p>
                    <a:p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ক্রয় ফেরত হিসাব     ক্রেডিট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663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9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6" y="0"/>
            <a:ext cx="9137073" cy="6858000"/>
          </a:xfrm>
          <a:prstGeom prst="rect">
            <a:avLst/>
          </a:prstGeom>
          <a:noFill/>
          <a:ln w="5715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13162" y="3048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বিক্রয় ফেরত জাবেদার ছক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434331"/>
              </p:ext>
            </p:extLst>
          </p:nvPr>
        </p:nvGraphicFramePr>
        <p:xfrm>
          <a:off x="533400" y="1397000"/>
          <a:ext cx="7696200" cy="24765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1879600"/>
                <a:gridCol w="1244600"/>
                <a:gridCol w="762000"/>
                <a:gridCol w="3124200"/>
              </a:tblGrid>
              <a:tr h="8128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ক্রেডিট হিসাব খাত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নোট নম্বর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সূত্র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বিক্রয় ফেরত হিসাব 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             ডেবিট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দেনাদার</a:t>
                      </a:r>
                      <a:r>
                        <a:rPr lang="en-US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 হিসাব                  ক্রেডিট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663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47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" y="6927"/>
            <a:ext cx="9144000" cy="68948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2060"/>
            </a:solidFill>
            <a:prstDash val="lgDashDotDot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 useBgFill="1">
        <p:nvSpPr>
          <p:cNvPr id="4" name="Bevel 3"/>
          <p:cNvSpPr/>
          <p:nvPr/>
        </p:nvSpPr>
        <p:spPr>
          <a:xfrm>
            <a:off x="2590800" y="255032"/>
            <a:ext cx="4038600" cy="811768"/>
          </a:xfrm>
          <a:prstGeom prst="bevel">
            <a:avLst/>
          </a:prstGeom>
          <a:ln>
            <a:solidFill>
              <a:schemeClr val="accent5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/>
            </a:prstTxWarp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5400" b="1" dirty="0">
              <a:ln w="10541" cmpd="sng">
                <a:solidFill>
                  <a:srgbClr val="002060"/>
                </a:solidFill>
                <a:prstDash val="solid"/>
              </a:ln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066800" y="1600200"/>
            <a:ext cx="7086600" cy="464820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ফাতেমা স্টোর-এর ২০১৭ সালের এপ্রিল মাসে নিম্নোক্ত ফেরতসমূহ সংঘটিত হয়েছে-</a:t>
            </a:r>
          </a:p>
          <a:p>
            <a:pPr marL="0" indent="0" algn="just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এপ্রিল ৩   রাতুল ট্রেডার্সের নিকট হতে প্রাপ্তি প্রতি প্যাকেট ২৫০ টাকা        করে ১০ প্যাকেট গুড়ো দুধ মেয়াদ উত্তীর্ণ হওয়ায় ফেরত পাওয়া গেল।কারবারি বাট্রা ৩%,ক্রেডিট নোট নং-১৬৫।</a:t>
            </a:r>
          </a:p>
          <a:p>
            <a:pPr marL="0" indent="0" algn="just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এপ্রিল ৯       জামান এন্ড সন্সের নিকট প্রতি কেজি ৫০ টাকা করে ৪০ কেজি ডিটারজেন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‍নিম্নমানের হওয়ায় ফেরত পাঠানো হলো।কারবারি বাট্রা২%,ডেবিট নোট নং১৮৭।</a:t>
            </a:r>
          </a:p>
          <a:p>
            <a:pPr marL="0" indent="0" algn="just"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ক্রয় ফেরত ও বিক্রয় ফেরত জাবেদায়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‍লিপিবদ্ধ কর</a:t>
            </a:r>
          </a:p>
          <a:p>
            <a:pPr marL="0" indent="0" algn="just">
              <a:buNone/>
            </a:pPr>
            <a:endParaRPr lang="bn-BD" sz="2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61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2" y="20782"/>
            <a:ext cx="9123218" cy="6837218"/>
          </a:xfrm>
          <a:prstGeom prst="rect">
            <a:avLst/>
          </a:prstGeom>
          <a:noFill/>
          <a:ln w="76200" cmpd="tri">
            <a:solidFill>
              <a:schemeClr val="tx2"/>
            </a:solidFill>
            <a:prstDash val="sysDash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33155" y="394854"/>
            <a:ext cx="4981039" cy="211974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prstTxWarp prst="textArchUpPour">
              <a:avLst/>
            </a:prstTxWarp>
            <a:spAutoFit/>
          </a:bodyPr>
          <a:lstStyle/>
          <a:p>
            <a:r>
              <a:rPr lang="en-US" sz="4400" dirty="0" smtClean="0">
                <a:ln w="18415" cmpd="sng">
                  <a:solidFill>
                    <a:schemeClr val="bg2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400" dirty="0">
              <a:ln w="18415" cmpd="sng">
                <a:solidFill>
                  <a:schemeClr val="bg2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490354"/>
            <a:ext cx="5510644" cy="33099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8066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7710" y="-71538"/>
            <a:ext cx="9178636" cy="6858000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97181" y="479179"/>
            <a:ext cx="4343400" cy="1081375"/>
          </a:xfrm>
          <a:prstGeom prst="rect">
            <a:avLst/>
          </a:prstGeom>
          <a:noFill/>
          <a:ln w="76200" cap="sq" cmpd="dbl">
            <a:solidFill>
              <a:srgbClr val="00B0F0"/>
            </a:solidFill>
            <a:prstDash val="sysDash"/>
            <a:beve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bliqueBottomLeft"/>
            <a:lightRig rig="threePt" dir="t"/>
          </a:scene3d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687" y="451470"/>
            <a:ext cx="1991157" cy="2352770"/>
          </a:xfrm>
          <a:prstGeom prst="rect">
            <a:avLst/>
          </a:prstGeom>
          <a:ln w="190500" cap="sq">
            <a:solidFill>
              <a:schemeClr val="tx1"/>
            </a:solidFill>
            <a:prstDash val="solid"/>
            <a:miter lim="800000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681035" y="2907594"/>
            <a:ext cx="7543800" cy="3539430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আসাদুজ্জামান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(হিসাববিজ্ঞান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ডি কে জি এস আইমুন্নেছা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উচ্চ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বালিকা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সদর, ময়মনসিংহ।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০১৭১০-৩৬৭৫৩৫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Email-asaduzzaman০৪০৫১৯৮৪০০@gmail.com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-Asad sohel</a:t>
            </a:r>
          </a:p>
          <a:p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050" y="5552598"/>
            <a:ext cx="811359" cy="48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93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740"/>
            <a:ext cx="9144000" cy="6853259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 useBgFill="1">
        <p:nvSpPr>
          <p:cNvPr id="2" name="Down Ribbon 1"/>
          <p:cNvSpPr/>
          <p:nvPr/>
        </p:nvSpPr>
        <p:spPr>
          <a:xfrm>
            <a:off x="1524000" y="457200"/>
            <a:ext cx="5867400" cy="1295400"/>
          </a:xfrm>
          <a:prstGeom prst="ribbon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 useBgFill="1">
        <p:nvSpPr>
          <p:cNvPr id="6" name="Snip Diagonal Corner Rectangle 5"/>
          <p:cNvSpPr/>
          <p:nvPr/>
        </p:nvSpPr>
        <p:spPr>
          <a:xfrm>
            <a:off x="1333500" y="2286000"/>
            <a:ext cx="6477000" cy="3810000"/>
          </a:xfrm>
          <a:prstGeom prst="snip2Diag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দশম</a:t>
            </a:r>
          </a:p>
          <a:p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 হিসাব বিজ্ঞান</a:t>
            </a:r>
          </a:p>
          <a:p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ষষ্ঠ 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</a:p>
          <a:p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সময়ঃ  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50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10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1563"/>
            <a:ext cx="9144000" cy="685800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5679850"/>
            <a:ext cx="1981200" cy="646331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টাকা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21481" y="5715000"/>
            <a:ext cx="2320635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ক্রেডিট কার্ড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1600200" y="381000"/>
            <a:ext cx="6096000" cy="914400"/>
          </a:xfrm>
          <a:prstGeom prst="frame">
            <a:avLst/>
          </a:prstGeom>
          <a:solidFill>
            <a:schemeClr val="bg1">
              <a:lumMod val="85000"/>
            </a:schemeClr>
          </a:solidFill>
          <a:ln>
            <a:solidFill>
              <a:srgbClr val="0070C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এসো কিছু ছবি দেখি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33600"/>
            <a:ext cx="1981200" cy="29337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2">
                <a:lumMod val="20000"/>
                <a:lumOff val="80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481" y="2088573"/>
            <a:ext cx="2590799" cy="304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422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6781800"/>
          </a:xfrm>
          <a:prstGeom prst="rect">
            <a:avLst/>
          </a:prstGeom>
          <a:noFill/>
          <a:ln w="57150">
            <a:solidFill>
              <a:srgbClr val="002060"/>
            </a:solidFill>
            <a:prstDash val="dash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066800"/>
            <a:ext cx="2819400" cy="2971800"/>
          </a:xfrm>
          <a:prstGeom prst="rect">
            <a:avLst/>
          </a:prstGeom>
          <a:ln w="571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219200"/>
            <a:ext cx="2695575" cy="2819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781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 useBgFill="1">
        <p:nvSpPr>
          <p:cNvPr id="3" name="Plaque 2"/>
          <p:cNvSpPr/>
          <p:nvPr/>
        </p:nvSpPr>
        <p:spPr>
          <a:xfrm>
            <a:off x="2019300" y="2119743"/>
            <a:ext cx="5105400" cy="1233055"/>
          </a:xfrm>
          <a:prstGeom prst="plaqu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6600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74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927" y="64716"/>
            <a:ext cx="9144000" cy="6814066"/>
          </a:xfrm>
          <a:prstGeom prst="rect">
            <a:avLst/>
          </a:prstGeom>
          <a:noFill/>
          <a:ln w="76200">
            <a:solidFill>
              <a:srgbClr val="7030A0"/>
            </a:solidFill>
            <a:prstDash val="lgDashDot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69573" y="457200"/>
            <a:ext cx="4191000" cy="769441"/>
          </a:xfrm>
          <a:prstGeom prst="rect">
            <a:avLst/>
          </a:prstGeom>
          <a:noFill/>
          <a:ln w="57150">
            <a:solidFill>
              <a:srgbClr val="00B0F0"/>
            </a:solidFill>
            <a:prstDash val="lgDash"/>
          </a:ln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en-US" sz="4400" b="1" dirty="0" smtClean="0">
                <a:ln w="12700" cmpd="dbl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শিক্ষনফল</a:t>
            </a:r>
            <a:endParaRPr lang="en-US" sz="4400" dirty="0">
              <a:ln w="12700" cmpd="dbl">
                <a:solidFill>
                  <a:srgbClr val="FF0000"/>
                </a:solidFill>
                <a:prstDash val="solid"/>
                <a:miter lim="800000"/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5636" y="2091898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...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6136" y="3200400"/>
            <a:ext cx="7772400" cy="255454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চালানের ভিত্তিতে ক্রয় জাবেদা ও বিক্রয় জাবেদা প্রস্তুত করতে পারবে।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ডেবিট নোটের ভিত্তিতে ক্রয়ফেরত জাবেদা এবং ক্রেডিট নোটের ভিত্তিতে বিক্রয় ফেরত জাবেদা প্রস্তুত 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77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70C0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জাবেদা(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JOURNAL):-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600200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বস্তুত প্রত্যেকদিন বিবিধ ধরনের যে সকল লেনদেন কারবার প্রতিষ্ঠানে সংঘটিত হয় উক্ত লেনদেনসমূহের প্রত্যেকটি লেনদেন সংঘটনের সাথে সাথে দ্বৈত-সত্তায়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‍বিশ্লেষণ পূর্বক এবং তা সংঘটনের ‍ব্যাখ্যাসহ তারিখ অনুযায়ী একটির পর একটি করে ধারাবাহিকভাবে 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‍হিসাব –বইতে সর্বপ্রথম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‍লিপিবদ্ধ করা হয়,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তাকে জাবেদা 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05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B050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3" name="Diagram 32"/>
          <p:cNvGraphicFramePr/>
          <p:nvPr>
            <p:extLst>
              <p:ext uri="{D42A27DB-BD31-4B8C-83A1-F6EECF244321}">
                <p14:modId xmlns:p14="http://schemas.microsoft.com/office/powerpoint/2010/main" val="265556264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" name="Rectangle 33"/>
          <p:cNvSpPr/>
          <p:nvPr/>
        </p:nvSpPr>
        <p:spPr>
          <a:xfrm>
            <a:off x="2895600" y="457200"/>
            <a:ext cx="4191000" cy="838200"/>
          </a:xfrm>
          <a:prstGeom prst="rect">
            <a:avLst/>
          </a:prstGeom>
          <a:ln>
            <a:solidFill>
              <a:srgbClr val="00B050"/>
            </a:solidFill>
          </a:ln>
          <a:scene3d>
            <a:camera prst="perspectiveAbove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বাট্টার শ্রেণিবিভাগ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828800" y="1752600"/>
            <a:ext cx="5334000" cy="1524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Down Arrow 35"/>
          <p:cNvSpPr/>
          <p:nvPr/>
        </p:nvSpPr>
        <p:spPr>
          <a:xfrm>
            <a:off x="4267200" y="1371600"/>
            <a:ext cx="381000" cy="381000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Down Arrow 36"/>
          <p:cNvSpPr/>
          <p:nvPr/>
        </p:nvSpPr>
        <p:spPr>
          <a:xfrm>
            <a:off x="1905000" y="1981200"/>
            <a:ext cx="381000" cy="533400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Down Arrow 37"/>
          <p:cNvSpPr/>
          <p:nvPr/>
        </p:nvSpPr>
        <p:spPr>
          <a:xfrm>
            <a:off x="6553200" y="1981200"/>
            <a:ext cx="381000" cy="533400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066800" y="2590800"/>
            <a:ext cx="3276600" cy="914400"/>
          </a:xfrm>
          <a:prstGeom prst="rect">
            <a:avLst/>
          </a:prstGeom>
          <a:ln w="57150">
            <a:solidFill>
              <a:srgbClr val="00B050"/>
            </a:solidFill>
          </a:ln>
          <a:scene3d>
            <a:camera prst="perspectiveAbove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কারবারি বাট্টা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638800" y="2667000"/>
            <a:ext cx="2133600" cy="914400"/>
          </a:xfrm>
          <a:prstGeom prst="rect">
            <a:avLst/>
          </a:prstGeom>
          <a:ln>
            <a:solidFill>
              <a:srgbClr val="00B050"/>
            </a:solidFill>
          </a:ln>
          <a:scene3d>
            <a:camera prst="perspectiveAbove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নগদ বাট্টা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2057400" y="3581400"/>
            <a:ext cx="304800" cy="228600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Down Arrow 41"/>
          <p:cNvSpPr/>
          <p:nvPr/>
        </p:nvSpPr>
        <p:spPr>
          <a:xfrm>
            <a:off x="6629400" y="3657600"/>
            <a:ext cx="381000" cy="228600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762000" y="3962400"/>
            <a:ext cx="3276600" cy="1524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029200" y="3962400"/>
            <a:ext cx="3276600" cy="1524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57200" y="4648200"/>
            <a:ext cx="1752600" cy="838200"/>
          </a:xfrm>
          <a:prstGeom prst="rect">
            <a:avLst/>
          </a:prstGeom>
          <a:ln w="57150">
            <a:solidFill>
              <a:srgbClr val="00B050"/>
            </a:solidFill>
          </a:ln>
          <a:scene3d>
            <a:camera prst="perspectiveAbove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ক্রয় বাট্টা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667000" y="4648200"/>
            <a:ext cx="1905000" cy="838200"/>
          </a:xfrm>
          <a:prstGeom prst="rect">
            <a:avLst/>
          </a:prstGeom>
          <a:ln w="762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বিক্রয় বাট্টা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876800" y="4572000"/>
            <a:ext cx="1676400" cy="914400"/>
          </a:xfrm>
          <a:prstGeom prst="rect">
            <a:avLst/>
          </a:prstGeom>
          <a:ln w="76200">
            <a:solidFill>
              <a:srgbClr val="00B050"/>
            </a:solidFill>
          </a:ln>
          <a:scene3d>
            <a:camera prst="perspectiveAbove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প্রদত্ত বাট্টা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010400" y="4572000"/>
            <a:ext cx="1600200" cy="914400"/>
          </a:xfrm>
          <a:prstGeom prst="rect">
            <a:avLst/>
          </a:prstGeom>
          <a:ln w="57150">
            <a:solidFill>
              <a:srgbClr val="00B050"/>
            </a:solidFill>
          </a:ln>
          <a:scene3d>
            <a:camera prst="perspectiveAbove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প্রাপ্ত বাট্টা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Down Arrow 48"/>
          <p:cNvSpPr/>
          <p:nvPr/>
        </p:nvSpPr>
        <p:spPr>
          <a:xfrm>
            <a:off x="1219200" y="4191000"/>
            <a:ext cx="228600" cy="381000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Down Arrow 49"/>
          <p:cNvSpPr/>
          <p:nvPr/>
        </p:nvSpPr>
        <p:spPr>
          <a:xfrm>
            <a:off x="3581400" y="4191000"/>
            <a:ext cx="228600" cy="381000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Down Arrow 50"/>
          <p:cNvSpPr/>
          <p:nvPr/>
        </p:nvSpPr>
        <p:spPr>
          <a:xfrm>
            <a:off x="5334000" y="4191000"/>
            <a:ext cx="228600" cy="304800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Down Arrow 51"/>
          <p:cNvSpPr/>
          <p:nvPr/>
        </p:nvSpPr>
        <p:spPr>
          <a:xfrm>
            <a:off x="7924800" y="4191000"/>
            <a:ext cx="228600" cy="304800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1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263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Lotus</dc:creator>
  <cp:lastModifiedBy>Lotus</cp:lastModifiedBy>
  <cp:revision>112</cp:revision>
  <dcterms:created xsi:type="dcterms:W3CDTF">2019-12-20T13:29:54Z</dcterms:created>
  <dcterms:modified xsi:type="dcterms:W3CDTF">2020-02-01T13:21:49Z</dcterms:modified>
</cp:coreProperties>
</file>