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82" r:id="rId4"/>
    <p:sldId id="264" r:id="rId5"/>
    <p:sldId id="286" r:id="rId6"/>
    <p:sldId id="276" r:id="rId7"/>
    <p:sldId id="277" r:id="rId8"/>
    <p:sldId id="278" r:id="rId9"/>
    <p:sldId id="289" r:id="rId10"/>
    <p:sldId id="290" r:id="rId11"/>
    <p:sldId id="291" r:id="rId12"/>
    <p:sldId id="268" r:id="rId13"/>
    <p:sldId id="287" r:id="rId14"/>
    <p:sldId id="292" r:id="rId15"/>
    <p:sldId id="271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E19D3D6-638A-434F-B8A9-F784B93E8D78}">
          <p14:sldIdLst>
            <p14:sldId id="256"/>
            <p14:sldId id="257"/>
            <p14:sldId id="282"/>
            <p14:sldId id="264"/>
            <p14:sldId id="286"/>
            <p14:sldId id="276"/>
            <p14:sldId id="277"/>
            <p14:sldId id="278"/>
            <p14:sldId id="289"/>
            <p14:sldId id="290"/>
            <p14:sldId id="291"/>
            <p14:sldId id="268"/>
            <p14:sldId id="287"/>
            <p14:sldId id="292"/>
            <p14:sldId id="271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8C33F-C075-4E19-8E3D-F821CF2DED42}" type="doc">
      <dgm:prSet loTypeId="urn:microsoft.com/office/officeart/2005/8/layout/pyramid2" loCatId="list" qsTypeId="urn:microsoft.com/office/officeart/2005/8/quickstyle/simple4" qsCatId="simple" csTypeId="urn:microsoft.com/office/officeart/2005/8/colors/accent1_2" csCatId="accent1" phldr="1"/>
      <dgm:spPr/>
    </dgm:pt>
    <dgm:pt modelId="{000A4C7F-8545-40B3-9A36-1476AE7EA7F0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প্রাপ্তি ও প্রদান হিসাব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D665069-AD76-422B-9604-437BC390FDE6}" type="parTrans" cxnId="{DEF37042-30DE-4EB0-9119-B53B4339993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217D75A-31DB-41A0-BC73-84420B7C6288}" type="sibTrans" cxnId="{DEF37042-30DE-4EB0-9119-B53B4339993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0519811-8796-47A7-AAA4-66E8250CE87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আয়-ব্যয় বিবরণী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AC3BB02-6A2A-4449-AA06-C197CDC1718C}" type="parTrans" cxnId="{2C72DEAE-EF2D-46EA-86EA-2272E5049E9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70C7496-1AD9-42DE-82B3-CCAC8403A9B4}" type="sibTrans" cxnId="{2C72DEAE-EF2D-46EA-86EA-2272E5049E9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3050EA7-CE6A-4D3F-9E3C-62450C2E4BB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আর্থিক অবস্থার বিবরণী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C671981-C17C-430F-B93B-A5B58F29B73F}" type="parTrans" cxnId="{3A691265-20E6-4C17-BEBD-01A8D4A6A39C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E996D8B-17C4-48D8-A201-60D2DAB59BD6}" type="sibTrans" cxnId="{3A691265-20E6-4C17-BEBD-01A8D4A6A39C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9A47AD-FC5F-4815-861D-CB2D43EE67F6}" type="pres">
      <dgm:prSet presAssocID="{2278C33F-C075-4E19-8E3D-F821CF2DED42}" presName="compositeShape" presStyleCnt="0">
        <dgm:presLayoutVars>
          <dgm:dir/>
          <dgm:resizeHandles/>
        </dgm:presLayoutVars>
      </dgm:prSet>
      <dgm:spPr/>
    </dgm:pt>
    <dgm:pt modelId="{85B0FEFF-AD32-4AE3-8EDC-A1EE60266C3E}" type="pres">
      <dgm:prSet presAssocID="{2278C33F-C075-4E19-8E3D-F821CF2DED42}" presName="pyramid" presStyleLbl="node1" presStyleIdx="0" presStyleCnt="1"/>
      <dgm:spPr/>
    </dgm:pt>
    <dgm:pt modelId="{A29B93FE-48F0-4093-BF08-0C6D0D267379}" type="pres">
      <dgm:prSet presAssocID="{2278C33F-C075-4E19-8E3D-F821CF2DED42}" presName="theList" presStyleCnt="0"/>
      <dgm:spPr/>
    </dgm:pt>
    <dgm:pt modelId="{679CD34C-3826-448C-BAF1-D9824C652C95}" type="pres">
      <dgm:prSet presAssocID="{000A4C7F-8545-40B3-9A36-1476AE7EA7F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ACCEB-5135-4736-AC48-26FE654828CB}" type="pres">
      <dgm:prSet presAssocID="{000A4C7F-8545-40B3-9A36-1476AE7EA7F0}" presName="aSpace" presStyleCnt="0"/>
      <dgm:spPr/>
    </dgm:pt>
    <dgm:pt modelId="{EC7B0E82-9086-4D99-9BF7-42409C4DA6EC}" type="pres">
      <dgm:prSet presAssocID="{10519811-8796-47A7-AAA4-66E8250CE87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96A4E-4AF1-4403-B6E9-AF078CED5577}" type="pres">
      <dgm:prSet presAssocID="{10519811-8796-47A7-AAA4-66E8250CE873}" presName="aSpace" presStyleCnt="0"/>
      <dgm:spPr/>
    </dgm:pt>
    <dgm:pt modelId="{832F7433-6747-465F-A368-97BC0951E7A1}" type="pres">
      <dgm:prSet presAssocID="{C3050EA7-CE6A-4D3F-9E3C-62450C2E4BB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6FAC7-6873-4387-A337-6EDDD5F5D0CF}" type="pres">
      <dgm:prSet presAssocID="{C3050EA7-CE6A-4D3F-9E3C-62450C2E4BBB}" presName="aSpace" presStyleCnt="0"/>
      <dgm:spPr/>
    </dgm:pt>
  </dgm:ptLst>
  <dgm:cxnLst>
    <dgm:cxn modelId="{2C72DEAE-EF2D-46EA-86EA-2272E5049E92}" srcId="{2278C33F-C075-4E19-8E3D-F821CF2DED42}" destId="{10519811-8796-47A7-AAA4-66E8250CE873}" srcOrd="1" destOrd="0" parTransId="{EAC3BB02-6A2A-4449-AA06-C197CDC1718C}" sibTransId="{A70C7496-1AD9-42DE-82B3-CCAC8403A9B4}"/>
    <dgm:cxn modelId="{EB8366C6-26B4-4C83-B470-5344B2EE93AB}" type="presOf" srcId="{10519811-8796-47A7-AAA4-66E8250CE873}" destId="{EC7B0E82-9086-4D99-9BF7-42409C4DA6EC}" srcOrd="0" destOrd="0" presId="urn:microsoft.com/office/officeart/2005/8/layout/pyramid2"/>
    <dgm:cxn modelId="{3A691265-20E6-4C17-BEBD-01A8D4A6A39C}" srcId="{2278C33F-C075-4E19-8E3D-F821CF2DED42}" destId="{C3050EA7-CE6A-4D3F-9E3C-62450C2E4BBB}" srcOrd="2" destOrd="0" parTransId="{1C671981-C17C-430F-B93B-A5B58F29B73F}" sibTransId="{DE996D8B-17C4-48D8-A201-60D2DAB59BD6}"/>
    <dgm:cxn modelId="{DEF37042-30DE-4EB0-9119-B53B4339993F}" srcId="{2278C33F-C075-4E19-8E3D-F821CF2DED42}" destId="{000A4C7F-8545-40B3-9A36-1476AE7EA7F0}" srcOrd="0" destOrd="0" parTransId="{BD665069-AD76-422B-9604-437BC390FDE6}" sibTransId="{D217D75A-31DB-41A0-BC73-84420B7C6288}"/>
    <dgm:cxn modelId="{BA3D30A4-4D40-4D71-87A0-B8F1F712C16A}" type="presOf" srcId="{2278C33F-C075-4E19-8E3D-F821CF2DED42}" destId="{F49A47AD-FC5F-4815-861D-CB2D43EE67F6}" srcOrd="0" destOrd="0" presId="urn:microsoft.com/office/officeart/2005/8/layout/pyramid2"/>
    <dgm:cxn modelId="{8B9B048E-4FF6-4FC1-96CD-5C161C9B33EF}" type="presOf" srcId="{C3050EA7-CE6A-4D3F-9E3C-62450C2E4BBB}" destId="{832F7433-6747-465F-A368-97BC0951E7A1}" srcOrd="0" destOrd="0" presId="urn:microsoft.com/office/officeart/2005/8/layout/pyramid2"/>
    <dgm:cxn modelId="{9FE6EDA7-9C73-4494-BA6D-8A753D4730FB}" type="presOf" srcId="{000A4C7F-8545-40B3-9A36-1476AE7EA7F0}" destId="{679CD34C-3826-448C-BAF1-D9824C652C95}" srcOrd="0" destOrd="0" presId="urn:microsoft.com/office/officeart/2005/8/layout/pyramid2"/>
    <dgm:cxn modelId="{B6296464-2931-4459-B38B-3138149A3AFC}" type="presParOf" srcId="{F49A47AD-FC5F-4815-861D-CB2D43EE67F6}" destId="{85B0FEFF-AD32-4AE3-8EDC-A1EE60266C3E}" srcOrd="0" destOrd="0" presId="urn:microsoft.com/office/officeart/2005/8/layout/pyramid2"/>
    <dgm:cxn modelId="{A209CDF3-680E-4577-8163-2C5AA410C5AD}" type="presParOf" srcId="{F49A47AD-FC5F-4815-861D-CB2D43EE67F6}" destId="{A29B93FE-48F0-4093-BF08-0C6D0D267379}" srcOrd="1" destOrd="0" presId="urn:microsoft.com/office/officeart/2005/8/layout/pyramid2"/>
    <dgm:cxn modelId="{ABB084A2-C56C-49BC-BEF2-0EBC48FCB19A}" type="presParOf" srcId="{A29B93FE-48F0-4093-BF08-0C6D0D267379}" destId="{679CD34C-3826-448C-BAF1-D9824C652C95}" srcOrd="0" destOrd="0" presId="urn:microsoft.com/office/officeart/2005/8/layout/pyramid2"/>
    <dgm:cxn modelId="{5FEA15FE-1076-41C2-BAB8-C5A8FB330D7C}" type="presParOf" srcId="{A29B93FE-48F0-4093-BF08-0C6D0D267379}" destId="{C81ACCEB-5135-4736-AC48-26FE654828CB}" srcOrd="1" destOrd="0" presId="urn:microsoft.com/office/officeart/2005/8/layout/pyramid2"/>
    <dgm:cxn modelId="{F6B613BC-D167-4580-AFB7-E289992D486A}" type="presParOf" srcId="{A29B93FE-48F0-4093-BF08-0C6D0D267379}" destId="{EC7B0E82-9086-4D99-9BF7-42409C4DA6EC}" srcOrd="2" destOrd="0" presId="urn:microsoft.com/office/officeart/2005/8/layout/pyramid2"/>
    <dgm:cxn modelId="{24D76B30-120A-4376-8CDC-1B088D42FCCA}" type="presParOf" srcId="{A29B93FE-48F0-4093-BF08-0C6D0D267379}" destId="{4DC96A4E-4AF1-4403-B6E9-AF078CED5577}" srcOrd="3" destOrd="0" presId="urn:microsoft.com/office/officeart/2005/8/layout/pyramid2"/>
    <dgm:cxn modelId="{4F29591A-A13D-4884-AE98-31838AA8D207}" type="presParOf" srcId="{A29B93FE-48F0-4093-BF08-0C6D0D267379}" destId="{832F7433-6747-465F-A368-97BC0951E7A1}" srcOrd="4" destOrd="0" presId="urn:microsoft.com/office/officeart/2005/8/layout/pyramid2"/>
    <dgm:cxn modelId="{C5FDF76B-F473-4974-9DB9-5ED6700FAE88}" type="presParOf" srcId="{A29B93FE-48F0-4093-BF08-0C6D0D267379}" destId="{D256FAC7-6873-4387-A337-6EDDD5F5D0C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0FEFF-AD32-4AE3-8EDC-A1EE60266C3E}">
      <dsp:nvSpPr>
        <dsp:cNvPr id="0" name=""/>
        <dsp:cNvSpPr/>
      </dsp:nvSpPr>
      <dsp:spPr>
        <a:xfrm>
          <a:off x="949959" y="0"/>
          <a:ext cx="4775200" cy="47752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CD34C-3826-448C-BAF1-D9824C652C95}">
      <dsp:nvSpPr>
        <dsp:cNvPr id="0" name=""/>
        <dsp:cNvSpPr/>
      </dsp:nvSpPr>
      <dsp:spPr>
        <a:xfrm>
          <a:off x="3337559" y="480084"/>
          <a:ext cx="3103880" cy="113037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smtClean="0">
              <a:latin typeface="NikoshBAN" pitchFamily="2" charset="0"/>
              <a:cs typeface="NikoshBAN" pitchFamily="2" charset="0"/>
            </a:rPr>
            <a:t>প্রাপ্তি ও প্রদান হিসাব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3392740" y="535265"/>
        <a:ext cx="2993518" cy="1020017"/>
      </dsp:txXfrm>
    </dsp:sp>
    <dsp:sp modelId="{EC7B0E82-9086-4D99-9BF7-42409C4DA6EC}">
      <dsp:nvSpPr>
        <dsp:cNvPr id="0" name=""/>
        <dsp:cNvSpPr/>
      </dsp:nvSpPr>
      <dsp:spPr>
        <a:xfrm>
          <a:off x="3337559" y="1751761"/>
          <a:ext cx="3103880" cy="1130379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smtClean="0">
              <a:latin typeface="NikoshBAN" pitchFamily="2" charset="0"/>
              <a:cs typeface="NikoshBAN" pitchFamily="2" charset="0"/>
            </a:rPr>
            <a:t>আয়-ব্যয় বিবরণী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3392740" y="1806942"/>
        <a:ext cx="2993518" cy="1020017"/>
      </dsp:txXfrm>
    </dsp:sp>
    <dsp:sp modelId="{832F7433-6747-465F-A368-97BC0951E7A1}">
      <dsp:nvSpPr>
        <dsp:cNvPr id="0" name=""/>
        <dsp:cNvSpPr/>
      </dsp:nvSpPr>
      <dsp:spPr>
        <a:xfrm>
          <a:off x="3337559" y="3023438"/>
          <a:ext cx="3103880" cy="1130379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smtClean="0">
              <a:latin typeface="NikoshBAN" pitchFamily="2" charset="0"/>
              <a:cs typeface="NikoshBAN" pitchFamily="2" charset="0"/>
            </a:rPr>
            <a:t>আর্থিক অবস্থার বিবরণী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3392740" y="3078619"/>
        <a:ext cx="2993518" cy="1020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3C3F0-F5B5-42F5-975B-06C1933C730F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34496-874F-4315-AEA6-1C73ED9B8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7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34496-874F-4315-AEA6-1C73ED9B8B3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7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34496-874F-4315-AEA6-1C73ED9B8B3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asaduzzaman&#2534;&#2538;&#2534;&#2539;&#2535;&#2543;&#2542;&#2538;&#2534;&#2534;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44"/>
            <a:ext cx="8763000" cy="6226656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61717" y="53324"/>
            <a:ext cx="82012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 smtClean="0">
                <a:ln w="1905"/>
                <a:pattFill prst="pct90">
                  <a:fgClr>
                    <a:srgbClr val="E7318C"/>
                  </a:fgClr>
                  <a:bgClr>
                    <a:prstClr val="white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000" b="1" dirty="0" smtClean="0">
                <a:ln w="1905"/>
                <a:pattFill prst="pct90">
                  <a:fgClr>
                    <a:srgbClr val="E7318C"/>
                  </a:fgClr>
                  <a:bgClr>
                    <a:prstClr val="white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 সকলকে স্বাগতম</a:t>
            </a:r>
            <a:endParaRPr lang="en-US" sz="6000" b="1" dirty="0">
              <a:ln w="1905"/>
              <a:pattFill prst="pct90">
                <a:fgClr>
                  <a:srgbClr val="E7318C"/>
                </a:fgClr>
                <a:bgClr>
                  <a:prstClr val="white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514600" y="1197553"/>
            <a:ext cx="64770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>
            <a:prstTxWarp prst="textCascadeUp">
              <a:avLst>
                <a:gd name="adj" fmla="val 50837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শুভসকাল</a:t>
            </a:r>
            <a:endParaRPr lang="en-US" sz="400" dirty="0">
              <a:ln w="0"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74" y="4047437"/>
            <a:ext cx="1542491" cy="253376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783" y="9783"/>
            <a:ext cx="1447800" cy="142823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96200" y="9782"/>
            <a:ext cx="1447800" cy="1428233"/>
          </a:xfrm>
          <a:prstGeom prst="rect">
            <a:avLst/>
          </a:prstGeom>
        </p:spPr>
      </p:pic>
      <p:pic>
        <p:nvPicPr>
          <p:cNvPr id="56" name="Picture 55" descr="flowerrul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6029" y="6324600"/>
            <a:ext cx="8610600" cy="533400"/>
          </a:xfrm>
          <a:prstGeom prst="rect">
            <a:avLst/>
          </a:prstGeom>
        </p:spPr>
      </p:pic>
      <p:pic>
        <p:nvPicPr>
          <p:cNvPr id="57" name="Picture 56" descr="Cinema Curtain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7"/>
          <a:stretch>
            <a:fillRect/>
          </a:stretch>
        </p:blipFill>
        <p:spPr bwMode="auto">
          <a:xfrm>
            <a:off x="-6554679" y="-379089"/>
            <a:ext cx="6518393" cy="749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Cinema Curtain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3"/>
          <a:stretch>
            <a:fillRect/>
          </a:stretch>
        </p:blipFill>
        <p:spPr bwMode="auto">
          <a:xfrm>
            <a:off x="9144000" y="-379089"/>
            <a:ext cx="6172200" cy="749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9 -0.01018 L 0.51453 -0.0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2 -4.44444E-6 L -0.49383 -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3855"/>
            <a:ext cx="9144000" cy="6878782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Plaque 2"/>
          <p:cNvSpPr/>
          <p:nvPr/>
        </p:nvSpPr>
        <p:spPr>
          <a:xfrm>
            <a:off x="990600" y="304800"/>
            <a:ext cx="7239000" cy="838200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প্রাপ্তি ও প্রদান হিসাব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555" y="2209800"/>
            <a:ext cx="7620000" cy="2971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 দৈনন্দিন নগদ লেনদেনের সংরক্ষিত হিসাব থেকে বছর শেষে শ্রেণিবদ্ধভাবে এবং সংক্ষিপ্ত আকারে যে হিসাব প্রস্তুত করা হয় তাকে প্রাপ্তি ও প্রদান হিসাব বলা হয়। এতে সকল প্রকার মূলধন ও মুনাফা জাতীয় আয়/নগদ প্রাপ্তি ডেবিট পাশে এবং সকল প্রকার মূলধন ও মুনাফা জাতীয় ব্যয়/নগদ প্রদান ক্রেডিট পাশে হিসাবভুক্ত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245456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930" y="0"/>
            <a:ext cx="9150927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501879"/>
              </p:ext>
            </p:extLst>
          </p:nvPr>
        </p:nvGraphicFramePr>
        <p:xfrm>
          <a:off x="758533" y="761999"/>
          <a:ext cx="76200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219200"/>
                <a:gridCol w="2590800"/>
                <a:gridCol w="1219200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প্রাপ্তি সমূহ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প্রদান সমূহ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l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ব্যালেন্স বি/ডি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মুনাফা জাতীয় প্রদান সমূহ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মুনাফা জাতীয় প্রাপ্তি সমূহ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জাতীয় প্রদান সমূহ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জাতীয় প্রাপ্তি সমূহ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ব্যালেন্স সি/ডি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</a:t>
                      </a:r>
                      <a:endParaRPr lang="en-US" sz="32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1" u="sng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****</a:t>
                      </a:r>
                      <a:endParaRPr lang="en-US" sz="32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u="sng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581400" y="5284836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91400" y="5284836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930" y="0"/>
            <a:ext cx="9150927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04800"/>
            <a:ext cx="3124200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600200"/>
            <a:ext cx="6400800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পারিবারিক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হিসাব প্রস্তুততের ক্ষেত্রে প্রাপ্তি ও প্রদান হিসাব কি ভূমিকা রাখতে পারে?</a:t>
            </a:r>
            <a:endParaRPr lang="en-US" sz="3200" dirty="0"/>
          </a:p>
        </p:txBody>
      </p:sp>
      <p:sp>
        <p:nvSpPr>
          <p:cNvPr id="2" name="Sun 1"/>
          <p:cNvSpPr/>
          <p:nvPr/>
        </p:nvSpPr>
        <p:spPr>
          <a:xfrm>
            <a:off x="1527687" y="3276600"/>
            <a:ext cx="6324600" cy="2971800"/>
          </a:xfrm>
          <a:prstGeom prst="sun">
            <a:avLst/>
          </a:prstGeom>
          <a:noFill/>
          <a:ln w="76200"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০৫ মিনিট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930" y="0"/>
            <a:ext cx="9150927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8610600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পারিবারিক তহিবিল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‍:-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প্রারম্ভিক সম্পদ – প্রারম্ভিক দায়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60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930" y="0"/>
            <a:ext cx="9150927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8625" y="206375"/>
            <a:ext cx="8010524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পরিবারের আয়-ব্যয়ের তালিকা</a:t>
            </a:r>
            <a:endParaRPr lang="bn-BD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327428"/>
              </p:ext>
            </p:extLst>
          </p:nvPr>
        </p:nvGraphicFramePr>
        <p:xfrm>
          <a:off x="392822" y="1495425"/>
          <a:ext cx="8378826" cy="4023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3375"/>
                <a:gridCol w="423545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সমূহ </a:t>
                      </a:r>
                      <a:endParaRPr lang="bn-BD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সমূহ </a:t>
                      </a:r>
                      <a:endParaRPr lang="bn-BD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2250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পরিবারের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সদস্যদের প্রাপ্ত বেতন 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</a:p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বাড়ী ভাড়া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জমি থেকে আয়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বিনিয়োগের সুদ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প্রাপ্তি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রোগী দেখে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আয়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 খাতা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দেখে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আয়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 অনুদান 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প্রাপ্তি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সম্মানী বাব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দ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প্রাপ্তি 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ইত্যাদি।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খাদ্য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সামগ্রী ,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পত্রিকা , বিদ্যুৎ বিল,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গ্যাস, জ্বালানী,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আসবাব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পত্র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বাড়ী ভাড়া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ও সাজ-সরঞ্জাম, 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কাপড় চোপড়, পোশাক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, স্কুল-কলেজের বেতন, বই-পত্র, খাতা-কলম, কাগজ-কালি, চিকিৎসা, ডাক্তার ফি,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পারিবারিক উৎসব, সামাজিক ও ধর্মীয় অনুষ্ঠান, উপহার, চাঁদা, যাতায়াত, কাজের লোকের বেতন, দান-খয়রাত, যাতায়াত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ইত্যাদি।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5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48491"/>
            <a:ext cx="9150927" cy="6858000"/>
          </a:xfrm>
          <a:prstGeom prst="rect">
            <a:avLst/>
          </a:prstGeom>
          <a:noFill/>
          <a:ln w="76200">
            <a:solidFill>
              <a:srgbClr val="0070C0"/>
            </a:solidFill>
            <a:prstDash val="lgDash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304800"/>
            <a:ext cx="3124200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4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070263" y="1884218"/>
            <a:ext cx="7010400" cy="1773382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 তহবিল নির্ণয়ের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 প্রাপ্তি ও প্রদান হিসাব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 কোন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দফাসমূহ আসবে  তা চিহ্নিত কর ।</a:t>
            </a:r>
            <a:endParaRPr lang="en-US" sz="3600" dirty="0">
              <a:solidFill>
                <a:schemeClr val="tx1"/>
              </a:solidFill>
            </a:endParaRPr>
          </a:p>
        </p:txBody>
      </p:sp>
      <p:sp useBgFill="1">
        <p:nvSpPr>
          <p:cNvPr id="5" name="12-Point Star 4"/>
          <p:cNvSpPr/>
          <p:nvPr/>
        </p:nvSpPr>
        <p:spPr>
          <a:xfrm>
            <a:off x="2047009" y="4038600"/>
            <a:ext cx="4800600" cy="2071152"/>
          </a:xfrm>
          <a:prstGeom prst="star12">
            <a:avLst/>
          </a:prstGeom>
          <a:ln>
            <a:solidFill>
              <a:srgbClr val="002060"/>
            </a:solidFill>
            <a:prstDash val="sysDot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০৮ মিনিট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" y="53553"/>
            <a:ext cx="8789823" cy="684436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67000" y="723900"/>
            <a:ext cx="6477000" cy="2209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77735" y="25400"/>
            <a:ext cx="81138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 smtClean="0">
                <a:ln w="1905"/>
                <a:pattFill prst="pct90">
                  <a:fgClr>
                    <a:srgbClr val="E7318C"/>
                  </a:fgClr>
                  <a:bgClr>
                    <a:prstClr val="white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মত তোমাদের সবাইকে </a:t>
            </a:r>
            <a:endParaRPr lang="en-US" sz="4800" b="1" dirty="0">
              <a:ln w="1905"/>
              <a:pattFill prst="pct90">
                <a:fgClr>
                  <a:srgbClr val="E7318C"/>
                </a:fgClr>
                <a:bgClr>
                  <a:prstClr val="white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1204686"/>
            <a:ext cx="6477000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>
            <a:prstTxWarp prst="textCascadeUp">
              <a:avLst>
                <a:gd name="adj" fmla="val 50837"/>
              </a:avLst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" dirty="0">
              <a:ln w="0"/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18" y="4082933"/>
            <a:ext cx="1542491" cy="2533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840" y="35183"/>
            <a:ext cx="1447800" cy="14282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05273" y="25400"/>
            <a:ext cx="1447800" cy="1428233"/>
          </a:xfrm>
          <a:prstGeom prst="rect">
            <a:avLst/>
          </a:prstGeom>
        </p:spPr>
      </p:pic>
      <p:pic>
        <p:nvPicPr>
          <p:cNvPr id="14" name="Picture 13" descr="flowerrule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77" y="6350000"/>
            <a:ext cx="9094624" cy="533400"/>
          </a:xfrm>
          <a:prstGeom prst="rect">
            <a:avLst/>
          </a:prstGeom>
        </p:spPr>
      </p:pic>
      <p:pic>
        <p:nvPicPr>
          <p:cNvPr id="15" name="Picture 14" descr="Cinema Curtain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7"/>
          <a:stretch>
            <a:fillRect/>
          </a:stretch>
        </p:blipFill>
        <p:spPr bwMode="auto">
          <a:xfrm>
            <a:off x="-6461759" y="-228600"/>
            <a:ext cx="6518393" cy="749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inema Curtain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3"/>
          <a:stretch>
            <a:fillRect/>
          </a:stretch>
        </p:blipFill>
        <p:spPr bwMode="auto">
          <a:xfrm>
            <a:off x="9180286" y="-299418"/>
            <a:ext cx="6172200" cy="749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9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9 -0.01018 L 0.51453 -0.0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2 -4.44444E-6 L -0.49383 -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828836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667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7710"/>
            <a:ext cx="9144000" cy="683029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503552"/>
            <a:ext cx="4343400" cy="1081375"/>
          </a:xfrm>
          <a:prstGeom prst="rect">
            <a:avLst/>
          </a:prstGeom>
          <a:noFill/>
          <a:ln w="9525" cap="sq" cmpd="dbl">
            <a:solidFill>
              <a:srgbClr val="002060"/>
            </a:solidFill>
            <a:prstDash val="sysDash"/>
            <a:beve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034" y="2907594"/>
            <a:ext cx="8005765" cy="3539430"/>
          </a:xfrm>
          <a:prstGeom prst="rect">
            <a:avLst/>
          </a:prstGeom>
          <a:pattFill prst="divot">
            <a:fgClr>
              <a:schemeClr val="bg2"/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আসাদুজ্জামান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(হিসাববিজ্ঞান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ডি কে জি এস আইমুন্নেছা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বালিকা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সদর, ময়মনসিংহ।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০১৭১০-৩৬৭৫৩৫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Email-asaduzzaman০৪০৫১৯৮৪০০@gmail.com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-Asad sohel</a:t>
            </a:r>
          </a:p>
          <a:p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50" y="5552598"/>
            <a:ext cx="811359" cy="486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7" y="609600"/>
            <a:ext cx="1991157" cy="2209800"/>
          </a:xfrm>
          <a:prstGeom prst="rect">
            <a:avLst/>
          </a:prstGeom>
          <a:ln w="762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54"/>
            <a:ext cx="9144000" cy="6830291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Dot"/>
          </a:ln>
          <a:effectLst>
            <a:glow rad="203200">
              <a:schemeClr val="accent5">
                <a:satMod val="175000"/>
                <a:alpha val="67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pPr>
              <a:buFont typeface="Arial" pitchFamily="34" charset="0"/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বিষয়: হিসাববিজ্ঞান</a:t>
            </a:r>
          </a:p>
          <a:p>
            <a:pPr>
              <a:buFont typeface="Arial" pitchFamily="34" charset="0"/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অধ্যায়-দ্বাদশ</a:t>
            </a:r>
          </a:p>
          <a:p>
            <a:pPr>
              <a:buFont typeface="Arial" pitchFamily="34" charset="0"/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সময়: 5০ মিনিট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ICT T.T.C FINAL Content Mafiz sir\accontin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438400" cy="312420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9691" y="304800"/>
            <a:ext cx="5029200" cy="1066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en-US" sz="44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709"/>
            <a:ext cx="9144000" cy="6858000"/>
          </a:xfrm>
          <a:prstGeom prst="rect">
            <a:avLst/>
          </a:prstGeom>
          <a:noFill/>
          <a:ln>
            <a:solidFill>
              <a:srgbClr val="002060"/>
            </a:solidFill>
            <a:prstDash val="lgDash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74638"/>
            <a:ext cx="7924800" cy="792162"/>
          </a:xfrm>
          <a:prstGeom prst="rect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শুরুর আগে চল আমরা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কয়েকটি</a:t>
            </a:r>
            <a:r>
              <a:rPr kumimoji="0" lang="bn-BD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ছবি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দেখি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" name="Picture 9" descr="imagesnhg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267200"/>
            <a:ext cx="3666931" cy="2362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 descr="imagesf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3657601" cy="25241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2" name="Picture 11" descr="images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371601"/>
            <a:ext cx="3657600" cy="24383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86814"/>
            <a:ext cx="3733800" cy="21229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0782"/>
            <a:ext cx="9144000" cy="6878782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0"/>
            <a:ext cx="34290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90" y="876300"/>
            <a:ext cx="35814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00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0782"/>
            <a:ext cx="9144000" cy="6878782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77091"/>
            <a:ext cx="2362200" cy="70788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8458200" cy="25545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অধ্যায় শেষে আমরা-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পারিবারিক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আর্থিক বিবরণী প্রস্তুত করতে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পারব।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আত্বকর্মসংস্থানমূলক উদ্যোগের বাজেট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প্রণয়ন ও তার হিসাব সংরক্ষণ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করতে পারব।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-20782"/>
            <a:ext cx="9144000" cy="6878782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914400"/>
            <a:ext cx="8153400" cy="4893647"/>
          </a:xfrm>
          <a:prstGeom prst="rect">
            <a:avLst/>
          </a:prstGeom>
          <a:noFill/>
          <a:ln w="31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পারিবারিক হিসাব ব্যবস্থার ধারণাঃ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মানুষের সুখের ঠিকানা হচ্ছে পারিবারিক বন্ধন।পরিবারের আয়-ব্যয়র  সঠিক হিসাব না থাকলে পরিবারের বিশৃঙ্খলা সৃষ্টি হবে ফলে পরিবারের সুখ-শান্তি বিঘ্নিত হবে। তাই ব্যবসা প্রতিষ্ঠানের মতো পরিবারেও আয়-ব্যয় হিসাব সংরক্ষণ করা খুবই প্রয়োজন।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3855"/>
            <a:ext cx="9144000" cy="6878782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884903"/>
            <a:ext cx="7620000" cy="426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আর্থিক বিবরণী </a:t>
            </a:r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প্রস্তুতকরণ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ঃ-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 আর্থিক অবস্থা এবং আয় ব্যয়ের চিত্র পাওয়ার জন্য আর্থিক বিবরণী প্রস্তুত করা অপরিহার্য। আর্থিক বিবরণীর মাধ্যমে নির্দিষ্ট সময়ের আয় ব্যয়ের চিত্র এবং আর্থিক অবস্থার বিবরণী তৈরির মাধ্যমে পারিবারিক সম্পদ ও দায়ের প্রতিচ্ছবি ফুটে উঠে।। </a:t>
            </a:r>
            <a:endParaRPr lang="bn-BD" sz="3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3855"/>
            <a:ext cx="9144000" cy="6878782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Plaque 3"/>
          <p:cNvSpPr/>
          <p:nvPr/>
        </p:nvSpPr>
        <p:spPr>
          <a:xfrm>
            <a:off x="838200" y="304800"/>
            <a:ext cx="7467600" cy="838200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আর্থিক বিবরণীর ধাপসমূহ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1397000"/>
          <a:ext cx="73914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11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B0FEFF-AD32-4AE3-8EDC-A1EE60266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85B0FEFF-AD32-4AE3-8EDC-A1EE60266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9CD34C-3826-448C-BAF1-D9824C652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679CD34C-3826-448C-BAF1-D9824C652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7B0E82-9086-4D99-9BF7-42409C4DA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EC7B0E82-9086-4D99-9BF7-42409C4DA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2F7433-6747-465F-A368-97BC0951E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832F7433-6747-465F-A368-97BC0951E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429</Words>
  <Application>Microsoft Office PowerPoint</Application>
  <PresentationFormat>On-screen Show (4:3)</PresentationFormat>
  <Paragraphs>68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</dc:title>
  <dc:creator>Windows7 Ultimate</dc:creator>
  <cp:lastModifiedBy>Lotus</cp:lastModifiedBy>
  <cp:revision>348</cp:revision>
  <dcterms:created xsi:type="dcterms:W3CDTF">2006-08-16T00:00:00Z</dcterms:created>
  <dcterms:modified xsi:type="dcterms:W3CDTF">2020-02-01T13:12:42Z</dcterms:modified>
</cp:coreProperties>
</file>