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5" r:id="rId9"/>
    <p:sldId id="262" r:id="rId10"/>
    <p:sldId id="264" r:id="rId11"/>
    <p:sldId id="266" r:id="rId12"/>
    <p:sldId id="267" r:id="rId13"/>
    <p:sldId id="268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EF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182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DFA9-5F50-4727-8324-A7D38BD6E2CD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EF655-76AC-46D7-A8EC-E70701AF4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31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Identity of the presenter and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F655-76AC-46D7-A8EC-E70701AF4C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00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Class activities given here as evaluation.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F655-76AC-46D7-A8EC-E70701AF4C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1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Prepositional verbs shown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F655-76AC-46D7-A8EC-E70701AF4C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90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 on prepositional verbs shown</a:t>
            </a:r>
            <a:r>
              <a:rPr lang="en-US" baseline="0" dirty="0" smtClean="0"/>
              <a:t>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F655-76AC-46D7-A8EC-E70701AF4C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46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Students will be advised to read appropriate preposition from the grammar</a:t>
            </a:r>
            <a:r>
              <a:rPr lang="en-US" baseline="0" dirty="0" smtClean="0"/>
              <a:t>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F655-76AC-46D7-A8EC-E70701AF4C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09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last</a:t>
            </a:r>
            <a:r>
              <a:rPr lang="en-US" baseline="0" dirty="0" smtClean="0"/>
              <a:t> slide of this content. Teacher should inspire the students to attend the next content.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F655-76AC-46D7-A8EC-E70701AF4C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49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 to lead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F655-76AC-46D7-A8EC-E70701AF4C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71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Target.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F655-76AC-46D7-A8EC-E70701AF4C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35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Use of to, into and towards.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F655-76AC-46D7-A8EC-E70701AF4C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00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Sample of using through.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F655-76AC-46D7-A8EC-E70701AF4C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42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Preposition for direction shown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F655-76AC-46D7-A8EC-E70701AF4C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5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Difference between ‘to’ and ‘towards’ shown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F655-76AC-46D7-A8EC-E70701AF4C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13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Preposition for agent shown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F655-76AC-46D7-A8EC-E70701AF4C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81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Preposition for machine,, instrument and device shown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F655-76AC-46D7-A8EC-E70701AF4C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82B3-6B37-4B54-87A5-F54AE346087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86B5-E2C6-4647-B6F2-2C8909731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6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82B3-6B37-4B54-87A5-F54AE346087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86B5-E2C6-4647-B6F2-2C8909731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4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82B3-6B37-4B54-87A5-F54AE346087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86B5-E2C6-4647-B6F2-2C8909731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82B3-6B37-4B54-87A5-F54AE346087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86B5-E2C6-4647-B6F2-2C8909731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0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82B3-6B37-4B54-87A5-F54AE346087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86B5-E2C6-4647-B6F2-2C8909731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82B3-6B37-4B54-87A5-F54AE346087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86B5-E2C6-4647-B6F2-2C8909731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7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82B3-6B37-4B54-87A5-F54AE346087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86B5-E2C6-4647-B6F2-2C8909731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8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82B3-6B37-4B54-87A5-F54AE346087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86B5-E2C6-4647-B6F2-2C8909731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5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82B3-6B37-4B54-87A5-F54AE346087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86B5-E2C6-4647-B6F2-2C8909731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8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82B3-6B37-4B54-87A5-F54AE346087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86B5-E2C6-4647-B6F2-2C8909731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5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82B3-6B37-4B54-87A5-F54AE346087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86B5-E2C6-4647-B6F2-2C8909731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9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682B3-6B37-4B54-87A5-F54AE346087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D86B5-E2C6-4647-B6F2-2C8909731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9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0639" y="3949149"/>
            <a:ext cx="3035380" cy="115294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Welcome</a:t>
            </a:r>
            <a:endParaRPr lang="en-US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6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5034157" cy="3393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 r="3508" b="17935"/>
          <a:stretch/>
        </p:blipFill>
        <p:spPr>
          <a:xfrm flipH="1">
            <a:off x="6298891" y="1135200"/>
            <a:ext cx="6000759" cy="37378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7950" y="576159"/>
            <a:ext cx="5510335" cy="5433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He comes __ bus regularly.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3207" y="3346395"/>
            <a:ext cx="5428964" cy="6493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We open lock _____key.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2734" y="3346395"/>
            <a:ext cx="922739" cy="4770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Book Antiqua" panose="02040602050305030304" pitchFamily="18" charset="0"/>
              </a:rPr>
              <a:t>with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16262" y="560457"/>
            <a:ext cx="601034" cy="55904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 by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3207" y="4309831"/>
            <a:ext cx="5249169" cy="6493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He plays _____ violin.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8961" y="4309831"/>
            <a:ext cx="1099931" cy="4770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with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3" y="3591080"/>
            <a:ext cx="2717204" cy="305784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73206" y="5187127"/>
            <a:ext cx="9013994" cy="139337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u="sng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ok Antiqua" panose="02040602050305030304" pitchFamily="18" charset="0"/>
              </a:rPr>
              <a:t>Preposition for device, instrument or machine.</a:t>
            </a:r>
          </a:p>
          <a:p>
            <a:pPr algn="just"/>
            <a:r>
              <a:rPr lang="en-US" b="1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Different preposition are used for different devices, </a:t>
            </a:r>
          </a:p>
          <a:p>
            <a:pPr algn="just"/>
            <a:r>
              <a:rPr lang="en-US" b="1" i="1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by, with, on </a:t>
            </a:r>
            <a:r>
              <a:rPr lang="en-US" b="1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etc. are used as such type of prepositions</a:t>
            </a:r>
            <a:r>
              <a:rPr lang="en-US" b="1" i="1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.</a:t>
            </a:r>
            <a:endParaRPr lang="en-US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1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5983" y="914400"/>
            <a:ext cx="2570922" cy="68911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anose="02040602050305030304" pitchFamily="18" charset="0"/>
              </a:rPr>
              <a:t>Activities</a:t>
            </a:r>
            <a:endParaRPr lang="en-US" b="1" u="sng" dirty="0"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3913" y="2067339"/>
            <a:ext cx="9316277" cy="4770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anose="02040602050305030304" pitchFamily="18" charset="0"/>
              </a:rPr>
              <a:t>Fill in the blank of the following passage with prepositions.</a:t>
            </a:r>
            <a:endParaRPr lang="en-US" b="1" u="sng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3913" y="3008245"/>
            <a:ext cx="10668000" cy="21981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 smtClean="0">
                <a:latin typeface="Book Antiqua" panose="02040602050305030304" pitchFamily="18" charset="0"/>
              </a:rPr>
              <a:t>Mr. Kamal works (a) _________ Bangladesh Secretariat. He lives (b)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smtClean="0">
                <a:latin typeface="Book Antiqua" panose="02040602050305030304" pitchFamily="18" charset="0"/>
              </a:rPr>
              <a:t>_________ </a:t>
            </a:r>
            <a:r>
              <a:rPr lang="en-US" b="1" dirty="0" err="1" smtClean="0">
                <a:latin typeface="Book Antiqua" panose="02040602050305030304" pitchFamily="18" charset="0"/>
              </a:rPr>
              <a:t>Dhanmodi</a:t>
            </a:r>
            <a:r>
              <a:rPr lang="en-US" b="1" dirty="0" smtClean="0">
                <a:latin typeface="Book Antiqua" panose="02040602050305030304" pitchFamily="18" charset="0"/>
              </a:rPr>
              <a:t> (c)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smtClean="0">
                <a:latin typeface="Book Antiqua" panose="02040602050305030304" pitchFamily="18" charset="0"/>
              </a:rPr>
              <a:t>_________ Dhaka. Every day he wakes up early (d)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smtClean="0">
                <a:latin typeface="Book Antiqua" panose="02040602050305030304" pitchFamily="18" charset="0"/>
              </a:rPr>
              <a:t>_________ the morning and takes a one hour’s walk (e)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smtClean="0">
                <a:latin typeface="Book Antiqua" panose="02040602050305030304" pitchFamily="18" charset="0"/>
              </a:rPr>
              <a:t>_________ </a:t>
            </a:r>
            <a:r>
              <a:rPr lang="en-US" b="1" dirty="0" err="1" smtClean="0">
                <a:latin typeface="Book Antiqua" panose="02040602050305030304" pitchFamily="18" charset="0"/>
              </a:rPr>
              <a:t>Dhanmondi</a:t>
            </a:r>
            <a:r>
              <a:rPr lang="en-US" b="1" dirty="0" smtClean="0">
                <a:latin typeface="Book Antiqua" panose="02040602050305030304" pitchFamily="18" charset="0"/>
              </a:rPr>
              <a:t> Lake.  (f)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smtClean="0">
                <a:latin typeface="Book Antiqua" panose="02040602050305030304" pitchFamily="18" charset="0"/>
              </a:rPr>
              <a:t>_________ 7:30am he comes back (g)</a:t>
            </a:r>
            <a:r>
              <a:rPr lang="en-US" b="1" dirty="0">
                <a:latin typeface="Book Antiqua" panose="02040602050305030304" pitchFamily="18" charset="0"/>
              </a:rPr>
              <a:t> _________</a:t>
            </a:r>
            <a:r>
              <a:rPr lang="en-US" b="1" dirty="0" smtClean="0">
                <a:latin typeface="Book Antiqua" panose="02040602050305030304" pitchFamily="18" charset="0"/>
              </a:rPr>
              <a:t> his residence. When it is 8, he enters (h)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smtClean="0">
                <a:latin typeface="Book Antiqua" panose="02040602050305030304" pitchFamily="18" charset="0"/>
              </a:rPr>
              <a:t>_________ his wash room and completes his bath. He goes (</a:t>
            </a:r>
            <a:r>
              <a:rPr lang="en-US" b="1" dirty="0" err="1" smtClean="0">
                <a:latin typeface="Book Antiqua" panose="02040602050305030304" pitchFamily="18" charset="0"/>
              </a:rPr>
              <a:t>i</a:t>
            </a:r>
            <a:r>
              <a:rPr lang="en-US" b="1" dirty="0" smtClean="0">
                <a:latin typeface="Book Antiqua" panose="02040602050305030304" pitchFamily="18" charset="0"/>
              </a:rPr>
              <a:t>)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smtClean="0">
                <a:latin typeface="Book Antiqua" panose="02040602050305030304" pitchFamily="18" charset="0"/>
              </a:rPr>
              <a:t>_________ his office (j)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smtClean="0">
                <a:latin typeface="Book Antiqua" panose="02040602050305030304" pitchFamily="18" charset="0"/>
              </a:rPr>
              <a:t>_________ a car of his own at 9am. </a:t>
            </a:r>
            <a:endParaRPr lang="en-US" b="1" dirty="0"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291" r="-2188" b="12916"/>
          <a:stretch/>
        </p:blipFill>
        <p:spPr>
          <a:xfrm>
            <a:off x="0" y="19050"/>
            <a:ext cx="12458700" cy="6838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4250" y="247650"/>
            <a:ext cx="3437382" cy="5387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latin typeface="Book Antiqua" panose="02040602050305030304" pitchFamily="18" charset="0"/>
              </a:rPr>
              <a:t>Dhanmondi</a:t>
            </a:r>
            <a:r>
              <a:rPr lang="en-US" b="1" dirty="0" smtClean="0">
                <a:latin typeface="Book Antiqua" panose="02040602050305030304" pitchFamily="18" charset="0"/>
              </a:rPr>
              <a:t> Lake</a:t>
            </a:r>
            <a:endParaRPr lang="en-US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46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>
            <a:off x="185533" y="4830400"/>
            <a:ext cx="5367128" cy="1249553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99" y="218380"/>
            <a:ext cx="4490169" cy="26705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3"/>
          <a:stretch/>
        </p:blipFill>
        <p:spPr>
          <a:xfrm>
            <a:off x="8441632" y="209538"/>
            <a:ext cx="3633411" cy="64594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/>
          <a:stretch/>
        </p:blipFill>
        <p:spPr>
          <a:xfrm>
            <a:off x="185533" y="223416"/>
            <a:ext cx="3567150" cy="26843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5533" y="3087758"/>
            <a:ext cx="3703984" cy="490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400" b="1" dirty="0" smtClean="0">
                <a:latin typeface="Book Antiqua" panose="02040602050305030304" pitchFamily="18" charset="0"/>
              </a:rPr>
              <a:t>They are looking for something.</a:t>
            </a:r>
            <a:endParaRPr 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2281" y="3087758"/>
            <a:ext cx="4366587" cy="490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400" b="1" dirty="0" smtClean="0">
                <a:latin typeface="Book Antiqua" panose="02040602050305030304" pitchFamily="18" charset="0"/>
              </a:rPr>
              <a:t>The baby laughs at his mother.</a:t>
            </a:r>
            <a:endParaRPr 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25296" y="2974052"/>
            <a:ext cx="1361151" cy="646552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362632" y="2997696"/>
            <a:ext cx="1312153" cy="633399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-245388" y="3399164"/>
            <a:ext cx="7996140" cy="1603513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The man is knocking at the door</a:t>
            </a:r>
            <a:endParaRPr lang="en-US" sz="36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68159" y="3886164"/>
            <a:ext cx="2515905" cy="633399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TextBox 12"/>
          <p:cNvSpPr txBox="1"/>
          <p:nvPr/>
        </p:nvSpPr>
        <p:spPr>
          <a:xfrm>
            <a:off x="352728" y="4896660"/>
            <a:ext cx="4166263" cy="10933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Look for = verb + preposition</a:t>
            </a:r>
          </a:p>
          <a:p>
            <a:r>
              <a:rPr lang="en-US" b="1" dirty="0" smtClean="0">
                <a:latin typeface="Book Antiqua" panose="02040602050305030304" pitchFamily="18" charset="0"/>
              </a:rPr>
              <a:t>Laughs at = verb + preposition</a:t>
            </a:r>
          </a:p>
          <a:p>
            <a:r>
              <a:rPr lang="en-US" b="1" dirty="0" smtClean="0">
                <a:latin typeface="Book Antiqua" panose="02040602050305030304" pitchFamily="18" charset="0"/>
              </a:rPr>
              <a:t>Knock at = verb +preposition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5533" y="6278733"/>
            <a:ext cx="7875873" cy="38711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>
              <a:lnSpc>
                <a:spcPts val="1650"/>
              </a:lnSpc>
            </a:pPr>
            <a:r>
              <a:rPr lang="en-US" b="1" dirty="0" smtClean="0">
                <a:solidFill>
                  <a:srgbClr val="C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A </a:t>
            </a:r>
            <a:r>
              <a:rPr lang="en-US" b="1" dirty="0">
                <a:solidFill>
                  <a:srgbClr val="C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verb followed by a </a:t>
            </a:r>
            <a:r>
              <a:rPr lang="en-US" b="1" dirty="0" smtClean="0">
                <a:solidFill>
                  <a:srgbClr val="C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preposition is called a prepositional verb.</a:t>
            </a:r>
            <a:endParaRPr lang="en-US" sz="3200" b="1" dirty="0">
              <a:solidFill>
                <a:srgbClr val="C0000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22234" y="4830400"/>
            <a:ext cx="2439172" cy="1249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Prepositional verb</a:t>
            </a:r>
            <a:endParaRPr lang="en-US" sz="28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982345" y="3886164"/>
            <a:ext cx="1389714" cy="67135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9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0" grpId="1" animBg="1"/>
      <p:bldP spid="13" grpId="0"/>
      <p:bldP spid="14" grpId="0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44" y="265043"/>
            <a:ext cx="10727634" cy="7421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anose="02040602050305030304" pitchFamily="18" charset="0"/>
              </a:rPr>
              <a:t>Some of the frequently used </a:t>
            </a:r>
            <a:r>
              <a:rPr lang="en-US" b="1" dirty="0" smtClean="0">
                <a:latin typeface="Book Antiqua" panose="02040602050305030304" pitchFamily="18" charset="0"/>
              </a:rPr>
              <a:t>prepositional</a:t>
            </a:r>
            <a:r>
              <a:rPr lang="en-US" b="1" dirty="0">
                <a:latin typeface="Book Antiqua" panose="02040602050305030304" pitchFamily="18" charset="0"/>
              </a:rPr>
              <a:t> </a:t>
            </a:r>
            <a:r>
              <a:rPr lang="en-US" b="1" dirty="0" smtClean="0">
                <a:latin typeface="Book Antiqua" panose="02040602050305030304" pitchFamily="18" charset="0"/>
              </a:rPr>
              <a:t>verbs </a:t>
            </a:r>
            <a:r>
              <a:rPr lang="en-US" b="1" dirty="0">
                <a:latin typeface="Book Antiqua" panose="02040602050305030304" pitchFamily="18" charset="0"/>
              </a:rPr>
              <a:t>are, </a:t>
            </a:r>
            <a:r>
              <a:rPr lang="en-US" b="1" i="1" dirty="0">
                <a:latin typeface="Book Antiqua" panose="02040602050305030304" pitchFamily="18" charset="0"/>
              </a:rPr>
              <a:t>laugh at, knock at, listen to, </a:t>
            </a:r>
            <a:endParaRPr lang="en-US" b="1" i="1" dirty="0" smtClean="0">
              <a:latin typeface="Book Antiqua" panose="02040602050305030304" pitchFamily="18" charset="0"/>
            </a:endParaRPr>
          </a:p>
          <a:p>
            <a:r>
              <a:rPr lang="en-US" b="1" i="1" dirty="0" smtClean="0">
                <a:latin typeface="Book Antiqua" panose="02040602050305030304" pitchFamily="18" charset="0"/>
              </a:rPr>
              <a:t>look </a:t>
            </a:r>
            <a:r>
              <a:rPr lang="en-US" b="1" i="1" dirty="0">
                <a:latin typeface="Book Antiqua" panose="02040602050305030304" pitchFamily="18" charset="0"/>
              </a:rPr>
              <a:t>at, </a:t>
            </a:r>
            <a:r>
              <a:rPr lang="en-US" b="1" i="1" dirty="0" smtClean="0">
                <a:latin typeface="Book Antiqua" panose="02040602050305030304" pitchFamily="18" charset="0"/>
              </a:rPr>
              <a:t>look </a:t>
            </a:r>
            <a:r>
              <a:rPr lang="en-US" b="1" i="1" dirty="0">
                <a:latin typeface="Book Antiqua" panose="02040602050305030304" pitchFamily="18" charset="0"/>
              </a:rPr>
              <a:t>for, look after, wait for, agree to, agree with, talk about, talked </a:t>
            </a:r>
            <a:r>
              <a:rPr lang="en-US" b="1" i="1" dirty="0" smtClean="0">
                <a:latin typeface="Book Antiqua" panose="02040602050305030304" pitchFamily="18" charset="0"/>
              </a:rPr>
              <a:t>to etc.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244" y="4704522"/>
            <a:ext cx="11164956" cy="18780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 smtClean="0">
                <a:latin typeface="Book Antiqua" panose="02040602050305030304" pitchFamily="18" charset="0"/>
              </a:rPr>
              <a:t>I looked (a)________ the house. I went there and knocked (b)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smtClean="0">
                <a:latin typeface="Book Antiqua" panose="02040602050305030304" pitchFamily="18" charset="0"/>
              </a:rPr>
              <a:t>________ the door. A man opened the door and talked (c)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smtClean="0">
                <a:latin typeface="Book Antiqua" panose="02040602050305030304" pitchFamily="18" charset="0"/>
              </a:rPr>
              <a:t>________ me. He asked me if I was looking (d)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smtClean="0">
                <a:latin typeface="Book Antiqua" panose="02040602050305030304" pitchFamily="18" charset="0"/>
              </a:rPr>
              <a:t>________ someone or something. I answered that I was just listening (e) ________ a sweet recitation of Quran. He said to me, “We believe (f)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smtClean="0">
                <a:latin typeface="Book Antiqua" panose="02040602050305030304" pitchFamily="18" charset="0"/>
              </a:rPr>
              <a:t>________ Allah.” I said (g)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smtClean="0">
                <a:latin typeface="Book Antiqua" panose="02040602050305030304" pitchFamily="18" charset="0"/>
              </a:rPr>
              <a:t>________ him that I also. We always should abide (h)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smtClean="0">
                <a:latin typeface="Book Antiqua" panose="02040602050305030304" pitchFamily="18" charset="0"/>
              </a:rPr>
              <a:t>________ Allah and should rely (</a:t>
            </a:r>
            <a:r>
              <a:rPr lang="en-US" b="1" dirty="0" err="1" smtClean="0">
                <a:latin typeface="Book Antiqua" panose="02040602050305030304" pitchFamily="18" charset="0"/>
              </a:rPr>
              <a:t>i</a:t>
            </a:r>
            <a:r>
              <a:rPr lang="en-US" b="1" dirty="0" smtClean="0">
                <a:latin typeface="Book Antiqua" panose="02040602050305030304" pitchFamily="18" charset="0"/>
              </a:rPr>
              <a:t>)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smtClean="0">
                <a:latin typeface="Book Antiqua" panose="02040602050305030304" pitchFamily="18" charset="0"/>
              </a:rPr>
              <a:t>________ him in any situation. I agreed (j) ________ the man.</a:t>
            </a:r>
            <a:endParaRPr lang="en-US" b="1" dirty="0"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802" y="1285461"/>
            <a:ext cx="3752850" cy="2752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22244" y="4161182"/>
            <a:ext cx="9852991" cy="3975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Fill in the blank of the following passage with prepositional verbs.</a:t>
            </a:r>
            <a:endParaRPr lang="en-US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72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150" y="5281394"/>
            <a:ext cx="11053594" cy="7353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Sometimes certain verbs, nouns and adjectives are followed by certain </a:t>
            </a:r>
          </a:p>
          <a:p>
            <a:r>
              <a:rPr lang="en-US" b="1" dirty="0" smtClean="0">
                <a:latin typeface="Book Antiqua" panose="02040602050305030304" pitchFamily="18" charset="0"/>
              </a:rPr>
              <a:t>prepositions. These prepositions are known as appropriate prepositions.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149" y="6165350"/>
            <a:ext cx="10815851" cy="55101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Without these appropriate prepositions sentences do not make sense.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62462" y="163123"/>
            <a:ext cx="1633091" cy="537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Follow</a:t>
            </a:r>
            <a:endParaRPr lang="en-US" sz="3600" b="1" u="sng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149" y="1014156"/>
            <a:ext cx="9371099" cy="7266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latin typeface="Book Antiqua" panose="02040602050305030304" pitchFamily="18" charset="0"/>
              </a:rPr>
              <a:t>We </a:t>
            </a:r>
            <a:r>
              <a:rPr lang="en-US" sz="44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agree</a:t>
            </a:r>
            <a:r>
              <a:rPr lang="en-US" sz="4400" b="1" dirty="0" smtClean="0">
                <a:latin typeface="Book Antiqua" panose="02040602050305030304" pitchFamily="18" charset="0"/>
              </a:rPr>
              <a:t> </a:t>
            </a:r>
            <a:r>
              <a:rPr lang="en-US" sz="44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to</a:t>
            </a:r>
            <a:r>
              <a:rPr lang="en-US" sz="4400" b="1" dirty="0" smtClean="0">
                <a:latin typeface="Book Antiqua" panose="02040602050305030304" pitchFamily="18" charset="0"/>
              </a:rPr>
              <a:t> participate in the event.</a:t>
            </a:r>
            <a:endParaRPr lang="en-US" sz="4400" b="1" dirty="0">
              <a:latin typeface="Book Antiqua" panose="02040602050305030304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1600200" y="1065600"/>
            <a:ext cx="1435608" cy="122040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37360" y="2237862"/>
            <a:ext cx="1161288" cy="5610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smtClean="0">
                <a:latin typeface="Book Antiqua" panose="02040602050305030304" pitchFamily="18" charset="0"/>
              </a:rPr>
              <a:t>verb</a:t>
            </a:r>
            <a:endParaRPr lang="en-US" sz="3600" b="1" dirty="0">
              <a:latin typeface="Book Antiqua" panose="02040602050305030304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3103501" y="1065600"/>
            <a:ext cx="590675" cy="122040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72968" y="2286000"/>
            <a:ext cx="5212080" cy="7315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Appropriate preposition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148" y="3140341"/>
            <a:ext cx="9371099" cy="7266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latin typeface="Book Antiqua" panose="02040602050305030304" pitchFamily="18" charset="0"/>
              </a:rPr>
              <a:t>We </a:t>
            </a:r>
            <a:r>
              <a:rPr lang="en-US" sz="40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agree</a:t>
            </a:r>
            <a:r>
              <a:rPr lang="en-US" sz="4000" b="1" dirty="0" smtClean="0">
                <a:latin typeface="Book Antiqua" panose="02040602050305030304" pitchFamily="18" charset="0"/>
              </a:rPr>
              <a:t> </a:t>
            </a:r>
            <a:r>
              <a:rPr lang="en-US" sz="40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with</a:t>
            </a:r>
            <a:r>
              <a:rPr lang="en-US" sz="4000" b="1" dirty="0" smtClean="0">
                <a:latin typeface="Book Antiqua" panose="02040602050305030304" pitchFamily="18" charset="0"/>
              </a:rPr>
              <a:t> participate in the event.</a:t>
            </a:r>
            <a:endParaRPr lang="en-US" sz="4000" b="1" dirty="0">
              <a:latin typeface="Book Antiqua" panose="02040602050305030304" pitchFamily="18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1545336" y="3173497"/>
            <a:ext cx="1298448" cy="122040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Callout 11"/>
          <p:cNvSpPr/>
          <p:nvPr/>
        </p:nvSpPr>
        <p:spPr>
          <a:xfrm>
            <a:off x="2907792" y="3173497"/>
            <a:ext cx="1243584" cy="122040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07792" y="4391150"/>
            <a:ext cx="6071616" cy="7315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Not appropriate preposition</a:t>
            </a:r>
            <a:endParaRPr lang="en-US" b="1" dirty="0">
              <a:latin typeface="Book Antiqua" panose="0204060205030503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1" y="431856"/>
            <a:ext cx="1411503" cy="1460176"/>
          </a:xfrm>
          <a:prstGeom prst="rect">
            <a:avLst/>
          </a:prstGeom>
        </p:spPr>
      </p:pic>
      <p:sp>
        <p:nvSpPr>
          <p:cNvPr id="16" name="Multiply 15"/>
          <p:cNvSpPr/>
          <p:nvPr/>
        </p:nvSpPr>
        <p:spPr>
          <a:xfrm>
            <a:off x="10273028" y="2938914"/>
            <a:ext cx="713232" cy="1101229"/>
          </a:xfrm>
          <a:prstGeom prst="mathMultiply">
            <a:avLst>
              <a:gd name="adj1" fmla="val 106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3916" y="4371708"/>
            <a:ext cx="1161288" cy="5610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smtClean="0">
                <a:latin typeface="Book Antiqua" panose="02040602050305030304" pitchFamily="18" charset="0"/>
              </a:rPr>
              <a:t>verb</a:t>
            </a:r>
            <a:endParaRPr lang="en-US" sz="36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8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/>
      <p:bldP spid="8" grpId="0" animBg="1"/>
      <p:bldP spid="9" grpId="0"/>
      <p:bldP spid="10" grpId="0"/>
      <p:bldP spid="11" grpId="0" animBg="1"/>
      <p:bldP spid="12" grpId="0" animBg="1"/>
      <p:bldP spid="13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520" y="402336"/>
            <a:ext cx="10936224" cy="3529584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latin typeface="Book Antiqua" panose="02040602050305030304" pitchFamily="18" charset="0"/>
              </a:rPr>
              <a:t>See you again in the third content</a:t>
            </a:r>
          </a:p>
        </p:txBody>
      </p:sp>
    </p:spTree>
    <p:extLst>
      <p:ext uri="{BB962C8B-B14F-4D97-AF65-F5344CB8AC3E}">
        <p14:creationId xmlns:p14="http://schemas.microsoft.com/office/powerpoint/2010/main" val="10807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714" y="2714171"/>
            <a:ext cx="3135085" cy="58057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Introduction</a:t>
            </a:r>
            <a:endParaRPr lang="en-US" b="1" u="sng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714" y="3468917"/>
            <a:ext cx="6063816" cy="31066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Mafuza</a:t>
            </a:r>
            <a:r>
              <a:rPr lang="en-US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Akter</a:t>
            </a:r>
            <a:endParaRPr lang="en-US" sz="24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Lecturer  (English)</a:t>
            </a:r>
          </a:p>
          <a:p>
            <a:r>
              <a:rPr lang="en-US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Kushtia</a:t>
            </a:r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City </a:t>
            </a:r>
            <a:r>
              <a:rPr lang="en-US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Collge,Kushtia</a:t>
            </a:r>
            <a:endParaRPr lang="en-US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US" sz="2800" b="1" u="sng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Presentation made for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Class-Xi-Xii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English 2</a:t>
            </a:r>
            <a:r>
              <a:rPr lang="en-US" b="1" baseline="30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nd</a:t>
            </a:r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Paper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Grammar item</a:t>
            </a:r>
            <a:endParaRPr lang="en-US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6017"/>
            <a:ext cx="3578087" cy="2539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4705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119173" y="2545338"/>
            <a:ext cx="1062225" cy="5433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528273" y="2127925"/>
            <a:ext cx="797997" cy="4238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25832" y="2981392"/>
            <a:ext cx="953681" cy="5433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7200" y="2589366"/>
            <a:ext cx="447607" cy="4240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869566" y="2620582"/>
            <a:ext cx="470353" cy="3928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815351" y="3013435"/>
            <a:ext cx="607996" cy="5433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39381" y="3439943"/>
            <a:ext cx="1086926" cy="5433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76384" y="3942338"/>
            <a:ext cx="409433" cy="4650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60410" y="932975"/>
            <a:ext cx="8907143" cy="5081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What kind of mistakes have you followed in the passage?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6053" y="4624512"/>
            <a:ext cx="4296596" cy="5857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Mistakes on prepositions.</a:t>
            </a:r>
            <a:endParaRPr lang="en-US" b="1" u="sng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1568" y="5334491"/>
            <a:ext cx="8825255" cy="9182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ook Antiqua" panose="02040602050305030304" pitchFamily="18" charset="0"/>
              </a:rPr>
              <a:t>Let us discuss preposition today.</a:t>
            </a:r>
            <a:endParaRPr lang="en-US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7996" y="308403"/>
            <a:ext cx="8770665" cy="5081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Do you find any mistake here, what are they?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6829" y="6299871"/>
            <a:ext cx="4837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Continuation from  content-1</a:t>
            </a:r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2434863" y="2006688"/>
            <a:ext cx="9170505" cy="2438770"/>
            <a:chOff x="2434863" y="2006688"/>
            <a:chExt cx="9170505" cy="2438770"/>
          </a:xfrm>
        </p:grpSpPr>
        <p:sp>
          <p:nvSpPr>
            <p:cNvPr id="2" name="Rectangle 1"/>
            <p:cNvSpPr/>
            <p:nvPr/>
          </p:nvSpPr>
          <p:spPr>
            <a:xfrm>
              <a:off x="2554520" y="2098128"/>
              <a:ext cx="8812695" cy="22812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b="1" dirty="0">
                  <a:latin typeface="Book Antiqua" panose="02040602050305030304" pitchFamily="18" charset="0"/>
                  <a:ea typeface="Calibri" panose="020F0502020204030204" pitchFamily="34" charset="0"/>
                  <a:cs typeface="Vrinda" panose="02000600000000000000" pitchFamily="2" charset="0"/>
                </a:rPr>
                <a:t>I am Mr. </a:t>
              </a:r>
              <a:r>
                <a:rPr lang="en-US" sz="2800" b="1" dirty="0" err="1">
                  <a:latin typeface="Book Antiqua" panose="02040602050305030304" pitchFamily="18" charset="0"/>
                  <a:ea typeface="Calibri" panose="020F0502020204030204" pitchFamily="34" charset="0"/>
                  <a:cs typeface="Vrinda" panose="02000600000000000000" pitchFamily="2" charset="0"/>
                </a:rPr>
                <a:t>Kirikichi</a:t>
              </a:r>
              <a:r>
                <a:rPr lang="en-US" sz="2800" b="1" dirty="0">
                  <a:latin typeface="Book Antiqua" panose="02040602050305030304" pitchFamily="18" charset="0"/>
                  <a:ea typeface="Calibri" panose="020F0502020204030204" pitchFamily="34" charset="0"/>
                  <a:cs typeface="Vrinda" panose="02000600000000000000" pitchFamily="2" charset="0"/>
                </a:rPr>
                <a:t>. I am an English man. I lived into London to 10 years. I came under London at 2005.One day I went from Queen Elizabeth for meet her. I made a long discussion above her. She advised me in tell English correctly. </a:t>
              </a:r>
              <a:endParaRPr lang="en-US" sz="2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Vrinda" panose="02000600000000000000" pitchFamily="2" charset="0"/>
              </a:endParaRPr>
            </a:p>
          </p:txBody>
        </p:sp>
        <p:sp>
          <p:nvSpPr>
            <p:cNvPr id="18" name="Rounded Rectangular Callout 17"/>
            <p:cNvSpPr/>
            <p:nvPr/>
          </p:nvSpPr>
          <p:spPr>
            <a:xfrm>
              <a:off x="2434863" y="2006688"/>
              <a:ext cx="9170505" cy="2438770"/>
            </a:xfrm>
            <a:prstGeom prst="wedgeRoundRectCallout">
              <a:avLst>
                <a:gd name="adj1" fmla="val -57916"/>
                <a:gd name="adj2" fmla="val -87471"/>
                <a:gd name="adj3" fmla="val 16667"/>
              </a:avLst>
            </a:prstGeom>
            <a:noFill/>
            <a:ln>
              <a:solidFill>
                <a:schemeClr val="tx1">
                  <a:alpha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690" y="-89581"/>
            <a:ext cx="4601706" cy="726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mph" presetSubtype="1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>
            <a:off x="640080" y="1042416"/>
            <a:ext cx="10698480" cy="4443984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10128" y="1243584"/>
            <a:ext cx="4572000" cy="7132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Learning outcomes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9848" y="2642616"/>
            <a:ext cx="9052560" cy="21579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After we have completed this lesson, we will be able to…</a:t>
            </a:r>
          </a:p>
          <a:p>
            <a:r>
              <a:rPr lang="en-US" b="1" dirty="0">
                <a:latin typeface="Book Antiqua" panose="02040602050305030304" pitchFamily="18" charset="0"/>
              </a:rPr>
              <a:t>i</a:t>
            </a:r>
            <a:r>
              <a:rPr lang="en-US" b="1" dirty="0" smtClean="0">
                <a:latin typeface="Book Antiqua" panose="02040602050305030304" pitchFamily="18" charset="0"/>
              </a:rPr>
              <a:t>dentify prepositions</a:t>
            </a:r>
          </a:p>
          <a:p>
            <a:r>
              <a:rPr lang="en-US" b="1" dirty="0">
                <a:latin typeface="Book Antiqua" panose="02040602050305030304" pitchFamily="18" charset="0"/>
              </a:rPr>
              <a:t>f</a:t>
            </a:r>
            <a:r>
              <a:rPr lang="en-US" b="1" dirty="0" smtClean="0">
                <a:latin typeface="Book Antiqua" panose="02040602050305030304" pitchFamily="18" charset="0"/>
              </a:rPr>
              <a:t>ill in the blank with prepositions.</a:t>
            </a:r>
            <a:endParaRPr lang="en-US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84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bg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263989"/>
            <a:ext cx="3566160" cy="20065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5" r="5805" b="16255"/>
          <a:stretch/>
        </p:blipFill>
        <p:spPr>
          <a:xfrm>
            <a:off x="5897880" y="249936"/>
            <a:ext cx="2176271" cy="2907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0" r="25867" b="11999"/>
          <a:stretch/>
        </p:blipFill>
        <p:spPr>
          <a:xfrm>
            <a:off x="8321040" y="2339324"/>
            <a:ext cx="3566160" cy="21055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1040" y="4626148"/>
            <a:ext cx="3566159" cy="2157816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40" y="3882345"/>
            <a:ext cx="1600200" cy="297565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74320" y="603202"/>
            <a:ext cx="5888736" cy="1883664"/>
          </a:xfrm>
          <a:prstGeom prst="rightArrow">
            <a:avLst>
              <a:gd name="adj1" fmla="val 50000"/>
              <a:gd name="adj2" fmla="val 7233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Vrinda" panose="02000600000000000000" pitchFamily="2" charset="0"/>
              </a:rPr>
              <a:t>He is going __ the library.</a:t>
            </a:r>
            <a:endParaRPr lang="en-US" sz="3200" dirty="0">
              <a:latin typeface="Book Antiqua" panose="0204060205030503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4320" y="2678469"/>
            <a:ext cx="7799831" cy="1665049"/>
          </a:xfrm>
          <a:prstGeom prst="rightArrow">
            <a:avLst>
              <a:gd name="adj1" fmla="val 60983"/>
              <a:gd name="adj2" fmla="val 8514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pc="-50" dirty="0" smtClean="0">
                <a:latin typeface="Book Antiqua" panose="02040602050305030304" pitchFamily="18" charset="0"/>
                <a:ea typeface="Times New Roman" panose="02020603050405020304" pitchFamily="18" charset="0"/>
                <a:cs typeface="Vrinda" panose="02000600000000000000" pitchFamily="2" charset="0"/>
              </a:rPr>
              <a:t>The man is jumping ____the </a:t>
            </a:r>
            <a:r>
              <a:rPr lang="en-US" sz="3200" spc="-50" dirty="0">
                <a:latin typeface="Book Antiqua" panose="02040602050305030304" pitchFamily="18" charset="0"/>
                <a:ea typeface="Times New Roman" panose="02020603050405020304" pitchFamily="18" charset="0"/>
                <a:cs typeface="Vrinda" panose="02000600000000000000" pitchFamily="2" charset="0"/>
              </a:rPr>
              <a:t>river.</a:t>
            </a:r>
            <a:endParaRPr lang="en-US" sz="3200" spc="-50" dirty="0">
              <a:latin typeface="Book Antiqua" panose="0204060205030503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74320" y="4626148"/>
            <a:ext cx="6103620" cy="2145903"/>
          </a:xfrm>
          <a:prstGeom prst="rightArrow">
            <a:avLst>
              <a:gd name="adj1" fmla="val 67045"/>
              <a:gd name="adj2" fmla="val 8323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Book Antiqua" panose="02040602050305030304" pitchFamily="18" charset="0"/>
                <a:ea typeface="Times New Roman" panose="02020603050405020304" pitchFamily="18" charset="0"/>
                <a:cs typeface="Vrinda" panose="02000600000000000000" pitchFamily="2" charset="0"/>
              </a:rPr>
              <a:t>They saw a </a:t>
            </a:r>
            <a:r>
              <a:rPr lang="en-US" sz="32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Vrinda" panose="02000600000000000000" pitchFamily="2" charset="0"/>
              </a:rPr>
              <a:t>bear coming   ________ them.</a:t>
            </a:r>
            <a:endParaRPr lang="en-US" sz="3200" dirty="0">
              <a:latin typeface="Book Antiqua" panose="0204060205030503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3472" y="1248980"/>
            <a:ext cx="649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Vrinda" panose="02000600000000000000" pitchFamily="2" charset="0"/>
              </a:rPr>
              <a:t>to</a:t>
            </a:r>
            <a:endParaRPr lang="en-US" sz="3200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7911" y="3205828"/>
            <a:ext cx="1234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Vrinda" panose="02000600000000000000" pitchFamily="2" charset="0"/>
              </a:rPr>
              <a:t>into</a:t>
            </a:r>
            <a:endParaRPr lang="en-US" sz="3200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" y="5625947"/>
            <a:ext cx="1865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Vrinda" panose="02000600000000000000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Vrinda" panose="02000600000000000000" pitchFamily="2" charset="0"/>
              </a:rPr>
              <a:t>towards</a:t>
            </a:r>
            <a:endParaRPr lang="en-US" sz="3200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5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544" y="6096001"/>
            <a:ext cx="6197600" cy="5225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They are passing _______forest.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6736" y="6066971"/>
            <a:ext cx="1393372" cy="5515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through</a:t>
            </a:r>
            <a:endParaRPr 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7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85000">
              <a:srgbClr val="00206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anose="02040602050305030304" pitchFamily="18" charset="0"/>
              </a:rPr>
              <a:t>What do we guess by  ‘to’ into, towards and through’?</a:t>
            </a:r>
          </a:p>
          <a:p>
            <a:pPr algn="ctr"/>
            <a:endParaRPr lang="en-US" sz="3200" b="1" dirty="0">
              <a:latin typeface="Book Antiqua" panose="02040602050305030304" pitchFamily="18" charset="0"/>
            </a:endParaRPr>
          </a:p>
          <a:p>
            <a:pPr algn="ctr"/>
            <a:endParaRPr lang="en-US" sz="3200" b="1" dirty="0" smtClean="0">
              <a:latin typeface="Book Antiqua" panose="02040602050305030304" pitchFamily="18" charset="0"/>
            </a:endParaRPr>
          </a:p>
          <a:p>
            <a:pPr algn="ctr"/>
            <a:endParaRPr lang="en-US" sz="3200" b="1" dirty="0">
              <a:latin typeface="Book Antiqua" panose="02040602050305030304" pitchFamily="18" charset="0"/>
            </a:endParaRPr>
          </a:p>
          <a:p>
            <a:pPr algn="ctr"/>
            <a:endParaRPr lang="en-US" sz="3200" b="1" dirty="0" smtClean="0">
              <a:latin typeface="Book Antiqua" panose="02040602050305030304" pitchFamily="18" charset="0"/>
            </a:endParaRPr>
          </a:p>
          <a:p>
            <a:pPr algn="ctr"/>
            <a:endParaRPr lang="en-US" sz="3200" b="1" dirty="0">
              <a:latin typeface="Book Antiqua" panose="02040602050305030304" pitchFamily="18" charset="0"/>
            </a:endParaRPr>
          </a:p>
          <a:p>
            <a:pPr algn="ctr"/>
            <a:endParaRPr lang="en-US" sz="3200" b="1" dirty="0" smtClean="0">
              <a:latin typeface="Book Antiqua" panose="02040602050305030304" pitchFamily="18" charset="0"/>
            </a:endParaRPr>
          </a:p>
          <a:p>
            <a:pPr algn="ctr"/>
            <a:endParaRPr lang="en-US" sz="3200" b="1" dirty="0">
              <a:latin typeface="Book Antiqua" panose="02040602050305030304" pitchFamily="18" charset="0"/>
            </a:endParaRPr>
          </a:p>
          <a:p>
            <a:pPr algn="ctr"/>
            <a:endParaRPr lang="en-US" sz="3200" b="1" dirty="0" smtClean="0">
              <a:latin typeface="Book Antiqua" panose="02040602050305030304" pitchFamily="18" charset="0"/>
            </a:endParaRPr>
          </a:p>
          <a:p>
            <a:pPr algn="ctr"/>
            <a:endParaRPr lang="en-US" sz="3200" b="1" dirty="0">
              <a:latin typeface="Book Antiqua" panose="02040602050305030304" pitchFamily="18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899887" y="709218"/>
            <a:ext cx="10319656" cy="188366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2313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31096" y="2592882"/>
            <a:ext cx="5141843" cy="74616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anose="02040602050305030304" pitchFamily="18" charset="0"/>
              </a:rPr>
              <a:t>Directions</a:t>
            </a:r>
            <a:endParaRPr lang="en-US" sz="3600" b="1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8826" y="3360336"/>
            <a:ext cx="899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So, they are preposition for__________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5718" y="4089958"/>
            <a:ext cx="1001864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Now fill in the blanks of the following passage with to, into and towards.</a:t>
            </a:r>
            <a:endParaRPr lang="en-US" b="1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5718" y="4626149"/>
            <a:ext cx="10397656" cy="14680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I was going  (a)_________ school yesterday. On the way I saw some boys passing (b) ________ a bushy place. After a while I saw them entering (c)_______ a bush. When I reached school, a student of class 6 came (d)_______ me and asked if I had seen some one advancing (e)________ me. At the time of my entering  (f)________ the class, another student asked me the same question.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5518" y="3349331"/>
            <a:ext cx="2167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directions</a:t>
            </a:r>
            <a:endParaRPr lang="en-US" sz="3200" b="1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2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75"/>
          <a:stretch/>
        </p:blipFill>
        <p:spPr>
          <a:xfrm>
            <a:off x="128597" y="4052580"/>
            <a:ext cx="1729232" cy="2936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33" y="3140122"/>
            <a:ext cx="2350296" cy="380496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" y="6387"/>
            <a:ext cx="2148114" cy="2191656"/>
          </a:xfrm>
          <a:prstGeom prst="rightArrow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Follow</a:t>
            </a:r>
            <a:endParaRPr lang="en-US" sz="32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162629" y="35414"/>
            <a:ext cx="0" cy="2162629"/>
          </a:xfrm>
          <a:prstGeom prst="line">
            <a:avLst/>
          </a:prstGeom>
          <a:ln w="95250" cmpd="thickThin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77144" y="300788"/>
            <a:ext cx="538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The boy is going to school.</a:t>
            </a:r>
            <a:endParaRPr lang="en-US" sz="32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7144" y="885563"/>
            <a:ext cx="728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The man is going towards the school.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70287" y="327732"/>
            <a:ext cx="518470" cy="51847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08" y="343717"/>
            <a:ext cx="4127216" cy="4408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89" y="1391406"/>
            <a:ext cx="8291279" cy="59746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5516040" y="903851"/>
            <a:ext cx="1579703" cy="56746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85788" y="2084709"/>
            <a:ext cx="5013920" cy="105541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To         destination</a:t>
            </a:r>
          </a:p>
          <a:p>
            <a:r>
              <a:rPr lang="en-US" b="1" dirty="0" smtClean="0">
                <a:latin typeface="Book Antiqua" panose="02040602050305030304" pitchFamily="18" charset="0"/>
              </a:rPr>
              <a:t>Towards    direction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3250476" y="2198043"/>
            <a:ext cx="827747" cy="384899"/>
          </a:xfrm>
          <a:prstGeom prst="leftArrow">
            <a:avLst/>
          </a:prstGeom>
          <a:solidFill>
            <a:srgbClr val="0000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23" name="Left Arrow 22"/>
          <p:cNvSpPr/>
          <p:nvPr/>
        </p:nvSpPr>
        <p:spPr>
          <a:xfrm>
            <a:off x="4597404" y="2834640"/>
            <a:ext cx="523236" cy="396922"/>
          </a:xfrm>
          <a:prstGeom prst="leftArrow">
            <a:avLst/>
          </a:prstGeom>
          <a:solidFill>
            <a:srgbClr val="0000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7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/>
      <p:bldP spid="15" grpId="0" animBg="1"/>
      <p:bldP spid="15" grpId="1" animBg="1"/>
      <p:bldP spid="20" grpId="0" animBg="1"/>
      <p:bldP spid="20" grpId="1" animBg="1"/>
      <p:bldP spid="21" grpId="0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4000">
              <a:schemeClr val="accent1">
                <a:lumMod val="60000"/>
                <a:lumOff val="40000"/>
              </a:schemeClr>
            </a:gs>
            <a:gs pos="100000">
              <a:schemeClr val="bg2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14" y="982336"/>
            <a:ext cx="5017874" cy="44671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1" t="1743" r="35614" b="4521"/>
          <a:stretch/>
        </p:blipFill>
        <p:spPr>
          <a:xfrm>
            <a:off x="4544290" y="332509"/>
            <a:ext cx="2437081" cy="5124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" r="2282"/>
          <a:stretch/>
        </p:blipFill>
        <p:spPr>
          <a:xfrm>
            <a:off x="278296" y="982336"/>
            <a:ext cx="4546823" cy="44671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78296" y="389844"/>
            <a:ext cx="4579893" cy="35761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anose="02040602050305030304" pitchFamily="18" charset="0"/>
              </a:rPr>
              <a:t>This </a:t>
            </a:r>
            <a:r>
              <a:rPr lang="en-US" b="1" dirty="0" smtClean="0">
                <a:latin typeface="Book Antiqua" panose="02040602050305030304" pitchFamily="18" charset="0"/>
              </a:rPr>
              <a:t>drama </a:t>
            </a:r>
            <a:r>
              <a:rPr lang="en-US" b="1" dirty="0">
                <a:latin typeface="Book Antiqua" panose="02040602050305030304" pitchFamily="18" charset="0"/>
              </a:rPr>
              <a:t>is </a:t>
            </a:r>
            <a:r>
              <a:rPr lang="en-US" b="1" dirty="0" err="1" smtClean="0">
                <a:latin typeface="Book Antiqua" panose="02040602050305030304" pitchFamily="18" charset="0"/>
              </a:rPr>
              <a:t>written___Shakespeare</a:t>
            </a:r>
            <a:r>
              <a:rPr lang="en-US" b="1" dirty="0">
                <a:latin typeface="Book Antiqua" panose="02040602050305030304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283961" y="442380"/>
            <a:ext cx="4682127" cy="376468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anose="02040602050305030304" pitchFamily="18" charset="0"/>
                <a:ea typeface="Times New Roman" panose="02020603050405020304" pitchFamily="18" charset="0"/>
              </a:rPr>
              <a:t>The room was decorated </a:t>
            </a:r>
            <a:r>
              <a:rPr lang="en-US" b="1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___her.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6249" y="319269"/>
            <a:ext cx="297898" cy="4987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by</a:t>
            </a:r>
            <a:endParaRPr lang="en-US" sz="500" b="1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48388" y="389844"/>
            <a:ext cx="384632" cy="4987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  <a:latin typeface="Book Antiqua" panose="02040602050305030304" pitchFamily="18" charset="0"/>
              </a:rPr>
              <a:t>b</a:t>
            </a:r>
            <a:r>
              <a:rPr lang="en-US" sz="5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y </a:t>
            </a:r>
            <a:endParaRPr lang="en-US" sz="500" b="1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3019" y="5646021"/>
            <a:ext cx="4461163" cy="3112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The bottle is filled _____ water</a:t>
            </a:r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12930" y="5616993"/>
            <a:ext cx="702858" cy="3084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with</a:t>
            </a:r>
            <a:endParaRPr lang="en-US" b="1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296" y="6068291"/>
            <a:ext cx="11687792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When something is done by someone or something is normally called preposition</a:t>
            </a:r>
          </a:p>
          <a:p>
            <a:pPr algn="just"/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for agent. By, with etc. are the examples of this kind of preposition.</a:t>
            </a:r>
            <a:endParaRPr lang="en-US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70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910</Words>
  <Application>Microsoft Office PowerPoint</Application>
  <PresentationFormat>Widescreen</PresentationFormat>
  <Paragraphs>119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Book Antiqua</vt:lpstr>
      <vt:lpstr>Calibri</vt:lpstr>
      <vt:lpstr>Calibri Light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Hasan-Sir</dc:creator>
  <cp:lastModifiedBy>us</cp:lastModifiedBy>
  <cp:revision>112</cp:revision>
  <dcterms:created xsi:type="dcterms:W3CDTF">2016-08-29T13:26:01Z</dcterms:created>
  <dcterms:modified xsi:type="dcterms:W3CDTF">2020-02-10T01:53:06Z</dcterms:modified>
</cp:coreProperties>
</file>