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2" r:id="rId3"/>
    <p:sldId id="293" r:id="rId4"/>
    <p:sldId id="256" r:id="rId5"/>
    <p:sldId id="258" r:id="rId6"/>
    <p:sldId id="262" r:id="rId7"/>
    <p:sldId id="284" r:id="rId8"/>
    <p:sldId id="296" r:id="rId9"/>
    <p:sldId id="263" r:id="rId10"/>
    <p:sldId id="297" r:id="rId11"/>
    <p:sldId id="276" r:id="rId12"/>
    <p:sldId id="290" r:id="rId13"/>
    <p:sldId id="2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2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1F8F2-A1DC-4958-807D-7FDCC8605A76}">
      <dsp:nvSpPr>
        <dsp:cNvPr id="0" name=""/>
        <dsp:cNvSpPr/>
      </dsp:nvSpPr>
      <dsp:spPr>
        <a:xfrm>
          <a:off x="2858873" y="135644"/>
          <a:ext cx="1512130" cy="1512130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itchFamily="2" charset="0"/>
              <a:cs typeface="NikoshBAN" pitchFamily="2" charset="0"/>
            </a:rPr>
            <a:t>সূরা মোট ১১৪ টি </a:t>
          </a:r>
          <a:endParaRPr lang="en-US" sz="2400" kern="1200" dirty="0"/>
        </a:p>
      </dsp:txBody>
      <dsp:txXfrm>
        <a:off x="3080319" y="357090"/>
        <a:ext cx="1069238" cy="1069238"/>
      </dsp:txXfrm>
    </dsp:sp>
    <dsp:sp modelId="{E10BE5FE-3524-432A-98AA-0BD97C491F5B}">
      <dsp:nvSpPr>
        <dsp:cNvPr id="0" name=""/>
        <dsp:cNvSpPr/>
      </dsp:nvSpPr>
      <dsp:spPr>
        <a:xfrm rot="2628195">
          <a:off x="4212672" y="1365425"/>
          <a:ext cx="324513" cy="510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226218" y="1433801"/>
        <a:ext cx="227159" cy="306206"/>
      </dsp:txXfrm>
    </dsp:sp>
    <dsp:sp modelId="{FB60ABE6-C717-4E56-B433-21ED57F50FB5}">
      <dsp:nvSpPr>
        <dsp:cNvPr id="0" name=""/>
        <dsp:cNvSpPr/>
      </dsp:nvSpPr>
      <dsp:spPr>
        <a:xfrm>
          <a:off x="4392111" y="1606134"/>
          <a:ext cx="1512130" cy="1512130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itchFamily="2" charset="0"/>
              <a:cs typeface="NikoshBAN" pitchFamily="2" charset="0"/>
            </a:rPr>
            <a:t>মাক্কী সূরা ৮৬ টি</a:t>
          </a:r>
          <a:endParaRPr lang="en-US" sz="2400" kern="1200" dirty="0"/>
        </a:p>
      </dsp:txBody>
      <dsp:txXfrm>
        <a:off x="4613557" y="1827580"/>
        <a:ext cx="1069238" cy="1069238"/>
      </dsp:txXfrm>
    </dsp:sp>
    <dsp:sp modelId="{31A0A5FE-705D-4961-97D7-0FA1C30CB3DC}">
      <dsp:nvSpPr>
        <dsp:cNvPr id="0" name=""/>
        <dsp:cNvSpPr/>
      </dsp:nvSpPr>
      <dsp:spPr>
        <a:xfrm rot="8245470">
          <a:off x="4118007" y="2868239"/>
          <a:ext cx="403295" cy="510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4223048" y="2929380"/>
        <a:ext cx="282307" cy="306206"/>
      </dsp:txXfrm>
    </dsp:sp>
    <dsp:sp modelId="{07B72179-DB99-4EAE-B706-03A600233E91}">
      <dsp:nvSpPr>
        <dsp:cNvPr id="0" name=""/>
        <dsp:cNvSpPr/>
      </dsp:nvSpPr>
      <dsp:spPr>
        <a:xfrm>
          <a:off x="2718256" y="3144002"/>
          <a:ext cx="1512130" cy="1512130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itchFamily="2" charset="0"/>
              <a:cs typeface="NikoshBAN" pitchFamily="2" charset="0"/>
            </a:rPr>
            <a:t>নাযিল হয় কদরের  রাতে</a:t>
          </a:r>
          <a:endParaRPr lang="en-US" sz="2400" kern="1200" dirty="0"/>
        </a:p>
      </dsp:txBody>
      <dsp:txXfrm>
        <a:off x="2939702" y="3365448"/>
        <a:ext cx="1069238" cy="1069238"/>
      </dsp:txXfrm>
    </dsp:sp>
    <dsp:sp modelId="{D1279587-7AAA-4CF9-A0DD-A1EEAFEAAB80}">
      <dsp:nvSpPr>
        <dsp:cNvPr id="0" name=""/>
        <dsp:cNvSpPr/>
      </dsp:nvSpPr>
      <dsp:spPr>
        <a:xfrm rot="13502202">
          <a:off x="2538124" y="2882981"/>
          <a:ext cx="350516" cy="510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2627856" y="3022252"/>
        <a:ext cx="245361" cy="306206"/>
      </dsp:txXfrm>
    </dsp:sp>
    <dsp:sp modelId="{1D07878B-AE15-4725-AB4B-8C062E621400}">
      <dsp:nvSpPr>
        <dsp:cNvPr id="0" name=""/>
        <dsp:cNvSpPr/>
      </dsp:nvSpPr>
      <dsp:spPr>
        <a:xfrm>
          <a:off x="1182357" y="1606134"/>
          <a:ext cx="1512130" cy="1512130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itchFamily="2" charset="0"/>
              <a:cs typeface="NikoshBAN" pitchFamily="2" charset="0"/>
            </a:rPr>
            <a:t>মাদানী</a:t>
          </a:r>
          <a:r>
            <a:rPr lang="en-US" sz="2400" kern="1200" dirty="0">
              <a:latin typeface="NikoshBAN" pitchFamily="2" charset="0"/>
              <a:cs typeface="NikoshBAN" pitchFamily="2" charset="0"/>
            </a:rPr>
            <a:t> </a:t>
          </a:r>
          <a:r>
            <a:rPr lang="bn-BD" sz="2400" kern="1200" dirty="0">
              <a:latin typeface="NikoshBAN" pitchFamily="2" charset="0"/>
              <a:cs typeface="NikoshBAN" pitchFamily="2" charset="0"/>
            </a:rPr>
            <a:t>সূরা ২৮ টি</a:t>
          </a:r>
          <a:endParaRPr lang="en-US" sz="2400" kern="1200" dirty="0"/>
        </a:p>
      </dsp:txBody>
      <dsp:txXfrm>
        <a:off x="1403803" y="1827580"/>
        <a:ext cx="1069238" cy="1069238"/>
      </dsp:txXfrm>
    </dsp:sp>
    <dsp:sp modelId="{88DB8C78-43BB-4961-87D5-7C7473E66A03}">
      <dsp:nvSpPr>
        <dsp:cNvPr id="0" name=""/>
        <dsp:cNvSpPr/>
      </dsp:nvSpPr>
      <dsp:spPr>
        <a:xfrm rot="19124739">
          <a:off x="2578341" y="1378883"/>
          <a:ext cx="380487" cy="510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592507" y="1518586"/>
        <a:ext cx="266341" cy="306206"/>
      </dsp:txXfrm>
    </dsp:sp>
  </dsp:spTree>
</dsp:drawing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DB3B71-DE31-4EAB-9AC0-08222C07CC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1994" y="6356350"/>
            <a:ext cx="1473926" cy="365125"/>
          </a:xfrm>
        </p:spPr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="" xmlns:a16="http://schemas.microsoft.com/office/drawing/2014/main" id="{7BF7536A-6F13-44AA-8E21-2FD4C8905A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024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22340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9DA478-F0F2-4900-A7A9-3BF2BB10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6E1215-3417-411E-81AF-B9BFB8E0B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C9C5CB-6A36-4998-B5B2-50E5FDAF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B8205F-7B51-4389-9856-38AB4C74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C36CB6-3BF2-41AD-9DC0-D049D0C88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600-7BE4-433A-A0EC-2589F5758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52460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870283-4D69-45D7-A25C-C4EB0FB91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8DB279C-A2A2-4AA0-87F8-C29BC956E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727A2B-9B25-4A72-8601-96A0DA38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E35AA1-529F-4EB8-BAA3-AF9678D0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BDCCA7-2FC0-47E8-9300-58C335965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600-7BE4-433A-A0EC-2589F5758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65818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B6C1FE-C73C-4FD3-B2F6-4B8E6E97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A5BF3D-DFF7-47F9-A19F-C576356CD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E4AFAB-AF6A-41E8-B59F-6BE581A6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012D04-6CAC-48E3-8299-35AAA3BF3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53B739-1EAB-4690-B693-B3199AC8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600-7BE4-433A-A0EC-2589F5758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18058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2ED049-38FB-4509-8BAD-E928AAD3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425ECCE-D1E6-461E-84BC-B332F70C3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E2F0C4-E21C-4D4C-9B85-2C20FD3A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AF3787-37AA-4972-B553-464DA1B6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3C8BD0-A7AC-4C4D-A815-9B85C418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600-7BE4-433A-A0EC-2589F5758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85328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4DC8C5-E59A-4B5D-9F2A-D707A5FCF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15F448-5721-44A2-8378-9E060077F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567AF8-A811-48B6-B3E4-5B1887309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369FBBF-796C-4289-9A73-2655690A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8907DA8-0D43-48A1-A402-DF219BB9C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136D2B-AFAD-4FAE-8A08-98EA1287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600-7BE4-433A-A0EC-2589F5758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38987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F564617-959D-4F47-8E11-8100D693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5" name="Rectangle: Beveled 4">
            <a:extLst>
              <a:ext uri="{FF2B5EF4-FFF2-40B4-BE49-F238E27FC236}">
                <a16:creationId xmlns="" xmlns:a16="http://schemas.microsoft.com/office/drawing/2014/main" id="{1D937AED-ACF7-4605-BE1A-DF372658DA4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bevel">
            <a:avLst>
              <a:gd name="adj" fmla="val 2786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6638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24F841-4E02-45A9-BDA2-4AF5CC4D0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BA1BECD-99CC-4743-828E-5296D9844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C7094B1-B625-40BB-BA65-E0DB47350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AAAE77B-CFFF-47C5-B0C1-50F2D1E4B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281F3FD-31B6-4208-B2D0-CE23EBF69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F4B2FA1-170E-4D8D-8CD3-D30DAD46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7F42362-193F-4D28-8095-2EDABC49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C201F69-5A56-4F7D-909E-361F44C12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600-7BE4-433A-A0EC-2589F5758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9083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D79420-AAC1-4A10-B821-20567C7A3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FB7D976-A6DE-49A1-8E3F-261A1192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7D113AB-6BB5-45D1-84D5-DB53E93C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FB5DA7F-8960-429A-B86B-BBE74617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600-7BE4-433A-A0EC-2589F5758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94483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FEE45D-33FF-4581-A105-BF897BDC0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C34E71-8DE8-4A28-AC10-6A66FD4BB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C8FCE53-9336-48EE-946E-8F7E23E55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0E8E6B7-928A-4DFE-A710-4CFA6B02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0A8449B-193D-4106-AD02-AEFFAFC3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2D0A65-9B7B-4933-956B-615D5C75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600-7BE4-433A-A0EC-2589F5758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7449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D36237-BC19-4355-AF1F-0FDFAD65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4882696-DDF7-49E2-988C-9BDA551D2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9197EC6-EC6B-49DF-ACF0-4AEC71FA5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7BE287F-5C83-406A-B9A0-47139B3F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640055-236F-4943-9430-D8F60259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3333ECC-5C3A-42CE-8577-DB152D5A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600-7BE4-433A-A0EC-2589F5758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8512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4437CEA-AE8E-45D4-BD33-79120C0D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30B7C5-81ED-4FF9-BAF3-9A3A31FF6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467CF4F-C967-4EBB-8D7B-AB78878CD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292AF-EF41-4AE1-96AA-5625569A9143}" type="datetimeFigureOut">
              <a:rPr lang="en-US" smtClean="0"/>
              <a:pPr/>
              <a:t>10-Feb-20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F7503F-7A05-4EE0-8530-F185EB96D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472B49-3CFB-4D0A-B435-07614E8B5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0600-7BE4-433A-A0EC-2589F5758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84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queahsan1982@gmail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imgres?imgurl=https://i.ytimg.com/vi/dFjSi6rMSVM/hqdefault.jpg&amp;imgrefurl=https://www.youtube.com/watch?v=dFjSi6rMSVM&amp;docid=MAH2U16KZOL9OM&amp;tbnid=DBcihRsgBxUzpM:&amp;vet=10ahUKEwiK0a-tzcbkAhULQY8KHfbWAB8QMwhkKBwwHA..i&amp;w=480&amp;h=360&amp;client=firefox-b-d&amp;bih=474&amp;biw=1009&amp;q=picture%20of%20islamic%20library&amp;ved=0ahUKEwiK0a-tzcbkAhULQY8KHfbWAB8QMwhkKBwwHA&amp;iact=mrc&amp;uact=8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om/imgres?imgurl=https://c.tribune.com.pk/2017/02/1314283-library-1485974593.jpg&amp;imgrefurl=https://tribune.com.pk/story/1314283/research-purpose-modern-islamic-library-set/&amp;docid=7tuIbS_yYKQo4M&amp;tbnid=ndbAA07itRinLM:&amp;vet=10ahUKEwiK0a-tzcbkAhULQY8KHfbWAB8QMwhhKBkwGQ..i&amp;w=936&amp;h=624&amp;client=firefox-b-d&amp;bih=474&amp;biw=1009&amp;q=picture%20of%20islamic%20library&amp;ved=0ahUKEwiK0a-tzcbkAhULQY8KHfbWAB8QMwhhKBkwGQ&amp;iact=mrc&amp;uact=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>
            <a:extLst>
              <a:ext uri="{FF2B5EF4-FFF2-40B4-BE49-F238E27FC236}">
                <a16:creationId xmlns="" xmlns:a16="http://schemas.microsoft.com/office/drawing/2014/main" id="{CC0003DA-2A37-496D-87F7-8886E51BD390}"/>
              </a:ext>
            </a:extLst>
          </p:cNvPr>
          <p:cNvSpPr/>
          <p:nvPr/>
        </p:nvSpPr>
        <p:spPr>
          <a:xfrm>
            <a:off x="6783318" y="5394006"/>
            <a:ext cx="5119924" cy="10873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আসমানী-কিতাব</a:t>
            </a:r>
            <a:r>
              <a:rPr lang="en-US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en-US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 </a:t>
            </a:r>
            <a:r>
              <a:rPr lang="en-US" sz="40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কোরআন</a:t>
            </a:r>
            <a:endParaRPr lang="en-US" sz="4000" dirty="0">
              <a:solidFill>
                <a:prstClr val="black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6B61779-CF56-4F47-9B25-676733F01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81" y="3758709"/>
            <a:ext cx="2448557" cy="25907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4F4AF76-C3C8-4F18-9F83-F47476F92CAD}"/>
              </a:ext>
            </a:extLst>
          </p:cNvPr>
          <p:cNvSpPr txBox="1"/>
          <p:nvPr/>
        </p:nvSpPr>
        <p:spPr>
          <a:xfrm>
            <a:off x="2544609" y="5536234"/>
            <a:ext cx="4013846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endParaRPr lang="en-US" sz="5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276600"/>
            <a:ext cx="12192000" cy="3581400"/>
          </a:xfrm>
          <a:prstGeom prst="rect">
            <a:avLst/>
          </a:prstGeom>
          <a:ln cmpd="dbl"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11" name="Wave 10"/>
          <p:cNvSpPr/>
          <p:nvPr/>
        </p:nvSpPr>
        <p:spPr>
          <a:xfrm>
            <a:off x="0" y="0"/>
            <a:ext cx="12192000" cy="3515710"/>
          </a:xfrm>
          <a:prstGeom prst="wave">
            <a:avLst>
              <a:gd name="adj1" fmla="val 12500"/>
              <a:gd name="adj2" fmla="val 927"/>
            </a:avLst>
          </a:prstGeom>
          <a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9600" dirty="0" smtClean="0">
                <a:latin typeface="NikoshBAN" pitchFamily="2" charset="0"/>
                <a:cs typeface="NikoshBAN" pitchFamily="2" charset="0"/>
              </a:rPr>
              <a:t>أهلا وسهلا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7238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B892040-F860-423E-B792-7E0B2A70C008}"/>
              </a:ext>
            </a:extLst>
          </p:cNvPr>
          <p:cNvSpPr/>
          <p:nvPr/>
        </p:nvSpPr>
        <p:spPr>
          <a:xfrm>
            <a:off x="677916" y="220718"/>
            <a:ext cx="10862443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7200" dirty="0" smtClean="0">
                <a:latin typeface="NikoshBAN" pitchFamily="2" charset="0"/>
              </a:rPr>
              <a:t>الأعمال </a:t>
            </a:r>
            <a:r>
              <a:rPr lang="ar-SA" sz="7200" dirty="0" smtClean="0">
                <a:latin typeface="NikoshBAN" pitchFamily="2" charset="0"/>
              </a:rPr>
              <a:t>الفردية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ar-SA" sz="7200" dirty="0" smtClean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8965" y="1655377"/>
          <a:ext cx="11699765" cy="677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9765"/>
              </a:tblGrid>
              <a:tr h="677787">
                <a:tc>
                  <a:txBody>
                    <a:bodyPr/>
                    <a:lstStyle/>
                    <a:p>
                      <a:pPr algn="ctr"/>
                      <a:r>
                        <a:rPr lang="ar-SA" sz="3200" baseline="0" dirty="0" smtClean="0"/>
                        <a:t>عين الفعل الماضي والمضارع والأمر والنهي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3780" y="2569778"/>
          <a:ext cx="11540360" cy="428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90"/>
                <a:gridCol w="2885090"/>
                <a:gridCol w="2885090"/>
                <a:gridCol w="2885090"/>
              </a:tblGrid>
              <a:tr h="536028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نوع الفعل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الفعل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نوع الفعل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الفعل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سوف تعلمون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كتب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ضربوا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سيقول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قرأنا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اجتهدْ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كتبتُ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لم يلدْ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كتبتِ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لا تذهبْ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كتبتَ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فعلتُ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لن ألعب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دخلتْ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64483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027B22D-C5BC-458B-A5C4-8D8758AE3328}"/>
              </a:ext>
            </a:extLst>
          </p:cNvPr>
          <p:cNvSpPr/>
          <p:nvPr/>
        </p:nvSpPr>
        <p:spPr>
          <a:xfrm>
            <a:off x="1371599" y="268014"/>
            <a:ext cx="9222828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7200" dirty="0" smtClean="0">
                <a:latin typeface="NikoshBAN" pitchFamily="2" charset="0"/>
              </a:rPr>
              <a:t>الأعمال الزوجية</a:t>
            </a:r>
            <a:endParaRPr lang="ar-SA" sz="7200" dirty="0" smtClean="0">
              <a:latin typeface="NikoshBAN" pitchFamily="2" charset="0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03132" y="2380592"/>
          <a:ext cx="9238592" cy="4177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8592"/>
              </a:tblGrid>
              <a:tr h="4177863">
                <a:tc>
                  <a:txBody>
                    <a:bodyPr/>
                    <a:lstStyle/>
                    <a:p>
                      <a:pPr algn="r"/>
                      <a:r>
                        <a:rPr lang="ar-SA" sz="3200" dirty="0" smtClean="0">
                          <a:cs typeface="+mj-cs"/>
                        </a:rPr>
                        <a:t>اقرأ العبارات التالية ثم استخرج</a:t>
                      </a:r>
                      <a:r>
                        <a:rPr lang="ar-SA" sz="3200" baseline="0" dirty="0" smtClean="0">
                          <a:cs typeface="+mj-cs"/>
                        </a:rPr>
                        <a:t> منها الأفعال الصحيحة والمهموزة والمعتلة : </a:t>
                      </a:r>
                    </a:p>
                    <a:p>
                      <a:pPr algn="r"/>
                      <a:r>
                        <a:rPr lang="ar-SA" sz="3200" baseline="0" dirty="0" smtClean="0">
                          <a:cs typeface="+mj-cs"/>
                        </a:rPr>
                        <a:t>خالد طالب ذكي . يدرس في الصف التاسع من الداخل في مدرسة فولباري الأجيرية الفاضل البكالوريوس . هو ينام في الليل مبكرا ويستيقظ مبكرا ثم يتوضأ ويصلى الفجر بجماعة . بعد الصلوة يقرأ ويتناول الفطور . وفي الساعة التاسعة يأكل </a:t>
                      </a:r>
                    </a:p>
                    <a:p>
                      <a:pPr algn="r"/>
                      <a:r>
                        <a:rPr lang="ar-SA" sz="3200" baseline="0" dirty="0" smtClean="0">
                          <a:cs typeface="+mj-cs"/>
                        </a:rPr>
                        <a:t>الطعام ثم يذهب إلى المدرسة . </a:t>
                      </a:r>
                    </a:p>
                    <a:p>
                      <a:pPr algn="r"/>
                      <a:r>
                        <a:rPr lang="ar-SA" sz="3200" baseline="0" dirty="0" smtClean="0">
                          <a:cs typeface="+mj-cs"/>
                        </a:rPr>
                        <a:t>قل هو الله أحد . إن الله يأمر بالعدل والإحسان.  </a:t>
                      </a:r>
                      <a:endParaRPr lang="en-US" sz="32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75479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2ED8D4E-5977-4BF3-92E7-F1723A1B178F}"/>
              </a:ext>
            </a:extLst>
          </p:cNvPr>
          <p:cNvSpPr txBox="1"/>
          <p:nvPr/>
        </p:nvSpPr>
        <p:spPr>
          <a:xfrm>
            <a:off x="1087820" y="528710"/>
            <a:ext cx="3166127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5F293D9-6A8A-470A-A245-47B91B4CADE0}"/>
              </a:ext>
            </a:extLst>
          </p:cNvPr>
          <p:cNvSpPr txBox="1"/>
          <p:nvPr/>
        </p:nvSpPr>
        <p:spPr>
          <a:xfrm>
            <a:off x="1431235" y="1387367"/>
            <a:ext cx="873752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/>
              <a:t>ج . إملأ الفراغات بفعل معتل مناسب: </a:t>
            </a:r>
          </a:p>
          <a:p>
            <a:pPr algn="r" rtl="1"/>
            <a:r>
              <a:rPr lang="ar-SA" sz="3200" dirty="0" smtClean="0"/>
              <a:t>1- .............. سليم إلى البيت مسرورا.</a:t>
            </a:r>
          </a:p>
          <a:p>
            <a:pPr algn="r" rtl="1"/>
            <a:r>
              <a:rPr lang="ar-SA" sz="3200" dirty="0" smtClean="0"/>
              <a:t>2- .............. اللاعب الكرة بقوة.</a:t>
            </a:r>
          </a:p>
          <a:p>
            <a:pPr algn="r" rtl="1"/>
            <a:r>
              <a:rPr lang="ar-SA" sz="3200" dirty="0" smtClean="0"/>
              <a:t>3- .............. والدي لنا اللحم.</a:t>
            </a:r>
          </a:p>
          <a:p>
            <a:pPr algn="r" rtl="1"/>
            <a:endParaRPr lang="ar-SA" sz="3200" dirty="0" smtClean="0"/>
          </a:p>
          <a:p>
            <a:pPr algn="r" rtl="1"/>
            <a:r>
              <a:rPr lang="ar-SA" sz="3200" dirty="0" smtClean="0"/>
              <a:t>د . إملأ الفراغات بفعل صحيح مناسب:</a:t>
            </a:r>
          </a:p>
          <a:p>
            <a:pPr algn="r" rtl="1"/>
            <a:r>
              <a:rPr lang="ar-SA" sz="3200" dirty="0" smtClean="0"/>
              <a:t>1- ..................العصفور طار في الفضاء.</a:t>
            </a:r>
          </a:p>
          <a:p>
            <a:pPr algn="r" rtl="1"/>
            <a:r>
              <a:rPr lang="ar-SA" sz="3200" dirty="0" smtClean="0"/>
              <a:t>2- .................. الأولاد الحبل.</a:t>
            </a:r>
          </a:p>
          <a:p>
            <a:pPr algn="r" rtl="1"/>
            <a:r>
              <a:rPr lang="ar-SA" sz="3200" dirty="0" smtClean="0"/>
              <a:t>3- .................. التلميذ يومه بهمة ونشاط.</a:t>
            </a:r>
          </a:p>
          <a:p>
            <a:pPr algn="r" rtl="1"/>
            <a:r>
              <a:rPr lang="ar-SA" sz="3200" dirty="0" smtClean="0"/>
              <a:t>4- .................. الناس في بحر هادئ.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DD1EACA-28D6-4C84-A493-D5C4F4299E42}"/>
              </a:ext>
            </a:extLst>
          </p:cNvPr>
          <p:cNvSpPr/>
          <p:nvPr/>
        </p:nvSpPr>
        <p:spPr>
          <a:xfrm>
            <a:off x="5890592" y="420988"/>
            <a:ext cx="373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الواجب المنزلى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234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PPEL MAHMUD COMPUTIR (15).gif">
            <a:extLst>
              <a:ext uri="{FF2B5EF4-FFF2-40B4-BE49-F238E27FC236}">
                <a16:creationId xmlns="" xmlns:a16="http://schemas.microsoft.com/office/drawing/2014/main" id="{2485A865-AA84-43FD-87CC-D87E390E8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2" y="263334"/>
            <a:ext cx="11555896" cy="63313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139AB78-AB66-4C7F-BA07-C7C19DF2E214}"/>
              </a:ext>
            </a:extLst>
          </p:cNvPr>
          <p:cNvSpPr/>
          <p:nvPr/>
        </p:nvSpPr>
        <p:spPr>
          <a:xfrm rot="21227341">
            <a:off x="1868987" y="3443228"/>
            <a:ext cx="80010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شكرا لكم</a:t>
            </a:r>
            <a:endParaRPr lang="en-US" sz="1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9175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="" xmlns:a16="http://schemas.microsoft.com/office/drawing/2014/main" id="{16255805-2321-401C-99D6-8C607F39D026}"/>
              </a:ext>
            </a:extLst>
          </p:cNvPr>
          <p:cNvCxnSpPr/>
          <p:nvPr/>
        </p:nvCxnSpPr>
        <p:spPr>
          <a:xfrm rot="16200000" flipH="1">
            <a:off x="2758935" y="3548747"/>
            <a:ext cx="6858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A21E9F7-648F-4299-8D53-98D32022D038}"/>
              </a:ext>
            </a:extLst>
          </p:cNvPr>
          <p:cNvSpPr txBox="1"/>
          <p:nvPr/>
        </p:nvSpPr>
        <p:spPr>
          <a:xfrm>
            <a:off x="2822028" y="220716"/>
            <a:ext cx="3342288" cy="21125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endParaRPr lang="en-US" sz="4400" dirty="0" smtClean="0"/>
          </a:p>
          <a:p>
            <a:pPr algn="ctr" rtl="1"/>
            <a:r>
              <a:rPr lang="ar-SA" sz="4400" dirty="0" smtClean="0"/>
              <a:t>معرفة المدرس</a:t>
            </a:r>
            <a:endParaRPr lang="ar-SA" sz="4400" dirty="0"/>
          </a:p>
          <a:p>
            <a:pPr algn="r" rtl="1"/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64A5DAA-D8D2-498F-8B36-D8B62E8F9071}"/>
              </a:ext>
            </a:extLst>
          </p:cNvPr>
          <p:cNvSpPr txBox="1"/>
          <p:nvPr/>
        </p:nvSpPr>
        <p:spPr>
          <a:xfrm>
            <a:off x="0" y="204951"/>
            <a:ext cx="61958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-SA" sz="3600" dirty="0" smtClean="0"/>
          </a:p>
          <a:p>
            <a:pPr algn="r" rtl="1"/>
            <a:endParaRPr lang="ar-SA" sz="3600" dirty="0" smtClean="0"/>
          </a:p>
          <a:p>
            <a:pPr algn="r" rtl="1"/>
            <a:endParaRPr lang="ar-SA" sz="3600" dirty="0" smtClean="0"/>
          </a:p>
          <a:p>
            <a:pPr algn="r" rtl="1"/>
            <a:endParaRPr lang="en-US" sz="3600" dirty="0" smtClean="0"/>
          </a:p>
          <a:p>
            <a:pPr algn="r" rtl="1">
              <a:lnSpc>
                <a:spcPct val="150000"/>
              </a:lnSpc>
            </a:pPr>
            <a:r>
              <a:rPr lang="ar-SA" sz="3600" dirty="0" smtClean="0"/>
              <a:t>محمد إحسان الحق</a:t>
            </a:r>
            <a:endParaRPr lang="en-US" sz="3600" dirty="0" smtClean="0"/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*شهادة الكامل في الحديث بتقدير ممتاز</a:t>
            </a:r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*البكالوريوس والماجستير في قسم اللغة العربية بتقدير ممتاز</a:t>
            </a:r>
            <a:endParaRPr lang="en-US" sz="2400" dirty="0" smtClean="0"/>
          </a:p>
          <a:p>
            <a:pPr algn="r" rtl="1">
              <a:lnSpc>
                <a:spcPct val="150000"/>
              </a:lnSpc>
            </a:pPr>
            <a:r>
              <a:rPr lang="ar-SA" sz="3200" dirty="0" smtClean="0"/>
              <a:t>المحاضر في قسم اللغة العربية وآدابها 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مدرسة فولباري الأجيرية الفاضل البكالوريوس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غلابغنج ، سلهت.</a:t>
            </a:r>
            <a:endParaRPr lang="en-US" sz="2800" dirty="0" smtClean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FDA1A87-5725-4494-B643-A051E8D926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481" y="236481"/>
            <a:ext cx="2569781" cy="208104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243145" y="236483"/>
            <a:ext cx="5691351" cy="62478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14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00B050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/>
                <a:cs typeface="NikoshBAN" pitchFamily="2" charset="0"/>
              </a:rPr>
              <a:t>মোহাম্মদ এহসানুল হক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/>
                <a:cs typeface="NikoshBAN" pitchFamily="2" charset="0"/>
              </a:rPr>
              <a:t>প্রভাষক (আরবী)</a:t>
            </a:r>
          </a:p>
          <a:p>
            <a:pPr algn="ctr"/>
            <a:r>
              <a:rPr lang="bn-BD" sz="3200" dirty="0" smtClean="0">
                <a:solidFill>
                  <a:schemeClr val="accent1">
                    <a:lumMod val="75000"/>
                  </a:schemeClr>
                </a:solidFill>
                <a:latin typeface="NikoshBAN"/>
                <a:cs typeface="NikoshBAN" pitchFamily="2" charset="0"/>
              </a:rPr>
              <a:t>ফুলবাড়ি আজিরিয়া ফাযিল (ডিগ্রি) মাদরাসা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/>
                <a:cs typeface="NikoshBAN" pitchFamily="2" charset="0"/>
              </a:rPr>
              <a:t>গোলাপগঞ্জ , সিলেট।</a:t>
            </a:r>
            <a:endParaRPr lang="en-US" sz="3200" dirty="0" smtClean="0">
              <a:solidFill>
                <a:srgbClr val="FF0000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/>
                <a:cs typeface="NikoshBAN" pitchFamily="2" charset="0"/>
              </a:rPr>
              <a:t>মোবাইল </a:t>
            </a:r>
            <a:r>
              <a:rPr lang="bn-BD" sz="3200" dirty="0" smtClean="0">
                <a:solidFill>
                  <a:srgbClr val="002060"/>
                </a:solidFill>
                <a:latin typeface="NikoshBAN"/>
                <a:cs typeface="NikoshBAN" pitchFamily="2" charset="0"/>
              </a:rPr>
              <a:t>: ০১৭১৭ ৫৬৭৪৩৩</a:t>
            </a:r>
            <a:endParaRPr lang="en-US" sz="3200" dirty="0" smtClean="0">
              <a:solidFill>
                <a:srgbClr val="002060"/>
              </a:solidFill>
              <a:latin typeface="NikoshBAN"/>
              <a:cs typeface="NikoshBAN" pitchFamily="2" charset="0"/>
            </a:endParaRPr>
          </a:p>
          <a:p>
            <a:pPr algn="ctr"/>
            <a:endParaRPr lang="en-US" sz="3200" dirty="0" smtClean="0">
              <a:solidFill>
                <a:srgbClr val="002060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/>
                <a:cs typeface="NikoshBAN" pitchFamily="2" charset="0"/>
              </a:rPr>
              <a:t>Email : </a:t>
            </a:r>
            <a:r>
              <a:rPr lang="en-US" sz="2800" dirty="0" smtClean="0">
                <a:solidFill>
                  <a:srgbClr val="FF0000"/>
                </a:solidFill>
                <a:latin typeface="NikoshBAN"/>
                <a:cs typeface="NikoshBAN" pitchFamily="2" charset="0"/>
                <a:hlinkClick r:id="rId3"/>
              </a:rPr>
              <a:t>haqueahsan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1982</a:t>
            </a:r>
            <a:r>
              <a:rPr lang="en-US" sz="2800" dirty="0" smtClean="0">
                <a:solidFill>
                  <a:srgbClr val="FF0000"/>
                </a:solidFill>
                <a:latin typeface="NikoshBAN"/>
                <a:cs typeface="NikoshBAN" pitchFamily="2" charset="0"/>
                <a:hlinkClick r:id="rId3"/>
              </a:rPr>
              <a:t>@gmail.com</a:t>
            </a:r>
            <a:endParaRPr lang="en-US" sz="2800" dirty="0" smtClean="0">
              <a:solidFill>
                <a:srgbClr val="FF0000"/>
              </a:solidFill>
              <a:latin typeface="NikoshBAN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NikoshBAN"/>
              <a:cs typeface="NikoshBAN" pitchFamily="2" charset="0"/>
            </a:endParaRPr>
          </a:p>
          <a:p>
            <a:endParaRPr lang="en-US" sz="1000" dirty="0">
              <a:latin typeface="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526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="" xmlns:a16="http://schemas.microsoft.com/office/drawing/2014/main" id="{16255805-2321-401C-99D6-8C607F39D026}"/>
              </a:ext>
            </a:extLst>
          </p:cNvPr>
          <p:cNvCxnSpPr/>
          <p:nvPr/>
        </p:nvCxnSpPr>
        <p:spPr>
          <a:xfrm rot="16200000" flipH="1">
            <a:off x="2758935" y="3548747"/>
            <a:ext cx="6858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33A32B-8824-4038-8408-EB3A747DDDD6}"/>
              </a:ext>
            </a:extLst>
          </p:cNvPr>
          <p:cNvSpPr txBox="1"/>
          <p:nvPr/>
        </p:nvSpPr>
        <p:spPr>
          <a:xfrm>
            <a:off x="6273800" y="223785"/>
            <a:ext cx="5714562" cy="65556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endParaRPr lang="en-US" sz="3600" dirty="0" smtClean="0"/>
          </a:p>
          <a:p>
            <a:pPr algn="r" rtl="1">
              <a:lnSpc>
                <a:spcPct val="150000"/>
              </a:lnSpc>
            </a:pPr>
            <a:r>
              <a:rPr lang="ar-SA" sz="3600" dirty="0" smtClean="0"/>
              <a:t>المرحلة : الصف التاسع من الداخل</a:t>
            </a:r>
            <a:endParaRPr lang="en-US" sz="3600" dirty="0" smtClean="0"/>
          </a:p>
          <a:p>
            <a:pPr algn="r" rtl="1">
              <a:lnSpc>
                <a:spcPct val="150000"/>
              </a:lnSpc>
            </a:pPr>
            <a:r>
              <a:rPr lang="ar-SA" sz="3600" dirty="0" smtClean="0"/>
              <a:t>المادة : الأدب العربي (الورقة الثانية)</a:t>
            </a:r>
            <a:endParaRPr lang="en-US" sz="3600" dirty="0" smtClean="0"/>
          </a:p>
          <a:p>
            <a:pPr algn="r" rtl="1">
              <a:lnSpc>
                <a:spcPct val="150000"/>
              </a:lnSpc>
            </a:pPr>
            <a:r>
              <a:rPr lang="ar-SA" sz="3600" dirty="0" smtClean="0"/>
              <a:t>الوحدة :</a:t>
            </a:r>
            <a:r>
              <a:rPr lang="en-US" sz="3600" dirty="0" smtClean="0"/>
              <a:t> </a:t>
            </a:r>
            <a:r>
              <a:rPr lang="ar-SA" sz="3600" dirty="0" smtClean="0">
                <a:cs typeface="+mj-cs"/>
              </a:rPr>
              <a:t> الأولى</a:t>
            </a:r>
            <a:endParaRPr lang="ar-SA" sz="3600" dirty="0" smtClean="0"/>
          </a:p>
          <a:p>
            <a:pPr algn="r" rtl="1">
              <a:lnSpc>
                <a:spcPct val="150000"/>
              </a:lnSpc>
            </a:pPr>
            <a:r>
              <a:rPr lang="ar-SA" sz="3600" dirty="0" smtClean="0"/>
              <a:t>الدرس : الأول</a:t>
            </a:r>
            <a:endParaRPr lang="ar-SA" sz="3600" dirty="0"/>
          </a:p>
          <a:p>
            <a:pPr algn="r" rtl="1">
              <a:lnSpc>
                <a:spcPct val="150000"/>
              </a:lnSpc>
            </a:pPr>
            <a:r>
              <a:rPr lang="ar-SA" sz="3600" dirty="0" smtClean="0"/>
              <a:t>الوقت    </a:t>
            </a:r>
            <a:r>
              <a:rPr lang="ar-SA" sz="3600" dirty="0"/>
              <a:t>: </a:t>
            </a:r>
            <a:r>
              <a:rPr lang="ar-SA" sz="3600" dirty="0" smtClean="0"/>
              <a:t>أربعون دقيقة</a:t>
            </a:r>
            <a:endParaRPr lang="en-US" sz="3600" dirty="0" smtClean="0"/>
          </a:p>
          <a:p>
            <a:pPr algn="r" rtl="1">
              <a:lnSpc>
                <a:spcPct val="150000"/>
              </a:lnSpc>
            </a:pPr>
            <a:r>
              <a:rPr lang="ar-SA" sz="3600" dirty="0" smtClean="0">
                <a:cs typeface="+mj-cs"/>
              </a:rPr>
              <a:t>التاريخ   : 10/02/2020</a:t>
            </a:r>
          </a:p>
          <a:p>
            <a:pPr algn="r" rtl="1">
              <a:lnSpc>
                <a:spcPct val="150000"/>
              </a:lnSpc>
            </a:pPr>
            <a:endParaRPr lang="en-US" sz="2800" dirty="0">
              <a:cs typeface="+mj-cs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9483FE82-510B-40C6-A94C-615A9BDC2000}"/>
              </a:ext>
            </a:extLst>
          </p:cNvPr>
          <p:cNvSpPr txBox="1">
            <a:spLocks/>
          </p:cNvSpPr>
          <p:nvPr/>
        </p:nvSpPr>
        <p:spPr>
          <a:xfrm>
            <a:off x="220717" y="189186"/>
            <a:ext cx="5951483" cy="6432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১ম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১ম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১0/০২/২০২০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খ্রিঃ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526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71E0FD-E6EB-4285-A37B-D973C1CF7C8F}"/>
              </a:ext>
            </a:extLst>
          </p:cNvPr>
          <p:cNvSpPr txBox="1"/>
          <p:nvPr/>
        </p:nvSpPr>
        <p:spPr>
          <a:xfrm>
            <a:off x="238537" y="106016"/>
            <a:ext cx="7833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আস-সালামু আলাইকুম</a:t>
            </a:r>
            <a:r>
              <a:rPr lang="en-US" sz="32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ওয়ারাহমাতুল্লাহ</a:t>
            </a:r>
            <a:r>
              <a:rPr lang="bn-IN" sz="32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ওয়াবারাকাতুহু</a:t>
            </a:r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098E342-DFC2-4A52-AA05-D79188D55232}"/>
              </a:ext>
            </a:extLst>
          </p:cNvPr>
          <p:cNvSpPr/>
          <p:nvPr/>
        </p:nvSpPr>
        <p:spPr>
          <a:xfrm>
            <a:off x="238537" y="6006661"/>
            <a:ext cx="10781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সবাইকে আন্তরিক শুভেচ্ছা ও সালাম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769025A-AC63-4B7C-83DB-3A8D7A1964E2}"/>
              </a:ext>
            </a:extLst>
          </p:cNvPr>
          <p:cNvSpPr/>
          <p:nvPr/>
        </p:nvSpPr>
        <p:spPr>
          <a:xfrm>
            <a:off x="6905297" y="213737"/>
            <a:ext cx="51541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20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2800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السلام </a:t>
            </a:r>
            <a:r>
              <a:rPr lang="ar-SA" sz="2800" i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عليكم ورحمتة الله وبركاته</a:t>
            </a:r>
            <a:endParaRPr lang="en-US" sz="2800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8" descr="picture of islamic library এর ছবির ফলাফল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483" y="1261240"/>
            <a:ext cx="5738648" cy="479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picture of islamic library এর ছবির ফলাফল">
            <a:hlinkClick r:id="rId4"/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6101254" y="1245476"/>
            <a:ext cx="5864773" cy="476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265842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5"/>
          <p:cNvSpPr/>
          <p:nvPr/>
        </p:nvSpPr>
        <p:spPr>
          <a:xfrm>
            <a:off x="189186" y="2822028"/>
            <a:ext cx="11761076" cy="341251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الفعل وأقسامه</a:t>
            </a:r>
          </a:p>
          <a:p>
            <a:pPr algn="ctr"/>
            <a:r>
              <a:rPr lang="ar-SA" sz="72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ar-SA" sz="7200" dirty="0" smtClean="0">
                <a:latin typeface="SutonnyMJ" pitchFamily="2" charset="0"/>
                <a:cs typeface="NikoshBAN" pitchFamily="2" charset="0"/>
              </a:rPr>
              <a:t>فعل</a:t>
            </a:r>
            <a:r>
              <a:rPr lang="en-US" sz="7200" dirty="0" smtClean="0">
                <a:latin typeface="SutonnyMJ" pitchFamily="2" charset="0"/>
                <a:cs typeface="NikoshBAN" pitchFamily="2" charset="0"/>
              </a:rPr>
              <a:t>ও </a:t>
            </a:r>
            <a:r>
              <a:rPr lang="en-US" sz="7200" dirty="0" err="1" smtClean="0">
                <a:latin typeface="SutonnyMJ" pitchFamily="2" charset="0"/>
                <a:cs typeface="NikoshBAN" pitchFamily="2" charset="0"/>
              </a:rPr>
              <a:t>তার</a:t>
            </a:r>
            <a:r>
              <a:rPr lang="en-US" sz="72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NikoshBAN" pitchFamily="2" charset="0"/>
              </a:rPr>
              <a:t>প্রকারভেদ</a:t>
            </a:r>
            <a:endParaRPr lang="en-US" sz="7200" dirty="0" smtClean="0"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2122134" y="930165"/>
            <a:ext cx="7684018" cy="18288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27075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CBCE1F-B7D6-4BAD-BAD6-8D2EADCBCB30}"/>
              </a:ext>
            </a:extLst>
          </p:cNvPr>
          <p:cNvSpPr txBox="1">
            <a:spLocks/>
          </p:cNvSpPr>
          <p:nvPr/>
        </p:nvSpPr>
        <p:spPr>
          <a:xfrm>
            <a:off x="3320717" y="528574"/>
            <a:ext cx="2775284" cy="9044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55788CF-19FA-4519-9D5E-581C7312E250}"/>
              </a:ext>
            </a:extLst>
          </p:cNvPr>
          <p:cNvSpPr/>
          <p:nvPr/>
        </p:nvSpPr>
        <p:spPr>
          <a:xfrm>
            <a:off x="1324303" y="1785746"/>
            <a:ext cx="5362246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/>
                <a:cs typeface="NikoshBAN" panose="02000000000000000000" pitchFamily="2" charset="0"/>
              </a:rPr>
              <a:t>এই পাঠ শেষে </a:t>
            </a:r>
            <a:r>
              <a:rPr lang="bn-BD" sz="4400" dirty="0" smtClean="0">
                <a:latin typeface="NikoshBAN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/>
                <a:cs typeface="NikoshBAN" panose="02000000000000000000" pitchFamily="2" charset="0"/>
              </a:rPr>
              <a:t>-</a:t>
            </a:r>
            <a:r>
              <a:rPr lang="en-US" sz="4400" dirty="0" smtClean="0">
                <a:latin typeface="NikoshBAN"/>
                <a:cs typeface="NikoshBAN" panose="02000000000000000000" pitchFamily="2" charset="0"/>
              </a:rPr>
              <a:t> </a:t>
            </a:r>
            <a:endParaRPr lang="bn-BD" sz="4400" dirty="0">
              <a:latin typeface="NikoshBAN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6240BF6-04BB-45E8-B6F4-BC746BADEE6D}"/>
              </a:ext>
            </a:extLst>
          </p:cNvPr>
          <p:cNvSpPr/>
          <p:nvPr/>
        </p:nvSpPr>
        <p:spPr>
          <a:xfrm>
            <a:off x="1277026" y="2907945"/>
            <a:ext cx="9637947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14400" indent="-914400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ar-SA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atin typeface="NikoshBAN" pitchFamily="2" charset="0"/>
                <a:cs typeface="NikoshBAN" pitchFamily="2" charset="0"/>
              </a:rPr>
              <a:t>فعل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ধারণা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লাভ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।</a:t>
            </a:r>
            <a:endParaRPr lang="en-US" sz="4800" dirty="0" smtClean="0">
              <a:latin typeface="SutonnyMJ" pitchFamily="2" charset="0"/>
              <a:cs typeface="NikoshBAN" pitchFamily="2" charset="0"/>
            </a:endParaRPr>
          </a:p>
          <a:p>
            <a:pPr marL="742950" indent="-742950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ar-SA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atin typeface="NikoshBAN" pitchFamily="2" charset="0"/>
                <a:cs typeface="NikoshBAN" pitchFamily="2" charset="0"/>
              </a:rPr>
              <a:t>فعل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প্রকারভেদ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বর্ণনা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।</a:t>
            </a:r>
            <a:endParaRPr lang="en-US" sz="4800" dirty="0" smtClean="0">
              <a:latin typeface="SutonnyMJ" pitchFamily="2" charset="0"/>
              <a:cs typeface="NikoshBAN" pitchFamily="2" charset="0"/>
            </a:endParaRPr>
          </a:p>
          <a:p>
            <a:pPr marL="742950" indent="-742950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পড়ার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সময়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কোনটি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atin typeface="SutonnyMJ" pitchFamily="2" charset="0"/>
                <a:cs typeface="NikoshBAN" pitchFamily="2" charset="0"/>
              </a:rPr>
              <a:t>فعل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নির্ণিত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।</a:t>
            </a:r>
            <a:endParaRPr lang="bn-BD" sz="4000" dirty="0">
              <a:latin typeface="SutonnyMJ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6416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249" y="-131481"/>
          <a:ext cx="11619185" cy="698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9185"/>
              </a:tblGrid>
              <a:tr h="6989482">
                <a:tc>
                  <a:txBody>
                    <a:bodyPr/>
                    <a:lstStyle/>
                    <a:p>
                      <a:pPr algn="r" rtl="1">
                        <a:buFont typeface="Arial" charset="0"/>
                        <a:buNone/>
                      </a:pPr>
                      <a:r>
                        <a:rPr lang="ar-SA" sz="2800" dirty="0" smtClean="0"/>
                        <a:t>تعريف</a:t>
                      </a:r>
                      <a:r>
                        <a:rPr lang="ar-SA" sz="2800" baseline="0" dirty="0" smtClean="0"/>
                        <a:t> الفعل : الفعل في اللغة الحدث ، وفي الاصطلاح : هو ما دل على معنى مقترن بالزمن – ماض ، حال أو مستقبل .</a:t>
                      </a:r>
                    </a:p>
                    <a:p>
                      <a:pPr algn="r" rtl="1">
                        <a:buFont typeface="Arial" charset="0"/>
                        <a:buNone/>
                      </a:pPr>
                      <a:r>
                        <a:rPr lang="ar-SA" sz="2800" baseline="0" dirty="0" smtClean="0"/>
                        <a:t>أقسام الفعل : ينقسم الفعل باعتبار زمنه إلى ثلاثة أقسام –</a:t>
                      </a:r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r>
                        <a:rPr lang="ar-SA" sz="2800" baseline="0" dirty="0" smtClean="0"/>
                        <a:t> </a:t>
                      </a:r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2246" y="1336740"/>
          <a:ext cx="1154036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368"/>
                <a:gridCol w="5801710"/>
                <a:gridCol w="1466193"/>
                <a:gridCol w="599089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المثال 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أقسام الفعل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رقم</a:t>
                      </a:r>
                      <a:endParaRPr lang="en-US" sz="2800" dirty="0"/>
                    </a:p>
                  </a:txBody>
                  <a:tcPr/>
                </a:tc>
              </a:tr>
              <a:tr h="27880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جاء</a:t>
                      </a:r>
                      <a:r>
                        <a:rPr lang="ar-SA" sz="2800" baseline="0" dirty="0" smtClean="0"/>
                        <a:t> ، اجتهد ، تعلم .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هو</a:t>
                      </a:r>
                      <a:r>
                        <a:rPr lang="ar-SA" sz="2800" baseline="0" dirty="0" smtClean="0"/>
                        <a:t> ما دل على معنى في نفسه مقترنا بالزمن الماضي 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الفعل الماضي</a:t>
                      </a:r>
                      <a:r>
                        <a:rPr lang="ar-SA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27880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يجتهد ، يخرج ، سيقول</a:t>
                      </a:r>
                      <a:r>
                        <a:rPr lang="ar-SA" sz="2800" baseline="0" dirty="0" smtClean="0"/>
                        <a:t> ، لم يلد ، لن ندخل. 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هو ما دل على معنى</a:t>
                      </a:r>
                      <a:r>
                        <a:rPr lang="ar-SA" sz="2800" baseline="0" dirty="0" smtClean="0"/>
                        <a:t> في نفسه مقترنا بزمن يحتمل الحال والاستقبال.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الفعل المضارع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  <a:tr h="27880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اجتهد ، اقرأ ، اكتب</a:t>
                      </a:r>
                      <a:r>
                        <a:rPr lang="ar-SA" sz="2800" baseline="0" dirty="0" smtClean="0"/>
                        <a:t> .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هو</a:t>
                      </a:r>
                      <a:r>
                        <a:rPr lang="ar-SA" sz="2800" baseline="0" dirty="0" smtClean="0"/>
                        <a:t> ما دل على طلب وقوع الفعل من المخاطب بغير لام الأمر 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فعل الأمر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278801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لا تكذب</a:t>
                      </a:r>
                      <a:r>
                        <a:rPr lang="ar-SA" sz="2800" baseline="0" dirty="0" smtClean="0"/>
                        <a:t> ، لا تلعب .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هو ما دل على منع</a:t>
                      </a:r>
                      <a:r>
                        <a:rPr lang="ar-SA" sz="2800" baseline="0" dirty="0" smtClean="0"/>
                        <a:t> وقوع الفعل من المخاطب.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800" dirty="0" smtClean="0"/>
                        <a:t>فعل النهي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6462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249" y="-131481"/>
          <a:ext cx="11619185" cy="698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9185"/>
              </a:tblGrid>
              <a:tr h="6989482">
                <a:tc>
                  <a:txBody>
                    <a:bodyPr/>
                    <a:lstStyle/>
                    <a:p>
                      <a:pPr algn="r" rtl="1">
                        <a:buFont typeface="Arial" charset="0"/>
                        <a:buNone/>
                      </a:pPr>
                      <a:r>
                        <a:rPr lang="ar-SA" sz="2800" dirty="0" smtClean="0"/>
                        <a:t>تعريف</a:t>
                      </a:r>
                      <a:r>
                        <a:rPr lang="ar-SA" sz="2800" baseline="0" dirty="0" smtClean="0"/>
                        <a:t> الفعل : الفعل في اللغة الحدث ، وفي الاصطلاح : هو ما دل على معنى مقترن بالزمن – ماض ، حال أو مستقبل .</a:t>
                      </a:r>
                    </a:p>
                    <a:p>
                      <a:pPr algn="r" rtl="1">
                        <a:buFont typeface="Arial" charset="0"/>
                        <a:buNone/>
                      </a:pPr>
                      <a:r>
                        <a:rPr lang="ar-SA" sz="2800" baseline="0" dirty="0" smtClean="0"/>
                        <a:t>أقسام الفعل : ينقسم الفعل من حيث نوع الحروف التي يتكون منها إلى ثلاثة أقسام – </a:t>
                      </a:r>
                      <a:r>
                        <a:rPr lang="ar-SA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صحيح ، مهموز ، معتل . </a:t>
                      </a: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r>
                        <a:rPr lang="ar-SA" sz="2800" baseline="0" dirty="0" smtClean="0"/>
                        <a:t> </a:t>
                      </a:r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  <a:p>
                      <a:pPr algn="r" rtl="1">
                        <a:buFont typeface="Arial" charset="0"/>
                        <a:buNone/>
                      </a:pPr>
                      <a:endParaRPr lang="ar-SA" sz="2800" baseline="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4949" y="1666026"/>
          <a:ext cx="11776844" cy="519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227"/>
                <a:gridCol w="7320305"/>
                <a:gridCol w="1624947"/>
                <a:gridCol w="611365"/>
              </a:tblGrid>
              <a:tr h="78577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المثال 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أقسام الفعل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رقم</a:t>
                      </a:r>
                      <a:endParaRPr lang="en-US" sz="2400" dirty="0"/>
                    </a:p>
                  </a:txBody>
                  <a:tcPr/>
                </a:tc>
              </a:tr>
              <a:tr h="78577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كتب ، جلس ، دخل.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هو كل فعل تخلو حروفه</a:t>
                      </a:r>
                      <a:r>
                        <a:rPr lang="ar-SA" sz="2400" baseline="0" dirty="0" smtClean="0"/>
                        <a:t> الأصلية من أحرف العلة.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الفعل الصحيح</a:t>
                      </a:r>
                      <a:r>
                        <a:rPr lang="ar-SA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8577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baseline="0" dirty="0" smtClean="0"/>
                        <a:t>حضر ، رفع ، سمع. 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هو</a:t>
                      </a:r>
                      <a:r>
                        <a:rPr lang="ar-SA" sz="2400" baseline="0" dirty="0" smtClean="0"/>
                        <a:t> كل فعل خلت حروفه الأصلية من الهمزة والتضعيف ، وأحرف العلة.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الصحيح</a:t>
                      </a:r>
                      <a:r>
                        <a:rPr lang="ar-SA" sz="2400" baseline="0" dirty="0" smtClean="0"/>
                        <a:t> السالم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  <a:tr h="147333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baseline="0" dirty="0" smtClean="0"/>
                        <a:t>صب ، عد ، مد ، زلزل ، وسوس.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* المضعف</a:t>
                      </a:r>
                      <a:r>
                        <a:rPr lang="ar-SA" sz="2400" baseline="0" dirty="0" smtClean="0"/>
                        <a:t> الثلاثي : </a:t>
                      </a:r>
                      <a:r>
                        <a:rPr lang="ar-SA" sz="2400" dirty="0" smtClean="0"/>
                        <a:t>وهو</a:t>
                      </a:r>
                      <a:r>
                        <a:rPr lang="ar-SA" sz="2400" baseline="0" dirty="0" smtClean="0"/>
                        <a:t> كل فعل حروفه الأصلية صحيحة ، ولكن حرفين منها من جنس واحد</a:t>
                      </a:r>
                      <a:r>
                        <a:rPr lang="ar-SA" sz="2400" baseline="0" dirty="0" smtClean="0">
                          <a:cs typeface="+mj-cs"/>
                        </a:rPr>
                        <a:t> . مثل : مد ، صب</a:t>
                      </a:r>
                      <a:r>
                        <a:rPr lang="ar-SA" sz="2400" baseline="0" dirty="0" smtClean="0"/>
                        <a:t> .</a:t>
                      </a:r>
                      <a:r>
                        <a:rPr lang="ar-SA" sz="2400" dirty="0" smtClean="0"/>
                        <a:t> </a:t>
                      </a:r>
                      <a:endParaRPr lang="ar-SA" sz="2400" baseline="0" dirty="0" smtClean="0"/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  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ar-SA" sz="2400" baseline="0" dirty="0" smtClean="0"/>
                        <a:t>** المضعف الرباعي : هو ما كان حرفه الأول والثالث ”فاؤه ولامه الأولى ” من جنس واحد وحرفه الثاني والرابع ”عينه ولامه الثانية“ من جنس واحد أيضا. مثل : عسعس ، زلزل ، وسوس .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2400" dirty="0" smtClean="0"/>
                        <a:t>الصحيح</a:t>
                      </a:r>
                      <a:r>
                        <a:rPr lang="ar-SA" sz="2400" baseline="0" dirty="0" smtClean="0"/>
                        <a:t> المضعف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6462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B892040-F860-423E-B792-7E0B2A70C008}"/>
              </a:ext>
            </a:extLst>
          </p:cNvPr>
          <p:cNvSpPr/>
          <p:nvPr/>
        </p:nvSpPr>
        <p:spPr>
          <a:xfrm>
            <a:off x="677916" y="220718"/>
            <a:ext cx="10862443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7200" dirty="0" smtClean="0">
                <a:latin typeface="NikoshBAN" pitchFamily="2" charset="0"/>
              </a:rPr>
              <a:t>الأعمال الفردية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ar-SA" sz="7200" dirty="0" smtClean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8965" y="1655377"/>
          <a:ext cx="11699765" cy="677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9765"/>
              </a:tblGrid>
              <a:tr h="677787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عين</a:t>
                      </a:r>
                      <a:r>
                        <a:rPr lang="ar-SA" sz="3200" baseline="0" dirty="0" smtClean="0"/>
                        <a:t> نوع الفعل من حيث السالم والمضعف والمهموز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3780" y="2569778"/>
          <a:ext cx="11540360" cy="428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90"/>
                <a:gridCol w="2885090"/>
                <a:gridCol w="2885090"/>
                <a:gridCol w="2885090"/>
              </a:tblGrid>
              <a:tr h="536028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نوع الفعل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الفعل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نوع الفعل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الفعل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عدّ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كتب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قال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جرّ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سمع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عور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زلزل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أيس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يبس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وشى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صام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وعد</a:t>
                      </a:r>
                      <a:endParaRPr lang="en-US" sz="28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لوى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800" dirty="0" smtClean="0"/>
                        <a:t>شعشع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64483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678</Words>
  <Application>Microsoft Office PowerPoint</Application>
  <PresentationFormat>Custom</PresentationFormat>
  <Paragraphs>155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Nazmul haque</dc:creator>
  <cp:lastModifiedBy>ABID</cp:lastModifiedBy>
  <cp:revision>182</cp:revision>
  <dcterms:created xsi:type="dcterms:W3CDTF">2019-05-12T09:26:32Z</dcterms:created>
  <dcterms:modified xsi:type="dcterms:W3CDTF">2020-02-10T01:16:21Z</dcterms:modified>
</cp:coreProperties>
</file>