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32" r:id="rId7"/>
    <p:sldMasterId id="2147483750" r:id="rId8"/>
    <p:sldMasterId id="2147483762" r:id="rId9"/>
    <p:sldMasterId id="2147483780" r:id="rId10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73" r:id="rId22"/>
    <p:sldId id="267" r:id="rId23"/>
    <p:sldId id="268" r:id="rId24"/>
    <p:sldId id="269" r:id="rId25"/>
    <p:sldId id="270" r:id="rId26"/>
    <p:sldId id="271" r:id="rId27"/>
    <p:sldId id="27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5D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67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465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665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297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967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185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8423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8227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8404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72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5896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4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0727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5355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2329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56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1405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72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45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8800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4032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2416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32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07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5933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9796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22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05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05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12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41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64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15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9210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13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3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82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033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33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619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334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9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403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928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57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040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26779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934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95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594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1032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80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891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109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106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7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233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242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543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417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489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984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7781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434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1896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520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30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746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882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384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689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227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51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255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3799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854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2144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9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624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259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148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481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626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077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109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004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8296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496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81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920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734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9481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0365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405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2530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147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111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1896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7126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0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057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99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697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581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9098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6332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327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165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323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394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89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470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371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68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8514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851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680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921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835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851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180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4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6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6157592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9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688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19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1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9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2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8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C7E27-187E-4CF6-8B34-F64A78B0B549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49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9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84399" y="101600"/>
            <a:ext cx="7155543" cy="2714399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9314" y="914400"/>
            <a:ext cx="5805714" cy="1393371"/>
          </a:xfrm>
          <a:noFill/>
        </p:spPr>
        <p:txBody>
          <a:bodyPr>
            <a:noAutofit/>
          </a:bodyPr>
          <a:lstStyle/>
          <a:p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en-US" sz="9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9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874" y="3004685"/>
            <a:ext cx="5664411" cy="356277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1788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571" y="812800"/>
            <a:ext cx="9448800" cy="5050972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 তাঁর প্রয়োজনে যে সব উদ্ভিদ চাষ করে, তাদেরকে ফসল বলে। কৃষি বিজ্ঞানে ফসলকে দু’ভাগে ভাগ করা হয়েছে,যথাঃ- উদ্যান ফসল এবং মাঠ ফসল। </a:t>
            </a:r>
            <a:b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উদ্যান ফসলের পরিচয়ঃ-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     আমরা বসতবাড়ির আশেপাশে উঁচু জমিতে ফল,ফুল,শাকসবজি ইত্যাদি বাগান করি।বাগানে যে সব ফসল ফলানো হয় তাদেরকে উদ্যান ফসল (</a:t>
            </a:r>
            <a:r>
              <a:rPr lang="en-US" sz="32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Garden crops)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81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7" y="870856"/>
            <a:ext cx="9158514" cy="4296229"/>
          </a:xfrm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উদ্যান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ফসলকে চার ভাগে ভাগ করা যায়। যথাঃ-</a:t>
            </a:r>
            <a:b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ফল- আম, কাঠাল,লি চু,পেয়ারা,কুল,বেল ইত্যাদি ।</a:t>
            </a:r>
            <a:br>
              <a:rPr lang="bn-IN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শাকসবজি – গোলআলো, বেগুন,টমেটো, শিম,লাঊ ইত্যাদি।</a:t>
            </a:r>
            <a:br>
              <a:rPr lang="bn-IN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মশলা- মরিচ,পেঁয়াজ, আদা,হলুদ ইত্যাদি,</a:t>
            </a:r>
            <a:br>
              <a:rPr lang="bn-IN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ফুল- গোলাপ,জবা,টগর,বেলী ইত্যাদি। 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42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3371" y="856342"/>
            <a:ext cx="4159082" cy="1001487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09" y="2656114"/>
            <a:ext cx="4867287" cy="303348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825" y="2656114"/>
            <a:ext cx="4531724" cy="300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10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541" y="667657"/>
            <a:ext cx="10653487" cy="2365828"/>
          </a:xfrm>
        </p:spPr>
        <p:txBody>
          <a:bodyPr>
            <a:norm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উদ্যান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 পুষ্টি ও পারিবারিক গুরুত্বঃ</a:t>
            </a:r>
            <a:b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	বিশ্বস্বাস্থ্য সংস্থার মতে, একজন ব্যক্তিকে দৈনিক ৪৫০ গ্রাম শাকসবজি ও ফল খাওয়া উচিত।  বসতবাড়ির চারপাশে উদ্যান ফসল চাষ করে পরিবারের খাদ্য ও পুষ্টির চাহিদা মেটানো যায়। বাড়তি ফসল বিক্রি করে পরিবারের আয়ও বাড়ানো যায়।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5712" y="3207656"/>
            <a:ext cx="104793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উদ্যান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 অর্থনৈতিক গুরুত্বঃ</a:t>
            </a:r>
          </a:p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দেশে-বিদেশে উদ্যান ফসলের চাহিদা ব্যাপক। আধুনিক পদ্ধতিতে চাষাবাদ করে আমরা নিজের চাহিদা মিটিয়ে তা বিক্রি করে টাকা অর্জন করতে পারি । শুধু তাই নয় আম,জাম,কাঠাল ইত্যাদি গাছ থেকে ভাল কাঠ পাওয়া যায়, এসব কাঠ ঘর-বাড়ি ও আসবাবপত্র তৈরীতে ব্যবহার করা যায়,আবার তা বিক্রি করে ও অনেক টাকা পাওয়া যায়।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50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0" y="478971"/>
            <a:ext cx="4269376" cy="1132115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56342" y="1843315"/>
            <a:ext cx="4516120" cy="3381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ফসলকে ভাগ করা হয়েছে......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(ক) ২ ভাগে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(খ) ৩ ভাগে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(গ) ৪ ভাগে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(ঘ) ৫ ভাগে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17027" y="1930400"/>
            <a:ext cx="5399315" cy="3294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উদ্যান ফসলকে ভাগ করা হয়েছে......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(ক) ২ ভাগে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(খ) ৪ ভাগে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(গ) ৬ ভাগে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(ঘ) ৮ ভাগে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70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43" y="696685"/>
            <a:ext cx="5024120" cy="113211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320" y="297881"/>
            <a:ext cx="5205418" cy="26775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65942" y="4499428"/>
            <a:ext cx="7590972" cy="11321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কাঁঠালের ভরা মৌসুম কোনটি ?  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1567543" y="3294741"/>
            <a:ext cx="609600" cy="55154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2336800" y="3294741"/>
            <a:ext cx="609600" cy="55154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3106057" y="3294741"/>
            <a:ext cx="609600" cy="55154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3875314" y="3294738"/>
            <a:ext cx="609600" cy="55154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4651828" y="3294738"/>
            <a:ext cx="609600" cy="551543"/>
          </a:xfrm>
          <a:prstGeom prst="star5">
            <a:avLst>
              <a:gd name="adj" fmla="val 14337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5413828" y="3294738"/>
            <a:ext cx="609600" cy="551543"/>
          </a:xfrm>
          <a:prstGeom prst="star5">
            <a:avLst>
              <a:gd name="adj" fmla="val 14337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875314" y="2249714"/>
            <a:ext cx="609600" cy="8708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1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44800" y="319314"/>
            <a:ext cx="5863772" cy="20174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1940" y="791028"/>
            <a:ext cx="8449491" cy="1074057"/>
          </a:xfrm>
          <a:noFill/>
        </p:spPr>
        <p:txBody>
          <a:bodyPr>
            <a:normAutofit/>
          </a:bodyPr>
          <a:lstStyle/>
          <a:p>
            <a:pPr algn="ctr"/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597" y="3722914"/>
            <a:ext cx="10103031" cy="1807029"/>
          </a:xfrm>
          <a:solidFill>
            <a:srgbClr val="00B0F0"/>
          </a:solidFill>
        </p:spPr>
        <p:txBody>
          <a:bodyPr>
            <a:normAutofit/>
          </a:bodyPr>
          <a:lstStyle/>
          <a:p>
            <a:pPr marL="1971400" lvl="7" indent="0">
              <a:buClr>
                <a:srgbClr val="FF0000"/>
              </a:buClr>
              <a:buNone/>
            </a:pPr>
            <a:endParaRPr lang="bn-IN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971400" lvl="7" indent="0">
              <a:buClr>
                <a:srgbClr val="FF0000"/>
              </a:buClr>
              <a:buNone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উদ্যান ফসলের পারিবারিক গুরুত্ব কি হতে পারে? 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83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ecision 3"/>
          <p:cNvSpPr/>
          <p:nvPr/>
        </p:nvSpPr>
        <p:spPr>
          <a:xfrm>
            <a:off x="4385621" y="909040"/>
            <a:ext cx="4252686" cy="188685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7113" y="1299028"/>
            <a:ext cx="9247777" cy="1059543"/>
          </a:xfrm>
        </p:spPr>
        <p:txBody>
          <a:bodyPr>
            <a:normAutofit/>
          </a:bodyPr>
          <a:lstStyle/>
          <a:p>
            <a:pPr algn="ctr"/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4915" y="3526972"/>
            <a:ext cx="7997372" cy="2148114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marL="45720" indent="0">
              <a:buNone/>
            </a:pPr>
            <a:endParaRPr lang="bn-IN" sz="40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" indent="0">
              <a:buNone/>
            </a:pPr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উদ্যান ফসলের অর্থনৈতিক গুরুত্ব আলোচনা কর?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36" y="638627"/>
            <a:ext cx="2987949" cy="268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9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0"/>
            <a:ext cx="7242629" cy="2646878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 w="76200">
            <a:solidFill>
              <a:srgbClr val="EB5D05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NikoshBAN" panose="02000000000000000000" pitchFamily="2" charset="0"/>
              </a:rPr>
              <a:t>ধন্যবাদ </a:t>
            </a:r>
            <a:endParaRPr lang="en-US" sz="16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cs typeface="NikoshBAN" panose="02000000000000000000" pitchFamily="2" charset="0"/>
            </a:endParaRPr>
          </a:p>
        </p:txBody>
      </p:sp>
      <p:pic>
        <p:nvPicPr>
          <p:cNvPr id="3" name="Content Placeholder 3" descr="yefbVzqEwp9Xdp79QRTQmucKmScGCf87B76J2Ej9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2686" y="2794000"/>
            <a:ext cx="3839028" cy="383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2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 txBox="1">
            <a:spLocks/>
          </p:cNvSpPr>
          <p:nvPr/>
        </p:nvSpPr>
        <p:spPr>
          <a:xfrm>
            <a:off x="7772390" y="4121577"/>
            <a:ext cx="4024095" cy="2324318"/>
          </a:xfrm>
          <a:prstGeom prst="rect">
            <a:avLst/>
          </a:prstGeom>
          <a:solidFill>
            <a:srgbClr val="00B0F0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বিষয়ঃ কৃষি শিক্ষা। </a:t>
            </a:r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শ্রেণিঃ দাখিল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৫ম অধ্যায়ঃ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উদ্যান ফসল।</a:t>
            </a:r>
          </a:p>
          <a:p>
            <a:pPr marL="0" indent="0">
              <a:buNone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214903" y="376159"/>
            <a:ext cx="5649110" cy="3119828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n-IN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মাওলানা মোঃ আব্দুর রব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n-IN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 </a:t>
            </a:r>
            <a:r>
              <a:rPr lang="bn-IN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 এম.এম,এম.এ,বি</a:t>
            </a: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এ, বি</a:t>
            </a: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এড,এম</a:t>
            </a: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এড )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bn-IN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প্রভাষক,বুরাইয়া কামিল (এম,এ) মাদরাসা।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bn-IN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ছাতক,সুনামগঞ্জ।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IN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মোবাইলঃ </a:t>
            </a:r>
            <a:r>
              <a:rPr lang="bn-IN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০১৭১৫-২৭৮৫৫৬</a:t>
            </a:r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email:abdurrob1985@gmail.com </a:t>
            </a:r>
            <a:endParaRPr lang="bn-IN" sz="24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18573" y="4916876"/>
            <a:ext cx="2841770" cy="1233714"/>
            <a:chOff x="3212703" y="4836331"/>
            <a:chExt cx="2994419" cy="1233714"/>
          </a:xfrm>
        </p:grpSpPr>
        <p:sp>
          <p:nvSpPr>
            <p:cNvPr id="8" name="Notched Right Arrow 7"/>
            <p:cNvSpPr/>
            <p:nvPr/>
          </p:nvSpPr>
          <p:spPr>
            <a:xfrm>
              <a:off x="3212703" y="4836331"/>
              <a:ext cx="2994419" cy="1233714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Placeholder 4"/>
            <p:cNvSpPr txBox="1">
              <a:spLocks/>
            </p:cNvSpPr>
            <p:nvPr/>
          </p:nvSpPr>
          <p:spPr>
            <a:xfrm>
              <a:off x="3541512" y="5203190"/>
              <a:ext cx="2336801" cy="58815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bn-IN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Right Arrow 9"/>
          <p:cNvSpPr/>
          <p:nvPr/>
        </p:nvSpPr>
        <p:spPr>
          <a:xfrm>
            <a:off x="168987" y="376159"/>
            <a:ext cx="2902010" cy="1335314"/>
          </a:xfrm>
          <a:prstGeom prst="rightArrow">
            <a:avLst>
              <a:gd name="adj1" fmla="val 65217"/>
              <a:gd name="adj2" fmla="val 5000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108" y="720651"/>
            <a:ext cx="2547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9221" y="2369320"/>
            <a:ext cx="1883485" cy="12567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1368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600" y="746034"/>
            <a:ext cx="5101771" cy="111179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4201" y="4091576"/>
            <a:ext cx="8396512" cy="1975395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Up-Down Arrow 3"/>
          <p:cNvSpPr/>
          <p:nvPr/>
        </p:nvSpPr>
        <p:spPr>
          <a:xfrm>
            <a:off x="5283200" y="2133599"/>
            <a:ext cx="769257" cy="165462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5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344229" y="642594"/>
            <a:ext cx="3280228" cy="146052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7286" y="642594"/>
            <a:ext cx="4434114" cy="1460526"/>
          </a:xfrm>
        </p:spPr>
        <p:txBody>
          <a:bodyPr>
            <a:normAutofit/>
          </a:bodyPr>
          <a:lstStyle/>
          <a:p>
            <a:pPr algn="ctr"/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859" y="2103120"/>
            <a:ext cx="8781141" cy="9303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IN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এই পাঠ শেষে বলতে পারবে..............</a:t>
            </a:r>
          </a:p>
          <a:p>
            <a:pPr marL="0" indent="0">
              <a:buNone/>
            </a:pP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04571" y="3265715"/>
            <a:ext cx="7561943" cy="2627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Garamond" pitchFamily="18" charset="0"/>
              <a:buNone/>
            </a:pP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78744" y="3438435"/>
            <a:ext cx="6473370" cy="2454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উদ্যান ফসলের পরিচয় ।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উদ্যান ফসলের শ্রেণিবিন্যাস।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উদ্যান ফসলের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পুষ্টি ও পারিবারিক গুরুত্ব। 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উদ্যান ফসলের 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গুরুত্ব।   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40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72" y="309947"/>
            <a:ext cx="10668001" cy="6548053"/>
          </a:xfrm>
        </p:spPr>
      </p:pic>
    </p:spTree>
    <p:extLst>
      <p:ext uri="{BB962C8B-B14F-4D97-AF65-F5344CB8AC3E}">
        <p14:creationId xmlns:p14="http://schemas.microsoft.com/office/powerpoint/2010/main" val="162447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5143" y="642595"/>
            <a:ext cx="1182913" cy="1070092"/>
          </a:xfrm>
        </p:spPr>
        <p:txBody>
          <a:bodyPr>
            <a:no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পাকা আম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113" y="773224"/>
            <a:ext cx="8098971" cy="506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9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0" y="628079"/>
            <a:ext cx="2358570" cy="895920"/>
          </a:xfrm>
        </p:spPr>
        <p:txBody>
          <a:bodyPr>
            <a:norm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আপেল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07" y="740228"/>
            <a:ext cx="4921838" cy="368662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114" y="1850106"/>
            <a:ext cx="4945744" cy="396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4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" y="5366994"/>
            <a:ext cx="1783080" cy="683286"/>
          </a:xfrm>
        </p:spPr>
        <p:txBody>
          <a:bodyPr>
            <a:norm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টমেটো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144" y="1700924"/>
            <a:ext cx="4406816" cy="407446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13" y="1082980"/>
            <a:ext cx="5098244" cy="38353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37320" y="883920"/>
            <a:ext cx="2072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পেপে ও জাম্বুরা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9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4628" y="2461071"/>
            <a:ext cx="1865085" cy="547577"/>
          </a:xfrm>
        </p:spPr>
        <p:txBody>
          <a:bodyPr>
            <a:norm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 কপি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029" y="673950"/>
            <a:ext cx="7032172" cy="526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0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ppt/theme/theme2.xml><?xml version="1.0" encoding="utf-8"?>
<a:theme xmlns:a="http://schemas.openxmlformats.org/drawingml/2006/main" name="Savo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3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4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5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6.xml><?xml version="1.0" encoding="utf-8"?>
<a:theme xmlns:a="http://schemas.openxmlformats.org/drawingml/2006/main" name="1_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7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8.xml><?xml version="1.0" encoding="utf-8"?>
<a:theme xmlns:a="http://schemas.openxmlformats.org/drawingml/2006/main" name="2_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9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240</Words>
  <Application>Microsoft Office PowerPoint</Application>
  <PresentationFormat>Widescreen</PresentationFormat>
  <Paragraphs>52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18</vt:i4>
      </vt:variant>
    </vt:vector>
  </HeadingPairs>
  <TitlesOfParts>
    <vt:vector size="39" baseType="lpstr">
      <vt:lpstr>Arial</vt:lpstr>
      <vt:lpstr>Calibri</vt:lpstr>
      <vt:lpstr>Calibri Light</vt:lpstr>
      <vt:lpstr>Century Gothic</vt:lpstr>
      <vt:lpstr>Corbel</vt:lpstr>
      <vt:lpstr>Garamond</vt:lpstr>
      <vt:lpstr>NikoshBAN</vt:lpstr>
      <vt:lpstr>Times New Roman</vt:lpstr>
      <vt:lpstr>Trebuchet MS</vt:lpstr>
      <vt:lpstr>Tw Cen MT</vt:lpstr>
      <vt:lpstr>Wingdings</vt:lpstr>
      <vt:lpstr>Office Theme</vt:lpstr>
      <vt:lpstr>Savon</vt:lpstr>
      <vt:lpstr>1_Savon</vt:lpstr>
      <vt:lpstr>Retrospect</vt:lpstr>
      <vt:lpstr>Basis</vt:lpstr>
      <vt:lpstr>1_Basis</vt:lpstr>
      <vt:lpstr>Organic</vt:lpstr>
      <vt:lpstr>2_Basis</vt:lpstr>
      <vt:lpstr>Circuit</vt:lpstr>
      <vt:lpstr>2_Savon</vt:lpstr>
      <vt:lpstr>শুভ সকাল</vt:lpstr>
      <vt:lpstr>PowerPoint Presentation</vt:lpstr>
      <vt:lpstr>পাঠ ঘোষণা</vt:lpstr>
      <vt:lpstr>শিখন ফল </vt:lpstr>
      <vt:lpstr>PowerPoint Presentation</vt:lpstr>
      <vt:lpstr>পাকা আম </vt:lpstr>
      <vt:lpstr>আপেল </vt:lpstr>
      <vt:lpstr>টমেটো </vt:lpstr>
      <vt:lpstr>ফুল কপি</vt:lpstr>
      <vt:lpstr>মানুষ তাঁর প্রয়োজনে যে সব উদ্ভিদ চাষ করে, তাদেরকে ফসল বলে। কৃষি বিজ্ঞানে ফসলকে দু’ভাগে ভাগ করা হয়েছে,যথাঃ- উদ্যান ফসল এবং মাঠ ফসল।     উদ্যান ফসলের পরিচয়ঃ-         আমরা বসতবাড়ির আশেপাশে উঁচু জমিতে ফল,ফুল,শাকসবজি ইত্যাদি বাগান করি।বাগানে যে সব ফসল ফলানো হয় তাদেরকে উদ্যান ফসল (Garden crops)বলে। </vt:lpstr>
      <vt:lpstr>উদ্যান ফসলকে চার ভাগে ভাগ করা যায়। যথাঃ-  ১। ফল- আম, কাঠাল,লি চু,পেয়ারা,কুল,বেল ইত্যাদি । ২। শাকসবজি – গোলআলো, বেগুন,টমেটো, শিম,লাঊ ইত্যাদি। ৩। মশলা- মরিচ,পেঁয়াজ, আদা,হলুদ ইত্যাদি, ৪। ফুল- গোলাপ,জবা,টগর,বেলী ইত্যাদি। </vt:lpstr>
      <vt:lpstr>ফুল বাগান </vt:lpstr>
      <vt:lpstr>উদ্যান ফসলের পুষ্টি ও পারিবারিক গুরুত্বঃ      বিশ্বস্বাস্থ্য সংস্থার মতে, একজন ব্যক্তিকে দৈনিক ৪৫০ গ্রাম শাকসবজি ও ফল খাওয়া উচিত।  বসতবাড়ির চারপাশে উদ্যান ফসল চাষ করে পরিবারের খাদ্য ও পুষ্টির চাহিদা মেটানো যায়। বাড়তি ফসল বিক্রি করে পরিবারের আয়ও বাড়ানো যায়।   </vt:lpstr>
      <vt:lpstr>মূল্যায়ন </vt:lpstr>
      <vt:lpstr>একক কাজ </vt:lpstr>
      <vt:lpstr>দলীয় কাজ </vt:lpstr>
      <vt:lpstr>বাড়ির কাজ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সুভ সকাল</dc:title>
  <dc:creator>Abdur Rob</dc:creator>
  <cp:lastModifiedBy>Abdur Rob</cp:lastModifiedBy>
  <cp:revision>79</cp:revision>
  <dcterms:created xsi:type="dcterms:W3CDTF">2020-02-03T01:11:01Z</dcterms:created>
  <dcterms:modified xsi:type="dcterms:W3CDTF">2020-02-09T01:18:33Z</dcterms:modified>
</cp:coreProperties>
</file>